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6139" r:id="rId1"/>
    <p:sldMasterId id="2147486142" r:id="rId2"/>
    <p:sldMasterId id="2147486144" r:id="rId3"/>
    <p:sldMasterId id="2147486145" r:id="rId4"/>
    <p:sldMasterId id="2147486147" r:id="rId5"/>
    <p:sldMasterId id="2147486163" r:id="rId6"/>
    <p:sldMasterId id="2147486176" r:id="rId7"/>
  </p:sldMasterIdLst>
  <p:notesMasterIdLst>
    <p:notesMasterId r:id="rId83"/>
  </p:notesMasterIdLst>
  <p:handoutMasterIdLst>
    <p:handoutMasterId r:id="rId84"/>
  </p:handoutMasterIdLst>
  <p:sldIdLst>
    <p:sldId id="256" r:id="rId8"/>
    <p:sldId id="257" r:id="rId9"/>
    <p:sldId id="258" r:id="rId10"/>
    <p:sldId id="7960" r:id="rId11"/>
    <p:sldId id="6748" r:id="rId12"/>
    <p:sldId id="303" r:id="rId13"/>
    <p:sldId id="1488" r:id="rId14"/>
    <p:sldId id="8078" r:id="rId15"/>
    <p:sldId id="264" r:id="rId16"/>
    <p:sldId id="8023" r:id="rId17"/>
    <p:sldId id="5609" r:id="rId18"/>
    <p:sldId id="7870" r:id="rId19"/>
    <p:sldId id="8003" r:id="rId20"/>
    <p:sldId id="8004" r:id="rId21"/>
    <p:sldId id="8005" r:id="rId22"/>
    <p:sldId id="8127" r:id="rId23"/>
    <p:sldId id="8130" r:id="rId24"/>
    <p:sldId id="8136" r:id="rId25"/>
    <p:sldId id="8128" r:id="rId26"/>
    <p:sldId id="286" r:id="rId27"/>
    <p:sldId id="6410" r:id="rId28"/>
    <p:sldId id="6437" r:id="rId29"/>
    <p:sldId id="8139" r:id="rId30"/>
    <p:sldId id="6513" r:id="rId31"/>
    <p:sldId id="6808" r:id="rId32"/>
    <p:sldId id="8140" r:id="rId33"/>
    <p:sldId id="425" r:id="rId34"/>
    <p:sldId id="432" r:id="rId35"/>
    <p:sldId id="8131" r:id="rId36"/>
    <p:sldId id="6372" r:id="rId37"/>
    <p:sldId id="428" r:id="rId38"/>
    <p:sldId id="429" r:id="rId39"/>
    <p:sldId id="430" r:id="rId40"/>
    <p:sldId id="431" r:id="rId41"/>
    <p:sldId id="437" r:id="rId42"/>
    <p:sldId id="6137" r:id="rId43"/>
    <p:sldId id="8129" r:id="rId44"/>
    <p:sldId id="8132" r:id="rId45"/>
    <p:sldId id="435" r:id="rId46"/>
    <p:sldId id="436" r:id="rId47"/>
    <p:sldId id="8137" r:id="rId48"/>
    <p:sldId id="278" r:id="rId49"/>
    <p:sldId id="8079" r:id="rId50"/>
    <p:sldId id="276" r:id="rId51"/>
    <p:sldId id="8068" r:id="rId52"/>
    <p:sldId id="8067" r:id="rId53"/>
    <p:sldId id="8066" r:id="rId54"/>
    <p:sldId id="8065" r:id="rId55"/>
    <p:sldId id="277" r:id="rId56"/>
    <p:sldId id="280" r:id="rId57"/>
    <p:sldId id="296" r:id="rId58"/>
    <p:sldId id="290" r:id="rId59"/>
    <p:sldId id="292" r:id="rId60"/>
    <p:sldId id="293" r:id="rId61"/>
    <p:sldId id="355" r:id="rId62"/>
    <p:sldId id="497" r:id="rId63"/>
    <p:sldId id="498" r:id="rId64"/>
    <p:sldId id="358" r:id="rId65"/>
    <p:sldId id="366" r:id="rId66"/>
    <p:sldId id="361" r:id="rId67"/>
    <p:sldId id="362" r:id="rId68"/>
    <p:sldId id="363" r:id="rId69"/>
    <p:sldId id="364" r:id="rId70"/>
    <p:sldId id="365" r:id="rId71"/>
    <p:sldId id="8027" r:id="rId72"/>
    <p:sldId id="8133" r:id="rId73"/>
    <p:sldId id="8134" r:id="rId74"/>
    <p:sldId id="8141" r:id="rId75"/>
    <p:sldId id="5513" r:id="rId76"/>
    <p:sldId id="5514" r:id="rId77"/>
    <p:sldId id="5521" r:id="rId78"/>
    <p:sldId id="5522" r:id="rId79"/>
    <p:sldId id="8138" r:id="rId80"/>
    <p:sldId id="8135" r:id="rId81"/>
    <p:sldId id="8110" r:id="rId82"/>
  </p:sldIdLst>
  <p:sldSz cx="9144000" cy="6858000" type="screen4x3"/>
  <p:notesSz cx="7099300" cy="10234613"/>
  <p:embeddedFontLst>
    <p:embeddedFont>
      <p:font typeface="Noto Sans CJK KR Regular" panose="020B0600000101010101" charset="-127"/>
      <p:regular r:id="rId85"/>
    </p:embeddedFont>
    <p:embeddedFont>
      <p:font typeface="Yoon 윤고딕 550_TT" panose="020B0600000101010101" charset="-127"/>
      <p:regular r:id="rId86"/>
    </p:embeddedFont>
    <p:embeddedFont>
      <p:font typeface="Source Sans Pro" panose="020B0503030403020204" pitchFamily="34" charset="0"/>
      <p:regular r:id="rId87"/>
      <p:bold r:id="rId88"/>
      <p:italic r:id="rId89"/>
      <p:boldItalic r:id="rId90"/>
    </p:embeddedFont>
    <p:embeddedFont>
      <p:font typeface="나눔스퀘어" panose="020B0600000101010101" pitchFamily="50" charset="-127"/>
      <p:regular r:id="rId91"/>
    </p:embeddedFont>
    <p:embeddedFont>
      <p:font typeface="나눔스퀘어 ExtraBold" panose="020B0600000101010101" pitchFamily="50" charset="-127"/>
      <p:bold r:id="rId92"/>
    </p:embeddedFont>
    <p:embeddedFont>
      <p:font typeface="나눔스퀘어OTF" panose="020B0600000101010101" pitchFamily="34" charset="-127"/>
      <p:regular r:id="rId93"/>
    </p:embeddedFont>
    <p:embeddedFont>
      <p:font typeface="맑은 고딕" panose="020B0503020000020004" pitchFamily="50" charset="-127"/>
      <p:regular r:id="rId94"/>
      <p:bold r:id="rId95"/>
    </p:embeddedFont>
  </p:embeddedFontLst>
  <p:defaultTextStyle>
    <a:defPPr>
      <a:defRPr lang="ko-KR"/>
    </a:defPPr>
    <a:lvl1pPr algn="ctr" rtl="0" fontAlgn="base" latinLnBrk="1">
      <a:spcBef>
        <a:spcPct val="50000"/>
      </a:spcBef>
      <a:spcAft>
        <a:spcPct val="0"/>
      </a:spcAft>
      <a:defRPr kumimoji="1" sz="2400" kern="1200">
        <a:solidFill>
          <a:srgbClr val="FF0000"/>
        </a:solidFill>
        <a:latin typeface="Yoon 윤고딕 550_TT"/>
        <a:ea typeface="Yoon 윤고딕 550_TT"/>
        <a:cs typeface="+mn-cs"/>
      </a:defRPr>
    </a:lvl1pPr>
    <a:lvl2pPr marL="456033" algn="ctr" rtl="0" fontAlgn="base" latinLnBrk="1">
      <a:spcBef>
        <a:spcPct val="50000"/>
      </a:spcBef>
      <a:spcAft>
        <a:spcPct val="0"/>
      </a:spcAft>
      <a:defRPr kumimoji="1" sz="2400" kern="1200">
        <a:solidFill>
          <a:srgbClr val="FF0000"/>
        </a:solidFill>
        <a:latin typeface="Yoon 윤고딕 550_TT"/>
        <a:ea typeface="Yoon 윤고딕 550_TT"/>
        <a:cs typeface="+mn-cs"/>
      </a:defRPr>
    </a:lvl2pPr>
    <a:lvl3pPr marL="912062" algn="ctr" rtl="0" fontAlgn="base" latinLnBrk="1">
      <a:spcBef>
        <a:spcPct val="50000"/>
      </a:spcBef>
      <a:spcAft>
        <a:spcPct val="0"/>
      </a:spcAft>
      <a:defRPr kumimoji="1" sz="2400" kern="1200">
        <a:solidFill>
          <a:srgbClr val="FF0000"/>
        </a:solidFill>
        <a:latin typeface="Yoon 윤고딕 550_TT"/>
        <a:ea typeface="Yoon 윤고딕 550_TT"/>
        <a:cs typeface="+mn-cs"/>
      </a:defRPr>
    </a:lvl3pPr>
    <a:lvl4pPr marL="1368093" algn="ctr" rtl="0" fontAlgn="base" latinLnBrk="1">
      <a:spcBef>
        <a:spcPct val="50000"/>
      </a:spcBef>
      <a:spcAft>
        <a:spcPct val="0"/>
      </a:spcAft>
      <a:defRPr kumimoji="1" sz="2400" kern="1200">
        <a:solidFill>
          <a:srgbClr val="FF0000"/>
        </a:solidFill>
        <a:latin typeface="Yoon 윤고딕 550_TT"/>
        <a:ea typeface="Yoon 윤고딕 550_TT"/>
        <a:cs typeface="+mn-cs"/>
      </a:defRPr>
    </a:lvl4pPr>
    <a:lvl5pPr marL="1824128" algn="ctr" rtl="0" fontAlgn="base" latinLnBrk="1">
      <a:spcBef>
        <a:spcPct val="50000"/>
      </a:spcBef>
      <a:spcAft>
        <a:spcPct val="0"/>
      </a:spcAft>
      <a:defRPr kumimoji="1" sz="2400" kern="1200">
        <a:solidFill>
          <a:srgbClr val="FF0000"/>
        </a:solidFill>
        <a:latin typeface="Yoon 윤고딕 550_TT"/>
        <a:ea typeface="Yoon 윤고딕 550_TT"/>
        <a:cs typeface="+mn-cs"/>
      </a:defRPr>
    </a:lvl5pPr>
    <a:lvl6pPr marL="2280158" algn="l" defTabSz="912062" rtl="0" eaLnBrk="1" latinLnBrk="1" hangingPunct="1">
      <a:defRPr kumimoji="1" sz="2400" kern="1200">
        <a:solidFill>
          <a:srgbClr val="FF0000"/>
        </a:solidFill>
        <a:latin typeface="Yoon 윤고딕 550_TT"/>
        <a:ea typeface="Yoon 윤고딕 550_TT"/>
        <a:cs typeface="+mn-cs"/>
      </a:defRPr>
    </a:lvl6pPr>
    <a:lvl7pPr marL="2736190" algn="l" defTabSz="912062" rtl="0" eaLnBrk="1" latinLnBrk="1" hangingPunct="1">
      <a:defRPr kumimoji="1" sz="2400" kern="1200">
        <a:solidFill>
          <a:srgbClr val="FF0000"/>
        </a:solidFill>
        <a:latin typeface="Yoon 윤고딕 550_TT"/>
        <a:ea typeface="Yoon 윤고딕 550_TT"/>
        <a:cs typeface="+mn-cs"/>
      </a:defRPr>
    </a:lvl7pPr>
    <a:lvl8pPr marL="3192222" algn="l" defTabSz="912062" rtl="0" eaLnBrk="1" latinLnBrk="1" hangingPunct="1">
      <a:defRPr kumimoji="1" sz="2400" kern="1200">
        <a:solidFill>
          <a:srgbClr val="FF0000"/>
        </a:solidFill>
        <a:latin typeface="Yoon 윤고딕 550_TT"/>
        <a:ea typeface="Yoon 윤고딕 550_TT"/>
        <a:cs typeface="+mn-cs"/>
      </a:defRPr>
    </a:lvl8pPr>
    <a:lvl9pPr marL="3648252" algn="l" defTabSz="912062" rtl="0" eaLnBrk="1" latinLnBrk="1" hangingPunct="1">
      <a:defRPr kumimoji="1" sz="2400" kern="1200">
        <a:solidFill>
          <a:srgbClr val="FF0000"/>
        </a:solidFill>
        <a:latin typeface="Yoon 윤고딕 550_TT"/>
        <a:ea typeface="Yoon 윤고딕 550_TT"/>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guide id="3" pos="1064">
          <p15:clr>
            <a:srgbClr val="A4A3A4"/>
          </p15:clr>
        </p15:guide>
      </p15:sldGuideLst>
    </p:ext>
    <p:ext uri="{2D200454-40CA-4A62-9FC3-DE9A4176ACB9}">
      <p15:notesGuideLst xmlns:p15="http://schemas.microsoft.com/office/powerpoint/2012/main">
        <p15:guide id="1" orient="horz" pos="3222">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테마 스타일 1 - 강조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TxStyle/>
      <a:tcStyle>
        <a:tcBdr/>
        <a:fill>
          <a:solidFill>
            <a:schemeClr val="accent3">
              <a:alpha val="40000"/>
            </a:schemeClr>
          </a:solidFill>
        </a:fill>
      </a:tcStyle>
    </a:band1H>
    <a:band2H>
      <a:tcTxStyle/>
      <a:tcStyle>
        <a:tcBdr/>
      </a:tcStyle>
    </a:band2H>
    <a:band1V>
      <a:tcTxStyle/>
      <a:tcStyle>
        <a:tcBdr>
          <a:top>
            <a:lnRef idx="1">
              <a:schemeClr val="accent3"/>
            </a:lnRef>
          </a:top>
          <a:bottom>
            <a:lnRef idx="1">
              <a:schemeClr val="accent3"/>
            </a:lnRef>
          </a:bottom>
        </a:tcBdr>
        <a:fill>
          <a:solidFill>
            <a:schemeClr val="accent3">
              <a:alpha val="40000"/>
            </a:schemeClr>
          </a:solidFill>
        </a:fill>
      </a:tcStyle>
    </a:band1V>
    <a:band2V>
      <a:tcTxStyle/>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93987" autoAdjust="0"/>
  </p:normalViewPr>
  <p:slideViewPr>
    <p:cSldViewPr>
      <p:cViewPr>
        <p:scale>
          <a:sx n="66" d="100"/>
          <a:sy n="66" d="100"/>
        </p:scale>
        <p:origin x="156" y="792"/>
      </p:cViewPr>
      <p:guideLst>
        <p:guide orient="horz"/>
        <p:guide pos="2880"/>
        <p:guide pos="1064"/>
      </p:guideLst>
    </p:cSldViewPr>
  </p:slideViewPr>
  <p:outlineViewPr>
    <p:cViewPr>
      <p:scale>
        <a:sx n="33" d="100"/>
        <a:sy n="33" d="100"/>
      </p:scale>
      <p:origin x="0" y="-4236"/>
    </p:cViewPr>
  </p:outlineViewPr>
  <p:notesTextViewPr>
    <p:cViewPr>
      <p:scale>
        <a:sx n="3" d="2"/>
        <a:sy n="3" d="2"/>
      </p:scale>
      <p:origin x="0" y="0"/>
    </p:cViewPr>
  </p:notesTextViewPr>
  <p:sorterViewPr>
    <p:cViewPr>
      <p:scale>
        <a:sx n="50" d="100"/>
        <a:sy n="50" d="100"/>
      </p:scale>
      <p:origin x="0" y="-1712"/>
    </p:cViewPr>
  </p:sorterViewPr>
  <p:notesViewPr>
    <p:cSldViewPr>
      <p:cViewPr varScale="1">
        <p:scale>
          <a:sx n="75" d="100"/>
          <a:sy n="75" d="100"/>
        </p:scale>
        <p:origin x="608" y="52"/>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handoutMaster" Target="handoutMasters/handoutMaster1.xml"/><Relationship Id="rId89" Type="http://schemas.openxmlformats.org/officeDocument/2006/relationships/font" Target="fonts/font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3.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9.fntdata"/><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purpleyoon@gmail.com" userId="c240f3fde17188fd" providerId="LiveId" clId="{1944D50C-E4BA-42AF-AA2C-F61BAC9DAF36}"/>
    <pc:docChg chg="undo custSel addSld delSld modSld">
      <pc:chgData name="ipurpleyoon@gmail.com" userId="c240f3fde17188fd" providerId="LiveId" clId="{1944D50C-E4BA-42AF-AA2C-F61BAC9DAF36}" dt="2021-12-05T06:15:54.004" v="561" actId="1038"/>
      <pc:docMkLst>
        <pc:docMk/>
      </pc:docMkLst>
      <pc:sldChg chg="addSp delSp modSp mod modNotesTx">
        <pc:chgData name="ipurpleyoon@gmail.com" userId="c240f3fde17188fd" providerId="LiveId" clId="{1944D50C-E4BA-42AF-AA2C-F61BAC9DAF36}" dt="2021-12-03T05:24:07.960" v="548" actId="20577"/>
        <pc:sldMkLst>
          <pc:docMk/>
          <pc:sldMk cId="0" sldId="256"/>
        </pc:sldMkLst>
        <pc:spChg chg="add mod">
          <ac:chgData name="ipurpleyoon@gmail.com" userId="c240f3fde17188fd" providerId="LiveId" clId="{1944D50C-E4BA-42AF-AA2C-F61BAC9DAF36}" dt="2021-12-03T04:39:25.315" v="232" actId="20577"/>
          <ac:spMkLst>
            <pc:docMk/>
            <pc:sldMk cId="0" sldId="256"/>
            <ac:spMk id="7" creationId="{503F8E28-CB17-498F-8DDB-221339AD3D8C}"/>
          </ac:spMkLst>
        </pc:spChg>
        <pc:spChg chg="mod">
          <ac:chgData name="ipurpleyoon@gmail.com" userId="c240f3fde17188fd" providerId="LiveId" clId="{1944D50C-E4BA-42AF-AA2C-F61BAC9DAF36}" dt="2021-12-03T04:36:21.064" v="182" actId="20577"/>
          <ac:spMkLst>
            <pc:docMk/>
            <pc:sldMk cId="0" sldId="256"/>
            <ac:spMk id="1028" creationId="{00000000-0000-0000-0000-000000000000}"/>
          </ac:spMkLst>
        </pc:spChg>
        <pc:spChg chg="mod">
          <ac:chgData name="ipurpleyoon@gmail.com" userId="c240f3fde17188fd" providerId="LiveId" clId="{1944D50C-E4BA-42AF-AA2C-F61BAC9DAF36}" dt="2021-12-03T04:02:59.634" v="179" actId="1036"/>
          <ac:spMkLst>
            <pc:docMk/>
            <pc:sldMk cId="0" sldId="256"/>
            <ac:spMk id="1029" creationId="{00000000-0000-0000-0000-000000000000}"/>
          </ac:spMkLst>
        </pc:spChg>
        <pc:spChg chg="del mod">
          <ac:chgData name="ipurpleyoon@gmail.com" userId="c240f3fde17188fd" providerId="LiveId" clId="{1944D50C-E4BA-42AF-AA2C-F61BAC9DAF36}" dt="2021-12-03T04:02:55.456" v="175" actId="478"/>
          <ac:spMkLst>
            <pc:docMk/>
            <pc:sldMk cId="0" sldId="256"/>
            <ac:spMk id="1030" creationId="{00000000-0000-0000-0000-000000000000}"/>
          </ac:spMkLst>
        </pc:spChg>
      </pc:sldChg>
      <pc:sldChg chg="modSp mod">
        <pc:chgData name="ipurpleyoon@gmail.com" userId="c240f3fde17188fd" providerId="LiveId" clId="{1944D50C-E4BA-42AF-AA2C-F61BAC9DAF36}" dt="2021-12-03T04:39:47.398" v="272"/>
        <pc:sldMkLst>
          <pc:docMk/>
          <pc:sldMk cId="0" sldId="257"/>
        </pc:sldMkLst>
        <pc:spChg chg="mod">
          <ac:chgData name="ipurpleyoon@gmail.com" userId="c240f3fde17188fd" providerId="LiveId" clId="{1944D50C-E4BA-42AF-AA2C-F61BAC9DAF36}" dt="2021-12-03T04:39:47.398" v="272"/>
          <ac:spMkLst>
            <pc:docMk/>
            <pc:sldMk cId="0" sldId="257"/>
            <ac:spMk id="15" creationId="{00000000-0000-0000-0000-000000000000}"/>
          </ac:spMkLst>
        </pc:spChg>
      </pc:sldChg>
      <pc:sldChg chg="del">
        <pc:chgData name="ipurpleyoon@gmail.com" userId="c240f3fde17188fd" providerId="LiveId" clId="{1944D50C-E4BA-42AF-AA2C-F61BAC9DAF36}" dt="2021-12-03T05:16:19.951" v="418" actId="47"/>
        <pc:sldMkLst>
          <pc:docMk/>
          <pc:sldMk cId="3513775628" sldId="265"/>
        </pc:sldMkLst>
      </pc:sldChg>
      <pc:sldChg chg="del">
        <pc:chgData name="ipurpleyoon@gmail.com" userId="c240f3fde17188fd" providerId="LiveId" clId="{1944D50C-E4BA-42AF-AA2C-F61BAC9DAF36}" dt="2021-12-03T05:16:19.951" v="418" actId="47"/>
        <pc:sldMkLst>
          <pc:docMk/>
          <pc:sldMk cId="2728910580" sldId="266"/>
        </pc:sldMkLst>
      </pc:sldChg>
      <pc:sldChg chg="modSp mod">
        <pc:chgData name="ipurpleyoon@gmail.com" userId="c240f3fde17188fd" providerId="LiveId" clId="{1944D50C-E4BA-42AF-AA2C-F61BAC9DAF36}" dt="2021-12-03T05:16:46.094" v="430" actId="20577"/>
        <pc:sldMkLst>
          <pc:docMk/>
          <pc:sldMk cId="1419768750" sldId="281"/>
        </pc:sldMkLst>
        <pc:spChg chg="mod">
          <ac:chgData name="ipurpleyoon@gmail.com" userId="c240f3fde17188fd" providerId="LiveId" clId="{1944D50C-E4BA-42AF-AA2C-F61BAC9DAF36}" dt="2021-12-03T05:16:46.094" v="430" actId="20577"/>
          <ac:spMkLst>
            <pc:docMk/>
            <pc:sldMk cId="1419768750" sldId="281"/>
            <ac:spMk id="196611" creationId="{00000000-0000-0000-0000-000000000000}"/>
          </ac:spMkLst>
        </pc:spChg>
      </pc:sldChg>
      <pc:sldChg chg="addSp delSp modSp mod modAnim">
        <pc:chgData name="ipurpleyoon@gmail.com" userId="c240f3fde17188fd" providerId="LiveId" clId="{1944D50C-E4BA-42AF-AA2C-F61BAC9DAF36}" dt="2021-12-05T06:15:54.004" v="561" actId="1038"/>
        <pc:sldMkLst>
          <pc:docMk/>
          <pc:sldMk cId="730600700" sldId="282"/>
        </pc:sldMkLst>
        <pc:spChg chg="mod">
          <ac:chgData name="ipurpleyoon@gmail.com" userId="c240f3fde17188fd" providerId="LiveId" clId="{1944D50C-E4BA-42AF-AA2C-F61BAC9DAF36}" dt="2021-12-05T06:15:48.861" v="560" actId="1036"/>
          <ac:spMkLst>
            <pc:docMk/>
            <pc:sldMk cId="730600700" sldId="282"/>
            <ac:spMk id="4" creationId="{00000000-0000-0000-0000-000000000000}"/>
          </ac:spMkLst>
        </pc:spChg>
        <pc:picChg chg="add mod">
          <ac:chgData name="ipurpleyoon@gmail.com" userId="c240f3fde17188fd" providerId="LiveId" clId="{1944D50C-E4BA-42AF-AA2C-F61BAC9DAF36}" dt="2021-12-05T06:15:54.004" v="561" actId="1038"/>
          <ac:picMkLst>
            <pc:docMk/>
            <pc:sldMk cId="730600700" sldId="282"/>
            <ac:picMk id="2" creationId="{A88818F7-14F1-418F-A529-50B11B9730B2}"/>
          </ac:picMkLst>
        </pc:picChg>
        <pc:picChg chg="del">
          <ac:chgData name="ipurpleyoon@gmail.com" userId="c240f3fde17188fd" providerId="LiveId" clId="{1944D50C-E4BA-42AF-AA2C-F61BAC9DAF36}" dt="2021-12-05T06:14:18.199" v="549" actId="478"/>
          <ac:picMkLst>
            <pc:docMk/>
            <pc:sldMk cId="730600700" sldId="282"/>
            <ac:picMk id="18245634" creationId="{00000000-0000-0000-0000-000000000000}"/>
          </ac:picMkLst>
        </pc:picChg>
      </pc:sldChg>
      <pc:sldChg chg="del">
        <pc:chgData name="ipurpleyoon@gmail.com" userId="c240f3fde17188fd" providerId="LiveId" clId="{1944D50C-E4BA-42AF-AA2C-F61BAC9DAF36}" dt="2021-12-03T05:17:40.504" v="432" actId="47"/>
        <pc:sldMkLst>
          <pc:docMk/>
          <pc:sldMk cId="0" sldId="348"/>
        </pc:sldMkLst>
      </pc:sldChg>
      <pc:sldChg chg="del">
        <pc:chgData name="ipurpleyoon@gmail.com" userId="c240f3fde17188fd" providerId="LiveId" clId="{1944D50C-E4BA-42AF-AA2C-F61BAC9DAF36}" dt="2021-12-03T05:17:30.742" v="431" actId="47"/>
        <pc:sldMkLst>
          <pc:docMk/>
          <pc:sldMk cId="0" sldId="349"/>
        </pc:sldMkLst>
      </pc:sldChg>
      <pc:sldChg chg="del">
        <pc:chgData name="ipurpleyoon@gmail.com" userId="c240f3fde17188fd" providerId="LiveId" clId="{1944D50C-E4BA-42AF-AA2C-F61BAC9DAF36}" dt="2021-12-03T05:17:30.742" v="431" actId="47"/>
        <pc:sldMkLst>
          <pc:docMk/>
          <pc:sldMk cId="0" sldId="350"/>
        </pc:sldMkLst>
      </pc:sldChg>
      <pc:sldChg chg="del">
        <pc:chgData name="ipurpleyoon@gmail.com" userId="c240f3fde17188fd" providerId="LiveId" clId="{1944D50C-E4BA-42AF-AA2C-F61BAC9DAF36}" dt="2021-12-03T05:18:11.793" v="433" actId="47"/>
        <pc:sldMkLst>
          <pc:docMk/>
          <pc:sldMk cId="0" sldId="403"/>
        </pc:sldMkLst>
      </pc:sldChg>
      <pc:sldChg chg="del">
        <pc:chgData name="ipurpleyoon@gmail.com" userId="c240f3fde17188fd" providerId="LiveId" clId="{1944D50C-E4BA-42AF-AA2C-F61BAC9DAF36}" dt="2021-12-03T05:18:11.793" v="433" actId="47"/>
        <pc:sldMkLst>
          <pc:docMk/>
          <pc:sldMk cId="0" sldId="404"/>
        </pc:sldMkLst>
      </pc:sldChg>
      <pc:sldChg chg="del">
        <pc:chgData name="ipurpleyoon@gmail.com" userId="c240f3fde17188fd" providerId="LiveId" clId="{1944D50C-E4BA-42AF-AA2C-F61BAC9DAF36}" dt="2021-12-03T05:18:11.793" v="433" actId="47"/>
        <pc:sldMkLst>
          <pc:docMk/>
          <pc:sldMk cId="0" sldId="405"/>
        </pc:sldMkLst>
      </pc:sldChg>
      <pc:sldChg chg="del">
        <pc:chgData name="ipurpleyoon@gmail.com" userId="c240f3fde17188fd" providerId="LiveId" clId="{1944D50C-E4BA-42AF-AA2C-F61BAC9DAF36}" dt="2021-12-03T05:18:11.793" v="433" actId="47"/>
        <pc:sldMkLst>
          <pc:docMk/>
          <pc:sldMk cId="0" sldId="406"/>
        </pc:sldMkLst>
      </pc:sldChg>
      <pc:sldChg chg="del">
        <pc:chgData name="ipurpleyoon@gmail.com" userId="c240f3fde17188fd" providerId="LiveId" clId="{1944D50C-E4BA-42AF-AA2C-F61BAC9DAF36}" dt="2021-12-03T05:18:11.793" v="433" actId="47"/>
        <pc:sldMkLst>
          <pc:docMk/>
          <pc:sldMk cId="0" sldId="407"/>
        </pc:sldMkLst>
      </pc:sldChg>
      <pc:sldChg chg="del">
        <pc:chgData name="ipurpleyoon@gmail.com" userId="c240f3fde17188fd" providerId="LiveId" clId="{1944D50C-E4BA-42AF-AA2C-F61BAC9DAF36}" dt="2021-12-03T05:18:11.793" v="433" actId="47"/>
        <pc:sldMkLst>
          <pc:docMk/>
          <pc:sldMk cId="0" sldId="408"/>
        </pc:sldMkLst>
      </pc:sldChg>
      <pc:sldChg chg="del">
        <pc:chgData name="ipurpleyoon@gmail.com" userId="c240f3fde17188fd" providerId="LiveId" clId="{1944D50C-E4BA-42AF-AA2C-F61BAC9DAF36}" dt="2021-12-03T05:18:11.793" v="433" actId="47"/>
        <pc:sldMkLst>
          <pc:docMk/>
          <pc:sldMk cId="0" sldId="409"/>
        </pc:sldMkLst>
      </pc:sldChg>
      <pc:sldChg chg="del">
        <pc:chgData name="ipurpleyoon@gmail.com" userId="c240f3fde17188fd" providerId="LiveId" clId="{1944D50C-E4BA-42AF-AA2C-F61BAC9DAF36}" dt="2021-12-03T05:18:11.793" v="433" actId="47"/>
        <pc:sldMkLst>
          <pc:docMk/>
          <pc:sldMk cId="0" sldId="410"/>
        </pc:sldMkLst>
      </pc:sldChg>
      <pc:sldChg chg="del">
        <pc:chgData name="ipurpleyoon@gmail.com" userId="c240f3fde17188fd" providerId="LiveId" clId="{1944D50C-E4BA-42AF-AA2C-F61BAC9DAF36}" dt="2021-12-03T05:18:11.793" v="433" actId="47"/>
        <pc:sldMkLst>
          <pc:docMk/>
          <pc:sldMk cId="0" sldId="411"/>
        </pc:sldMkLst>
      </pc:sldChg>
      <pc:sldChg chg="del">
        <pc:chgData name="ipurpleyoon@gmail.com" userId="c240f3fde17188fd" providerId="LiveId" clId="{1944D50C-E4BA-42AF-AA2C-F61BAC9DAF36}" dt="2021-12-03T05:18:11.793" v="433" actId="47"/>
        <pc:sldMkLst>
          <pc:docMk/>
          <pc:sldMk cId="0" sldId="412"/>
        </pc:sldMkLst>
      </pc:sldChg>
      <pc:sldChg chg="del">
        <pc:chgData name="ipurpleyoon@gmail.com" userId="c240f3fde17188fd" providerId="LiveId" clId="{1944D50C-E4BA-42AF-AA2C-F61BAC9DAF36}" dt="2021-12-03T05:18:11.793" v="433" actId="47"/>
        <pc:sldMkLst>
          <pc:docMk/>
          <pc:sldMk cId="0" sldId="413"/>
        </pc:sldMkLst>
      </pc:sldChg>
      <pc:sldChg chg="del">
        <pc:chgData name="ipurpleyoon@gmail.com" userId="c240f3fde17188fd" providerId="LiveId" clId="{1944D50C-E4BA-42AF-AA2C-F61BAC9DAF36}" dt="2021-12-03T05:10:23.890" v="361" actId="47"/>
        <pc:sldMkLst>
          <pc:docMk/>
          <pc:sldMk cId="2556279225" sldId="475"/>
        </pc:sldMkLst>
      </pc:sldChg>
      <pc:sldChg chg="del">
        <pc:chgData name="ipurpleyoon@gmail.com" userId="c240f3fde17188fd" providerId="LiveId" clId="{1944D50C-E4BA-42AF-AA2C-F61BAC9DAF36}" dt="2021-12-03T05:10:23.890" v="361" actId="47"/>
        <pc:sldMkLst>
          <pc:docMk/>
          <pc:sldMk cId="0" sldId="476"/>
        </pc:sldMkLst>
      </pc:sldChg>
      <pc:sldChg chg="modSp mod">
        <pc:chgData name="ipurpleyoon@gmail.com" userId="c240f3fde17188fd" providerId="LiveId" clId="{1944D50C-E4BA-42AF-AA2C-F61BAC9DAF36}" dt="2021-12-03T05:10:47.373" v="369" actId="20577"/>
        <pc:sldMkLst>
          <pc:docMk/>
          <pc:sldMk cId="3134240508" sldId="477"/>
        </pc:sldMkLst>
        <pc:graphicFrameChg chg="modGraphic">
          <ac:chgData name="ipurpleyoon@gmail.com" userId="c240f3fde17188fd" providerId="LiveId" clId="{1944D50C-E4BA-42AF-AA2C-F61BAC9DAF36}" dt="2021-12-03T05:10:47.373" v="369" actId="20577"/>
          <ac:graphicFrameMkLst>
            <pc:docMk/>
            <pc:sldMk cId="3134240508" sldId="477"/>
            <ac:graphicFrameMk id="15" creationId="{00000000-0000-0000-0000-000000000000}"/>
          </ac:graphicFrameMkLst>
        </pc:graphicFrameChg>
      </pc:sldChg>
      <pc:sldChg chg="addSp delSp modSp mod">
        <pc:chgData name="ipurpleyoon@gmail.com" userId="c240f3fde17188fd" providerId="LiveId" clId="{1944D50C-E4BA-42AF-AA2C-F61BAC9DAF36}" dt="2021-12-03T05:12:58.152" v="397" actId="255"/>
        <pc:sldMkLst>
          <pc:docMk/>
          <pc:sldMk cId="358135041" sldId="486"/>
        </pc:sldMkLst>
        <pc:spChg chg="del">
          <ac:chgData name="ipurpleyoon@gmail.com" userId="c240f3fde17188fd" providerId="LiveId" clId="{1944D50C-E4BA-42AF-AA2C-F61BAC9DAF36}" dt="2021-12-03T05:12:28.076" v="386" actId="21"/>
          <ac:spMkLst>
            <pc:docMk/>
            <pc:sldMk cId="358135041" sldId="486"/>
            <ac:spMk id="2" creationId="{00000000-0000-0000-0000-000000000000}"/>
          </ac:spMkLst>
        </pc:spChg>
        <pc:spChg chg="add del">
          <ac:chgData name="ipurpleyoon@gmail.com" userId="c240f3fde17188fd" providerId="LiveId" clId="{1944D50C-E4BA-42AF-AA2C-F61BAC9DAF36}" dt="2021-12-03T05:11:06.063" v="371" actId="11529"/>
          <ac:spMkLst>
            <pc:docMk/>
            <pc:sldMk cId="358135041" sldId="486"/>
            <ac:spMk id="3" creationId="{00E80D2A-F6C9-4E24-8087-30153D7EB3E7}"/>
          </ac:spMkLst>
        </pc:spChg>
        <pc:spChg chg="del">
          <ac:chgData name="ipurpleyoon@gmail.com" userId="c240f3fde17188fd" providerId="LiveId" clId="{1944D50C-E4BA-42AF-AA2C-F61BAC9DAF36}" dt="2021-12-03T05:12:28.076" v="386" actId="21"/>
          <ac:spMkLst>
            <pc:docMk/>
            <pc:sldMk cId="358135041" sldId="486"/>
            <ac:spMk id="4" creationId="{00000000-0000-0000-0000-000000000000}"/>
          </ac:spMkLst>
        </pc:spChg>
        <pc:spChg chg="del">
          <ac:chgData name="ipurpleyoon@gmail.com" userId="c240f3fde17188fd" providerId="LiveId" clId="{1944D50C-E4BA-42AF-AA2C-F61BAC9DAF36}" dt="2021-12-03T05:12:28.076" v="386" actId="21"/>
          <ac:spMkLst>
            <pc:docMk/>
            <pc:sldMk cId="358135041" sldId="486"/>
            <ac:spMk id="5" creationId="{00000000-0000-0000-0000-000000000000}"/>
          </ac:spMkLst>
        </pc:spChg>
        <pc:spChg chg="del">
          <ac:chgData name="ipurpleyoon@gmail.com" userId="c240f3fde17188fd" providerId="LiveId" clId="{1944D50C-E4BA-42AF-AA2C-F61BAC9DAF36}" dt="2021-12-03T05:12:28.076" v="386" actId="21"/>
          <ac:spMkLst>
            <pc:docMk/>
            <pc:sldMk cId="358135041" sldId="486"/>
            <ac:spMk id="7" creationId="{00000000-0000-0000-0000-000000000000}"/>
          </ac:spMkLst>
        </pc:spChg>
        <pc:spChg chg="add mod">
          <ac:chgData name="ipurpleyoon@gmail.com" userId="c240f3fde17188fd" providerId="LiveId" clId="{1944D50C-E4BA-42AF-AA2C-F61BAC9DAF36}" dt="2021-12-03T05:12:17.175" v="385" actId="1035"/>
          <ac:spMkLst>
            <pc:docMk/>
            <pc:sldMk cId="358135041" sldId="486"/>
            <ac:spMk id="8" creationId="{0B353C29-C455-4E04-8363-9A95DAB0E405}"/>
          </ac:spMkLst>
        </pc:spChg>
        <pc:spChg chg="del">
          <ac:chgData name="ipurpleyoon@gmail.com" userId="c240f3fde17188fd" providerId="LiveId" clId="{1944D50C-E4BA-42AF-AA2C-F61BAC9DAF36}" dt="2021-12-03T05:12:28.076" v="386" actId="21"/>
          <ac:spMkLst>
            <pc:docMk/>
            <pc:sldMk cId="358135041" sldId="486"/>
            <ac:spMk id="9" creationId="{00000000-0000-0000-0000-000000000000}"/>
          </ac:spMkLst>
        </pc:spChg>
        <pc:spChg chg="del">
          <ac:chgData name="ipurpleyoon@gmail.com" userId="c240f3fde17188fd" providerId="LiveId" clId="{1944D50C-E4BA-42AF-AA2C-F61BAC9DAF36}" dt="2021-12-03T05:12:28.076" v="386" actId="21"/>
          <ac:spMkLst>
            <pc:docMk/>
            <pc:sldMk cId="358135041" sldId="486"/>
            <ac:spMk id="10" creationId="{00000000-0000-0000-0000-000000000000}"/>
          </ac:spMkLst>
        </pc:spChg>
        <pc:spChg chg="mod">
          <ac:chgData name="ipurpleyoon@gmail.com" userId="c240f3fde17188fd" providerId="LiveId" clId="{1944D50C-E4BA-42AF-AA2C-F61BAC9DAF36}" dt="2021-12-03T05:12:47.258" v="396" actId="1035"/>
          <ac:spMkLst>
            <pc:docMk/>
            <pc:sldMk cId="358135041" sldId="486"/>
            <ac:spMk id="11" creationId="{00000000-0000-0000-0000-000000000000}"/>
          </ac:spMkLst>
        </pc:spChg>
        <pc:spChg chg="mod">
          <ac:chgData name="ipurpleyoon@gmail.com" userId="c240f3fde17188fd" providerId="LiveId" clId="{1944D50C-E4BA-42AF-AA2C-F61BAC9DAF36}" dt="2021-12-03T05:12:47.258" v="396" actId="1035"/>
          <ac:spMkLst>
            <pc:docMk/>
            <pc:sldMk cId="358135041" sldId="486"/>
            <ac:spMk id="12" creationId="{00000000-0000-0000-0000-000000000000}"/>
          </ac:spMkLst>
        </pc:spChg>
        <pc:spChg chg="mod">
          <ac:chgData name="ipurpleyoon@gmail.com" userId="c240f3fde17188fd" providerId="LiveId" clId="{1944D50C-E4BA-42AF-AA2C-F61BAC9DAF36}" dt="2021-12-03T05:12:47.258" v="396" actId="1035"/>
          <ac:spMkLst>
            <pc:docMk/>
            <pc:sldMk cId="358135041" sldId="486"/>
            <ac:spMk id="13" creationId="{00000000-0000-0000-0000-000000000000}"/>
          </ac:spMkLst>
        </pc:spChg>
        <pc:spChg chg="add mod">
          <ac:chgData name="ipurpleyoon@gmail.com" userId="c240f3fde17188fd" providerId="LiveId" clId="{1944D50C-E4BA-42AF-AA2C-F61BAC9DAF36}" dt="2021-12-03T05:12:17.175" v="385" actId="1035"/>
          <ac:spMkLst>
            <pc:docMk/>
            <pc:sldMk cId="358135041" sldId="486"/>
            <ac:spMk id="27" creationId="{C3834701-200B-4406-BDE5-F3DE27F13540}"/>
          </ac:spMkLst>
        </pc:spChg>
        <pc:spChg chg="add mod">
          <ac:chgData name="ipurpleyoon@gmail.com" userId="c240f3fde17188fd" providerId="LiveId" clId="{1944D50C-E4BA-42AF-AA2C-F61BAC9DAF36}" dt="2021-12-03T05:12:17.175" v="385" actId="1035"/>
          <ac:spMkLst>
            <pc:docMk/>
            <pc:sldMk cId="358135041" sldId="486"/>
            <ac:spMk id="28" creationId="{BF2A1DC9-9FAA-47F2-BBA9-4D34894569BA}"/>
          </ac:spMkLst>
        </pc:spChg>
        <pc:spChg chg="add del mod">
          <ac:chgData name="ipurpleyoon@gmail.com" userId="c240f3fde17188fd" providerId="LiveId" clId="{1944D50C-E4BA-42AF-AA2C-F61BAC9DAF36}" dt="2021-12-03T05:12:38.339" v="389" actId="478"/>
          <ac:spMkLst>
            <pc:docMk/>
            <pc:sldMk cId="358135041" sldId="486"/>
            <ac:spMk id="29" creationId="{F29E2333-A10C-4A2A-8FF9-289B810914D5}"/>
          </ac:spMkLst>
        </pc:spChg>
        <pc:spChg chg="add del mod">
          <ac:chgData name="ipurpleyoon@gmail.com" userId="c240f3fde17188fd" providerId="LiveId" clId="{1944D50C-E4BA-42AF-AA2C-F61BAC9DAF36}" dt="2021-12-03T05:12:36.177" v="388" actId="21"/>
          <ac:spMkLst>
            <pc:docMk/>
            <pc:sldMk cId="358135041" sldId="486"/>
            <ac:spMk id="30" creationId="{0EBAB66D-6839-4EF7-A8E3-A13AE74B58CB}"/>
          </ac:spMkLst>
        </pc:spChg>
        <pc:spChg chg="add del mod">
          <ac:chgData name="ipurpleyoon@gmail.com" userId="c240f3fde17188fd" providerId="LiveId" clId="{1944D50C-E4BA-42AF-AA2C-F61BAC9DAF36}" dt="2021-12-03T05:12:38.339" v="389" actId="478"/>
          <ac:spMkLst>
            <pc:docMk/>
            <pc:sldMk cId="358135041" sldId="486"/>
            <ac:spMk id="31" creationId="{13A52DFB-E7B5-42D3-90ED-EEDFA140117E}"/>
          </ac:spMkLst>
        </pc:spChg>
        <pc:spChg chg="add del mod">
          <ac:chgData name="ipurpleyoon@gmail.com" userId="c240f3fde17188fd" providerId="LiveId" clId="{1944D50C-E4BA-42AF-AA2C-F61BAC9DAF36}" dt="2021-12-03T05:12:38.339" v="389" actId="478"/>
          <ac:spMkLst>
            <pc:docMk/>
            <pc:sldMk cId="358135041" sldId="486"/>
            <ac:spMk id="32" creationId="{326467FF-E688-400B-8BA5-8CAFF993BE25}"/>
          </ac:spMkLst>
        </pc:spChg>
        <pc:spChg chg="add del mod">
          <ac:chgData name="ipurpleyoon@gmail.com" userId="c240f3fde17188fd" providerId="LiveId" clId="{1944D50C-E4BA-42AF-AA2C-F61BAC9DAF36}" dt="2021-12-03T05:12:36.177" v="388" actId="21"/>
          <ac:spMkLst>
            <pc:docMk/>
            <pc:sldMk cId="358135041" sldId="486"/>
            <ac:spMk id="33" creationId="{DD5C60A0-4C81-400C-87C8-0D9475F32F96}"/>
          </ac:spMkLst>
        </pc:spChg>
        <pc:spChg chg="add del mod">
          <ac:chgData name="ipurpleyoon@gmail.com" userId="c240f3fde17188fd" providerId="LiveId" clId="{1944D50C-E4BA-42AF-AA2C-F61BAC9DAF36}" dt="2021-12-03T05:12:36.177" v="388" actId="21"/>
          <ac:spMkLst>
            <pc:docMk/>
            <pc:sldMk cId="358135041" sldId="486"/>
            <ac:spMk id="36" creationId="{5F573E66-C304-4D5E-B574-B6617C8FF66B}"/>
          </ac:spMkLst>
        </pc:spChg>
        <pc:spChg chg="add mod">
          <ac:chgData name="ipurpleyoon@gmail.com" userId="c240f3fde17188fd" providerId="LiveId" clId="{1944D50C-E4BA-42AF-AA2C-F61BAC9DAF36}" dt="2021-12-03T05:12:58.152" v="397" actId="255"/>
          <ac:spMkLst>
            <pc:docMk/>
            <pc:sldMk cId="358135041" sldId="486"/>
            <ac:spMk id="38" creationId="{A8FDFF51-ED35-471B-8606-6F5A5116D75D}"/>
          </ac:spMkLst>
        </pc:spChg>
        <pc:spChg chg="add mod">
          <ac:chgData name="ipurpleyoon@gmail.com" userId="c240f3fde17188fd" providerId="LiveId" clId="{1944D50C-E4BA-42AF-AA2C-F61BAC9DAF36}" dt="2021-12-03T05:12:58.152" v="397" actId="255"/>
          <ac:spMkLst>
            <pc:docMk/>
            <pc:sldMk cId="358135041" sldId="486"/>
            <ac:spMk id="39" creationId="{4B0B1CCA-90F3-4BF3-8881-A0F953362040}"/>
          </ac:spMkLst>
        </pc:spChg>
        <pc:spChg chg="add mod">
          <ac:chgData name="ipurpleyoon@gmail.com" userId="c240f3fde17188fd" providerId="LiveId" clId="{1944D50C-E4BA-42AF-AA2C-F61BAC9DAF36}" dt="2021-12-03T05:12:58.152" v="397" actId="255"/>
          <ac:spMkLst>
            <pc:docMk/>
            <pc:sldMk cId="358135041" sldId="486"/>
            <ac:spMk id="40" creationId="{346C10B1-F617-4212-823D-616AF986B0F4}"/>
          </ac:spMkLst>
        </pc:spChg>
      </pc:sldChg>
      <pc:sldChg chg="modSp del mod">
        <pc:chgData name="ipurpleyoon@gmail.com" userId="c240f3fde17188fd" providerId="LiveId" clId="{1944D50C-E4BA-42AF-AA2C-F61BAC9DAF36}" dt="2021-12-03T05:13:30.074" v="401" actId="47"/>
        <pc:sldMkLst>
          <pc:docMk/>
          <pc:sldMk cId="2676347362" sldId="487"/>
        </pc:sldMkLst>
        <pc:spChg chg="mod">
          <ac:chgData name="ipurpleyoon@gmail.com" userId="c240f3fde17188fd" providerId="LiveId" clId="{1944D50C-E4BA-42AF-AA2C-F61BAC9DAF36}" dt="2021-12-03T05:13:19.972" v="400" actId="20577"/>
          <ac:spMkLst>
            <pc:docMk/>
            <pc:sldMk cId="2676347362" sldId="487"/>
            <ac:spMk id="27" creationId="{00000000-0000-0000-0000-000000000000}"/>
          </ac:spMkLst>
        </pc:spChg>
      </pc:sldChg>
      <pc:sldChg chg="modSp mod">
        <pc:chgData name="ipurpleyoon@gmail.com" userId="c240f3fde17188fd" providerId="LiveId" clId="{1944D50C-E4BA-42AF-AA2C-F61BAC9DAF36}" dt="2021-12-03T05:13:53.025" v="415" actId="20577"/>
        <pc:sldMkLst>
          <pc:docMk/>
          <pc:sldMk cId="3076224796" sldId="488"/>
        </pc:sldMkLst>
        <pc:spChg chg="mod">
          <ac:chgData name="ipurpleyoon@gmail.com" userId="c240f3fde17188fd" providerId="LiveId" clId="{1944D50C-E4BA-42AF-AA2C-F61BAC9DAF36}" dt="2021-12-03T05:13:53.025" v="415" actId="20577"/>
          <ac:spMkLst>
            <pc:docMk/>
            <pc:sldMk cId="3076224796" sldId="488"/>
            <ac:spMk id="2" creationId="{00000000-0000-0000-0000-000000000000}"/>
          </ac:spMkLst>
        </pc:spChg>
      </pc:sldChg>
      <pc:sldChg chg="modSp mod">
        <pc:chgData name="ipurpleyoon@gmail.com" userId="c240f3fde17188fd" providerId="LiveId" clId="{1944D50C-E4BA-42AF-AA2C-F61BAC9DAF36}" dt="2021-12-03T05:14:16.268" v="417" actId="1076"/>
        <pc:sldMkLst>
          <pc:docMk/>
          <pc:sldMk cId="2911386595" sldId="489"/>
        </pc:sldMkLst>
        <pc:spChg chg="mod">
          <ac:chgData name="ipurpleyoon@gmail.com" userId="c240f3fde17188fd" providerId="LiveId" clId="{1944D50C-E4BA-42AF-AA2C-F61BAC9DAF36}" dt="2021-12-03T05:14:11.609" v="416" actId="14100"/>
          <ac:spMkLst>
            <pc:docMk/>
            <pc:sldMk cId="2911386595" sldId="489"/>
            <ac:spMk id="15" creationId="{00000000-0000-0000-0000-000000000000}"/>
          </ac:spMkLst>
        </pc:spChg>
        <pc:picChg chg="mod">
          <ac:chgData name="ipurpleyoon@gmail.com" userId="c240f3fde17188fd" providerId="LiveId" clId="{1944D50C-E4BA-42AF-AA2C-F61BAC9DAF36}" dt="2021-12-03T05:14:16.268" v="417" actId="1076"/>
          <ac:picMkLst>
            <pc:docMk/>
            <pc:sldMk cId="2911386595" sldId="489"/>
            <ac:picMk id="16" creationId="{00000000-0000-0000-0000-000000000000}"/>
          </ac:picMkLst>
        </pc:picChg>
      </pc:sldChg>
      <pc:sldChg chg="addSp modSp mod">
        <pc:chgData name="ipurpleyoon@gmail.com" userId="c240f3fde17188fd" providerId="LiveId" clId="{1944D50C-E4BA-42AF-AA2C-F61BAC9DAF36}" dt="2021-12-03T05:22:44.157" v="538" actId="120"/>
        <pc:sldMkLst>
          <pc:docMk/>
          <pc:sldMk cId="1164729854" sldId="7937"/>
        </pc:sldMkLst>
        <pc:spChg chg="add mod">
          <ac:chgData name="ipurpleyoon@gmail.com" userId="c240f3fde17188fd" providerId="LiveId" clId="{1944D50C-E4BA-42AF-AA2C-F61BAC9DAF36}" dt="2021-12-03T05:22:44.157" v="538" actId="120"/>
          <ac:spMkLst>
            <pc:docMk/>
            <pc:sldMk cId="1164729854" sldId="7937"/>
            <ac:spMk id="6" creationId="{78DFC119-2E44-4373-BA07-44A022E21E26}"/>
          </ac:spMkLst>
        </pc:spChg>
      </pc:sldChg>
      <pc:sldChg chg="addSp delSp modSp add mod">
        <pc:chgData name="ipurpleyoon@gmail.com" userId="c240f3fde17188fd" providerId="LiveId" clId="{1944D50C-E4BA-42AF-AA2C-F61BAC9DAF36}" dt="2021-12-03T05:09:04.047" v="360" actId="1038"/>
        <pc:sldMkLst>
          <pc:docMk/>
          <pc:sldMk cId="3070614147" sldId="8061"/>
        </pc:sldMkLst>
        <pc:spChg chg="del">
          <ac:chgData name="ipurpleyoon@gmail.com" userId="c240f3fde17188fd" providerId="LiveId" clId="{1944D50C-E4BA-42AF-AA2C-F61BAC9DAF36}" dt="2021-12-03T04:58:57.034" v="274" actId="478"/>
          <ac:spMkLst>
            <pc:docMk/>
            <pc:sldMk cId="3070614147" sldId="8061"/>
            <ac:spMk id="7" creationId="{00000000-0000-0000-0000-000000000000}"/>
          </ac:spMkLst>
        </pc:spChg>
        <pc:spChg chg="add mod">
          <ac:chgData name="ipurpleyoon@gmail.com" userId="c240f3fde17188fd" providerId="LiveId" clId="{1944D50C-E4BA-42AF-AA2C-F61BAC9DAF36}" dt="2021-12-03T05:09:04.047" v="360" actId="1038"/>
          <ac:spMkLst>
            <pc:docMk/>
            <pc:sldMk cId="3070614147" sldId="8061"/>
            <ac:spMk id="8" creationId="{4E644D04-9DDE-4DF2-91F3-B52D5A856A4A}"/>
          </ac:spMkLst>
        </pc:spChg>
        <pc:spChg chg="mod">
          <ac:chgData name="ipurpleyoon@gmail.com" userId="c240f3fde17188fd" providerId="LiveId" clId="{1944D50C-E4BA-42AF-AA2C-F61BAC9DAF36}" dt="2021-12-03T05:01:42.626" v="351" actId="20577"/>
          <ac:spMkLst>
            <pc:docMk/>
            <pc:sldMk cId="3070614147" sldId="8061"/>
            <ac:spMk id="10" creationId="{00000000-0000-0000-0000-000000000000}"/>
          </ac:spMkLst>
        </pc:spChg>
        <pc:graphicFrameChg chg="add mod modGraphic">
          <ac:chgData name="ipurpleyoon@gmail.com" userId="c240f3fde17188fd" providerId="LiveId" clId="{1944D50C-E4BA-42AF-AA2C-F61BAC9DAF36}" dt="2021-12-03T05:00:49.519" v="333" actId="2711"/>
          <ac:graphicFrameMkLst>
            <pc:docMk/>
            <pc:sldMk cId="3070614147" sldId="8061"/>
            <ac:graphicFrameMk id="2" creationId="{21B12B5F-D8ED-41D1-8460-FCF9B6C5812B}"/>
          </ac:graphicFrameMkLst>
        </pc:graphicFrameChg>
        <pc:picChg chg="del">
          <ac:chgData name="ipurpleyoon@gmail.com" userId="c240f3fde17188fd" providerId="LiveId" clId="{1944D50C-E4BA-42AF-AA2C-F61BAC9DAF36}" dt="2021-12-03T04:58:57.034" v="274" actId="478"/>
          <ac:picMkLst>
            <pc:docMk/>
            <pc:sldMk cId="3070614147" sldId="8061"/>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xfrm>
            <a:off x="1" y="1"/>
            <a:ext cx="3076575" cy="511175"/>
          </a:xfrm>
          <a:prstGeom prst="rect">
            <a:avLst/>
          </a:prstGeom>
          <a:noFill/>
          <a:ln w="9525">
            <a:noFill/>
            <a:miter/>
          </a:ln>
        </p:spPr>
        <p:txBody>
          <a:bodyPr vert="horz" wrap="square" lIns="99031" tIns="49515" rIns="99031" bIns="49515" anchor="t" anchorCtr="0">
            <a:prstTxWarp prst="textNoShape">
              <a:avLst/>
            </a:prstTxWarp>
          </a:bodyPr>
          <a:lstStyle>
            <a:lvl1pPr algn="l" defTabSz="988931">
              <a:spcBef>
                <a:spcPct val="0"/>
              </a:spcBef>
              <a:defRPr sz="1300">
                <a:solidFill>
                  <a:schemeClr val="tx1"/>
                </a:solidFill>
                <a:latin typeface="굴림"/>
                <a:ea typeface="굴림"/>
              </a:defRPr>
            </a:lvl1pPr>
          </a:lstStyle>
          <a:p>
            <a:pPr>
              <a:defRPr/>
            </a:pPr>
            <a:endParaRPr lang="ko-KR" altLang="en-US"/>
          </a:p>
        </p:txBody>
      </p:sp>
      <p:sp>
        <p:nvSpPr>
          <p:cNvPr id="101379" name="Rectangle 3"/>
          <p:cNvSpPr>
            <a:spLocks noGrp="1" noChangeArrowheads="1"/>
          </p:cNvSpPr>
          <p:nvPr>
            <p:ph type="dt" sz="quarter" idx="1"/>
          </p:nvPr>
        </p:nvSpPr>
        <p:spPr>
          <a:xfrm>
            <a:off x="4022725" y="1"/>
            <a:ext cx="3074988" cy="511175"/>
          </a:xfrm>
          <a:prstGeom prst="rect">
            <a:avLst/>
          </a:prstGeom>
          <a:noFill/>
          <a:ln w="9525">
            <a:noFill/>
            <a:miter/>
          </a:ln>
        </p:spPr>
        <p:txBody>
          <a:bodyPr vert="horz" wrap="square" lIns="99031" tIns="49515" rIns="99031" bIns="49515" anchor="t" anchorCtr="0">
            <a:prstTxWarp prst="textNoShape">
              <a:avLst/>
            </a:prstTxWarp>
          </a:bodyPr>
          <a:lstStyle>
            <a:lvl1pPr algn="r" defTabSz="988931">
              <a:spcBef>
                <a:spcPct val="0"/>
              </a:spcBef>
              <a:defRPr sz="1300">
                <a:solidFill>
                  <a:schemeClr val="tx1"/>
                </a:solidFill>
                <a:latin typeface="굴림"/>
                <a:ea typeface="굴림"/>
              </a:defRPr>
            </a:lvl1pPr>
          </a:lstStyle>
          <a:p>
            <a:pPr>
              <a:defRPr/>
            </a:pPr>
            <a:endParaRPr lang="ko-KR" altLang="en-US"/>
          </a:p>
        </p:txBody>
      </p:sp>
      <p:sp>
        <p:nvSpPr>
          <p:cNvPr id="101380" name="Rectangle 4"/>
          <p:cNvSpPr>
            <a:spLocks noGrp="1" noChangeArrowheads="1"/>
          </p:cNvSpPr>
          <p:nvPr>
            <p:ph type="ftr" sz="quarter" idx="2"/>
          </p:nvPr>
        </p:nvSpPr>
        <p:spPr>
          <a:xfrm>
            <a:off x="1" y="9721851"/>
            <a:ext cx="3076575" cy="511175"/>
          </a:xfrm>
          <a:prstGeom prst="rect">
            <a:avLst/>
          </a:prstGeom>
          <a:noFill/>
          <a:ln w="9525">
            <a:noFill/>
            <a:miter/>
          </a:ln>
        </p:spPr>
        <p:txBody>
          <a:bodyPr vert="horz" wrap="square" lIns="99031" tIns="49515" rIns="99031" bIns="49515" anchor="b" anchorCtr="0">
            <a:prstTxWarp prst="textNoShape">
              <a:avLst/>
            </a:prstTxWarp>
          </a:bodyPr>
          <a:lstStyle>
            <a:lvl1pPr algn="l" defTabSz="988931">
              <a:spcBef>
                <a:spcPct val="0"/>
              </a:spcBef>
              <a:defRPr sz="1300">
                <a:solidFill>
                  <a:schemeClr val="tx1"/>
                </a:solidFill>
                <a:latin typeface="굴림"/>
                <a:ea typeface="굴림"/>
              </a:defRPr>
            </a:lvl1pPr>
          </a:lstStyle>
          <a:p>
            <a:pPr>
              <a:defRPr/>
            </a:pPr>
            <a:endParaRPr lang="ko-KR" altLang="en-US"/>
          </a:p>
        </p:txBody>
      </p:sp>
      <p:sp>
        <p:nvSpPr>
          <p:cNvPr id="101381" name="Rectangle 5"/>
          <p:cNvSpPr>
            <a:spLocks noGrp="1" noChangeArrowheads="1"/>
          </p:cNvSpPr>
          <p:nvPr>
            <p:ph type="sldNum" sz="quarter" idx="3"/>
          </p:nvPr>
        </p:nvSpPr>
        <p:spPr>
          <a:xfrm>
            <a:off x="4022725" y="9721851"/>
            <a:ext cx="3074988" cy="511175"/>
          </a:xfrm>
          <a:prstGeom prst="rect">
            <a:avLst/>
          </a:prstGeom>
          <a:noFill/>
          <a:ln w="9525">
            <a:noFill/>
            <a:miter/>
          </a:ln>
        </p:spPr>
        <p:txBody>
          <a:bodyPr vert="horz" wrap="square" lIns="99031" tIns="49515" rIns="99031" bIns="49515" anchor="b" anchorCtr="0">
            <a:prstTxWarp prst="textNoShape">
              <a:avLst/>
            </a:prstTxWarp>
          </a:bodyPr>
          <a:lstStyle>
            <a:lvl1pPr algn="r" defTabSz="988931">
              <a:spcBef>
                <a:spcPct val="0"/>
              </a:spcBef>
              <a:defRPr sz="1300">
                <a:solidFill>
                  <a:schemeClr val="tx1"/>
                </a:solidFill>
                <a:latin typeface="굴림"/>
                <a:ea typeface="굴림"/>
              </a:defRPr>
            </a:lvl1pPr>
          </a:lstStyle>
          <a:p>
            <a:pPr>
              <a:defRPr/>
            </a:pPr>
            <a:fld id="{33F40E2F-69F3-44E0-8F69-6AF57A632B53}" type="slidenum">
              <a:rPr lang="en-US" altLang="ko-KR"/>
              <a:pPr>
                <a:defRPr/>
              </a:pPr>
              <a:t>‹#›</a:t>
            </a:fld>
            <a:endParaRPr lang="en-US" altLang="ko-K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a:xfrm>
            <a:off x="1" y="1"/>
            <a:ext cx="3076575" cy="511175"/>
          </a:xfrm>
          <a:prstGeom prst="rect">
            <a:avLst/>
          </a:prstGeom>
          <a:noFill/>
          <a:ln w="9525">
            <a:noFill/>
            <a:miter/>
          </a:ln>
        </p:spPr>
        <p:txBody>
          <a:bodyPr vert="horz" wrap="square" lIns="99031" tIns="49515" rIns="99031" bIns="49515" anchor="t" anchorCtr="0">
            <a:prstTxWarp prst="textNoShape">
              <a:avLst/>
            </a:prstTxWarp>
          </a:bodyPr>
          <a:lstStyle>
            <a:lvl1pPr algn="l" defTabSz="988931">
              <a:spcBef>
                <a:spcPct val="0"/>
              </a:spcBef>
              <a:defRPr sz="1300">
                <a:solidFill>
                  <a:schemeClr val="tx1"/>
                </a:solidFill>
                <a:latin typeface="굴림"/>
                <a:ea typeface="굴림"/>
              </a:defRPr>
            </a:lvl1pPr>
          </a:lstStyle>
          <a:p>
            <a:pPr>
              <a:defRPr/>
            </a:pPr>
            <a:endParaRPr lang="ko-KR" altLang="en-US"/>
          </a:p>
        </p:txBody>
      </p:sp>
      <p:sp>
        <p:nvSpPr>
          <p:cNvPr id="14339" name="Rectangle 3"/>
          <p:cNvSpPr>
            <a:spLocks noGrp="1" noChangeArrowheads="1"/>
          </p:cNvSpPr>
          <p:nvPr>
            <p:ph type="dt" idx="1"/>
          </p:nvPr>
        </p:nvSpPr>
        <p:spPr>
          <a:xfrm>
            <a:off x="4022725" y="1"/>
            <a:ext cx="3074988" cy="511175"/>
          </a:xfrm>
          <a:prstGeom prst="rect">
            <a:avLst/>
          </a:prstGeom>
          <a:noFill/>
          <a:ln w="9525">
            <a:noFill/>
            <a:miter/>
          </a:ln>
        </p:spPr>
        <p:txBody>
          <a:bodyPr vert="horz" wrap="square" lIns="99031" tIns="49515" rIns="99031" bIns="49515" anchor="t" anchorCtr="0">
            <a:prstTxWarp prst="textNoShape">
              <a:avLst/>
            </a:prstTxWarp>
          </a:bodyPr>
          <a:lstStyle>
            <a:lvl1pPr algn="r" defTabSz="988931">
              <a:spcBef>
                <a:spcPct val="0"/>
              </a:spcBef>
              <a:defRPr sz="1300">
                <a:solidFill>
                  <a:schemeClr val="tx1"/>
                </a:solidFill>
                <a:latin typeface="굴림"/>
                <a:ea typeface="굴림"/>
              </a:defRPr>
            </a:lvl1pPr>
          </a:lstStyle>
          <a:p>
            <a:pPr>
              <a:defRPr/>
            </a:pPr>
            <a:endParaRPr lang="ko-KR" altLang="en-US"/>
          </a:p>
        </p:txBody>
      </p:sp>
      <p:sp>
        <p:nvSpPr>
          <p:cNvPr id="351236" name="Rectangle 4"/>
          <p:cNvSpPr>
            <a:spLocks noGrp="1" noRot="1" noChangeAspect="1" noChangeArrowheads="1" noTextEdit="1"/>
          </p:cNvSpPr>
          <p:nvPr>
            <p:ph type="sldImg" idx="2"/>
          </p:nvPr>
        </p:nvSpPr>
        <p:spPr>
          <a:xfrm>
            <a:off x="3811588" y="652463"/>
            <a:ext cx="2498725" cy="1873250"/>
          </a:xfrm>
          <a:prstGeom prst="rect">
            <a:avLst/>
          </a:prstGeom>
          <a:noFill/>
          <a:ln w="9525">
            <a:solidFill>
              <a:srgbClr val="000000"/>
            </a:solidFill>
            <a:miter/>
          </a:ln>
        </p:spPr>
      </p:sp>
      <p:sp>
        <p:nvSpPr>
          <p:cNvPr id="14341" name="Rectangle 5"/>
          <p:cNvSpPr>
            <a:spLocks noGrp="1" noChangeArrowheads="1"/>
          </p:cNvSpPr>
          <p:nvPr>
            <p:ph type="body" sz="quarter" idx="3"/>
          </p:nvPr>
        </p:nvSpPr>
        <p:spPr>
          <a:xfrm>
            <a:off x="709614" y="2884489"/>
            <a:ext cx="5680075" cy="6624637"/>
          </a:xfrm>
          <a:prstGeom prst="rect">
            <a:avLst/>
          </a:prstGeom>
          <a:noFill/>
          <a:ln w="9525">
            <a:noFill/>
            <a:miter/>
          </a:ln>
        </p:spPr>
        <p:txBody>
          <a:bodyPr vert="horz" wrap="square" lIns="99031" tIns="49515" rIns="99031" bIns="49515" anchor="t" anchorCtr="0">
            <a:prstTxWarp prst="textNoShape">
              <a:avLst/>
            </a:prstTxWarp>
          </a:bodyPr>
          <a:lstStyle/>
          <a:p>
            <a:pPr lvl="0">
              <a:defRPr/>
            </a:pPr>
            <a:r>
              <a:rPr lang="ko-KR" altLang="en-US"/>
              <a:t>마스터 텍스트 스타일을 편집합니다</a:t>
            </a:r>
          </a:p>
          <a:p>
            <a:pPr lvl="1">
              <a:defRPr/>
            </a:pPr>
            <a:r>
              <a:rPr lang="ko-KR" altLang="en-US"/>
              <a:t>둘째 수준</a:t>
            </a:r>
          </a:p>
          <a:p>
            <a:pPr lvl="2">
              <a:defRPr/>
            </a:pPr>
            <a:r>
              <a:rPr lang="ko-KR" altLang="en-US"/>
              <a:t>셋째 수준</a:t>
            </a:r>
          </a:p>
          <a:p>
            <a:pPr lvl="3">
              <a:defRPr/>
            </a:pPr>
            <a:r>
              <a:rPr lang="ko-KR" altLang="en-US"/>
              <a:t>넷째 수준</a:t>
            </a:r>
          </a:p>
          <a:p>
            <a:pPr lvl="4">
              <a:defRPr/>
            </a:pPr>
            <a:r>
              <a:rPr lang="ko-KR" altLang="en-US"/>
              <a:t>다섯째 수준</a:t>
            </a:r>
          </a:p>
        </p:txBody>
      </p:sp>
      <p:sp>
        <p:nvSpPr>
          <p:cNvPr id="14342" name="Rectangle 6"/>
          <p:cNvSpPr>
            <a:spLocks noGrp="1" noChangeArrowheads="1"/>
          </p:cNvSpPr>
          <p:nvPr>
            <p:ph type="ftr" sz="quarter" idx="4"/>
          </p:nvPr>
        </p:nvSpPr>
        <p:spPr>
          <a:xfrm>
            <a:off x="1" y="9721851"/>
            <a:ext cx="3076575" cy="511175"/>
          </a:xfrm>
          <a:prstGeom prst="rect">
            <a:avLst/>
          </a:prstGeom>
          <a:noFill/>
          <a:ln w="9525">
            <a:noFill/>
            <a:miter/>
          </a:ln>
        </p:spPr>
        <p:txBody>
          <a:bodyPr vert="horz" wrap="square" lIns="99031" tIns="49515" rIns="99031" bIns="49515" anchor="b" anchorCtr="0">
            <a:prstTxWarp prst="textNoShape">
              <a:avLst/>
            </a:prstTxWarp>
          </a:bodyPr>
          <a:lstStyle>
            <a:lvl1pPr algn="l" defTabSz="988931">
              <a:spcBef>
                <a:spcPct val="0"/>
              </a:spcBef>
              <a:defRPr sz="1300">
                <a:solidFill>
                  <a:schemeClr val="tx1"/>
                </a:solidFill>
                <a:latin typeface="굴림"/>
                <a:ea typeface="굴림"/>
              </a:defRPr>
            </a:lvl1pPr>
          </a:lstStyle>
          <a:p>
            <a:pPr>
              <a:defRPr/>
            </a:pPr>
            <a:endParaRPr lang="ko-KR" altLang="en-US"/>
          </a:p>
        </p:txBody>
      </p:sp>
      <p:sp>
        <p:nvSpPr>
          <p:cNvPr id="14343" name="Rectangle 7"/>
          <p:cNvSpPr>
            <a:spLocks noGrp="1" noChangeArrowheads="1"/>
          </p:cNvSpPr>
          <p:nvPr>
            <p:ph type="sldNum" sz="quarter" idx="5"/>
          </p:nvPr>
        </p:nvSpPr>
        <p:spPr>
          <a:xfrm>
            <a:off x="4022725" y="9721851"/>
            <a:ext cx="3074988" cy="511175"/>
          </a:xfrm>
          <a:prstGeom prst="rect">
            <a:avLst/>
          </a:prstGeom>
          <a:noFill/>
          <a:ln w="9525">
            <a:noFill/>
            <a:miter/>
          </a:ln>
        </p:spPr>
        <p:txBody>
          <a:bodyPr vert="horz" wrap="square" lIns="99031" tIns="49515" rIns="99031" bIns="49515" anchor="b" anchorCtr="0">
            <a:prstTxWarp prst="textNoShape">
              <a:avLst/>
            </a:prstTxWarp>
          </a:bodyPr>
          <a:lstStyle>
            <a:lvl1pPr algn="r" defTabSz="988931">
              <a:spcBef>
                <a:spcPct val="0"/>
              </a:spcBef>
              <a:defRPr sz="1300">
                <a:solidFill>
                  <a:schemeClr val="tx1"/>
                </a:solidFill>
                <a:latin typeface="굴림"/>
                <a:ea typeface="굴림"/>
              </a:defRPr>
            </a:lvl1pPr>
          </a:lstStyle>
          <a:p>
            <a:pPr>
              <a:defRPr/>
            </a:pPr>
            <a:fld id="{18620809-4E9F-45AA-B0AC-31666BFF3937}"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hf hdr="0" ftr="0" dt="0"/>
  <p:notesStyle>
    <a:lvl1pPr algn="l" rtl="0" eaLnBrk="0" fontAlgn="base" latinLnBrk="1" hangingPunct="0">
      <a:spcBef>
        <a:spcPct val="30000"/>
      </a:spcBef>
      <a:spcAft>
        <a:spcPct val="0"/>
      </a:spcAft>
      <a:defRPr kumimoji="1" sz="1200" kern="1200">
        <a:solidFill>
          <a:schemeClr val="tx1"/>
        </a:solidFill>
        <a:latin typeface="굴림"/>
        <a:ea typeface="굴림"/>
        <a:cs typeface="+mn-cs"/>
      </a:defRPr>
    </a:lvl1pPr>
    <a:lvl2pPr marL="456033" algn="l" rtl="0" eaLnBrk="0" fontAlgn="base" latinLnBrk="1" hangingPunct="0">
      <a:spcBef>
        <a:spcPct val="30000"/>
      </a:spcBef>
      <a:spcAft>
        <a:spcPct val="0"/>
      </a:spcAft>
      <a:defRPr kumimoji="1" sz="1200" kern="1200">
        <a:solidFill>
          <a:schemeClr val="tx1"/>
        </a:solidFill>
        <a:latin typeface="굴림"/>
        <a:ea typeface="굴림"/>
        <a:cs typeface="+mn-cs"/>
      </a:defRPr>
    </a:lvl2pPr>
    <a:lvl3pPr marL="912062" algn="l" rtl="0" eaLnBrk="0" fontAlgn="base" latinLnBrk="1" hangingPunct="0">
      <a:spcBef>
        <a:spcPct val="30000"/>
      </a:spcBef>
      <a:spcAft>
        <a:spcPct val="0"/>
      </a:spcAft>
      <a:defRPr kumimoji="1" sz="1200" kern="1200">
        <a:solidFill>
          <a:schemeClr val="tx1"/>
        </a:solidFill>
        <a:latin typeface="굴림"/>
        <a:ea typeface="굴림"/>
        <a:cs typeface="+mn-cs"/>
      </a:defRPr>
    </a:lvl3pPr>
    <a:lvl4pPr marL="1368093" algn="l" rtl="0" eaLnBrk="0" fontAlgn="base" latinLnBrk="1" hangingPunct="0">
      <a:spcBef>
        <a:spcPct val="30000"/>
      </a:spcBef>
      <a:spcAft>
        <a:spcPct val="0"/>
      </a:spcAft>
      <a:defRPr kumimoji="1" sz="1200" kern="1200">
        <a:solidFill>
          <a:schemeClr val="tx1"/>
        </a:solidFill>
        <a:latin typeface="굴림"/>
        <a:ea typeface="굴림"/>
        <a:cs typeface="+mn-cs"/>
      </a:defRPr>
    </a:lvl4pPr>
    <a:lvl5pPr marL="1824128" algn="l" rtl="0" eaLnBrk="0" fontAlgn="base" latinLnBrk="1" hangingPunct="0">
      <a:spcBef>
        <a:spcPct val="30000"/>
      </a:spcBef>
      <a:spcAft>
        <a:spcPct val="0"/>
      </a:spcAft>
      <a:defRPr kumimoji="1" sz="1200" kern="1200">
        <a:solidFill>
          <a:schemeClr val="tx1"/>
        </a:solidFill>
        <a:latin typeface="굴림"/>
        <a:ea typeface="굴림"/>
        <a:cs typeface="+mn-cs"/>
      </a:defRPr>
    </a:lvl5pPr>
    <a:lvl6pPr marL="2280158" algn="l" defTabSz="912062" rtl="0" eaLnBrk="1" latinLnBrk="1" hangingPunct="1">
      <a:defRPr sz="1200" kern="1200">
        <a:solidFill>
          <a:schemeClr val="tx1"/>
        </a:solidFill>
        <a:latin typeface="+mn-lt"/>
        <a:ea typeface="+mn-ea"/>
        <a:cs typeface="+mn-cs"/>
      </a:defRPr>
    </a:lvl6pPr>
    <a:lvl7pPr marL="2736190" algn="l" defTabSz="912062" rtl="0" eaLnBrk="1" latinLnBrk="1" hangingPunct="1">
      <a:defRPr sz="1200" kern="1200">
        <a:solidFill>
          <a:schemeClr val="tx1"/>
        </a:solidFill>
        <a:latin typeface="+mn-lt"/>
        <a:ea typeface="+mn-ea"/>
        <a:cs typeface="+mn-cs"/>
      </a:defRPr>
    </a:lvl7pPr>
    <a:lvl8pPr marL="3192222" algn="l" defTabSz="912062" rtl="0" eaLnBrk="1" latinLnBrk="1" hangingPunct="1">
      <a:defRPr sz="1200" kern="1200">
        <a:solidFill>
          <a:schemeClr val="tx1"/>
        </a:solidFill>
        <a:latin typeface="+mn-lt"/>
        <a:ea typeface="+mn-ea"/>
        <a:cs typeface="+mn-cs"/>
      </a:defRPr>
    </a:lvl8pPr>
    <a:lvl9pPr marL="3648252" algn="l" defTabSz="912062"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esigncouncil.org.uk/resources/report/design-public-good?fbclid=IwAR2IsIFF3GOjoNHLqAjlhNm9oEEe7RYWc3XMYLUQV1cjypP2x6ZOA2Tt-4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goo.gl/VDA6tE?fbclid=IwAR1cnzxzS0pYv7KKpJswEXtlIALtcdLADmutSXDODQkktayQwucQgEcZ1X4"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signcouncil.org.uk/resources/report/design-public-good?fbclid=IwAR2IsIFF3GOjoNHLqAjlhNm9oEEe7RYWc3XMYLUQV1cjypP2x6ZOA2Tt-4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goo.gl/VDA6tE?fbclid=IwAR1cnzxzS0pYv7KKpJswEXtlIALtcdLADmutSXDODQkktayQwucQgEcZ1X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esigncouncil.org.uk/resources/report/design-public-good?fbclid=IwAR2IsIFF3GOjoNHLqAjlhNm9oEEe7RYWc3XMYLUQV1cjypP2x6ZOA2Tt-4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goo.gl/VDA6tE?fbclid=IwAR1cnzxzS0pYv7KKpJswEXtlIALtcdLADmutSXDODQkktayQwucQgEcZ1X4"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heotherpages.org/images2/page03.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afe.naver.com/usable/322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daegu.com/?c=3&amp;amp;uid=320876"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daegu.com/?c=3&amp;amp;uid=32087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humandrama.tistory.com/m/post/view/id/508"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humandrama.tistory.com/m/post/view/id/508"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humandrama.tistory.com/m/post/view/id/50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humandrama.tistory.com/m/post/view/id/50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humandrama.tistory.com/m/post/view/id/508"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idaegu.com/?c=3&amp;amp;uid=32087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dailymail.co.uk/news/article-3400780/So-2-fair-price-hot-water-lemon.html?ito=social-facebook"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m.chosun.com/svc/article.html?sname=news&amp;amp;contid=2016011502963" TargetMode="External"/><Relationship Id="rId4" Type="http://schemas.openxmlformats.org/officeDocument/2006/relationships/hyperlink" Target="https://twitter.com/The_Zap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blog.naver.com/raindefence?Redirect=Log&amp;amp;amp;logNo=100150087406" TargetMode="External"/><Relationship Id="rId3" Type="http://schemas.openxmlformats.org/officeDocument/2006/relationships/hyperlink" Target="http://pixabay.com/ko/%EC%B4%88%EC%83%81%ED%99%94-%EC%96%B4%EB%A6%B0%EC%9D%B4-%EC%86%90-317041/" TargetMode="External"/><Relationship Id="rId7" Type="http://schemas.openxmlformats.org/officeDocument/2006/relationships/hyperlink" Target="http://www.oral-b.co.kr/"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cafe.naver.com/motiontree/50740" TargetMode="External"/><Relationship Id="rId5" Type="http://schemas.openxmlformats.org/officeDocument/2006/relationships/hyperlink" Target="http://goo.gl/LGYl5M" TargetMode="External"/><Relationship Id="rId4" Type="http://schemas.openxmlformats.org/officeDocument/2006/relationships/hyperlink" Target="http://skyvegatest.tistory.com/19" TargetMode="External"/><Relationship Id="rId9" Type="http://schemas.openxmlformats.org/officeDocument/2006/relationships/hyperlink" Target="http://blog.naver.com/cho6519?Redirect=Log&amp;amp;amp;logNo=10123574537"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article.joins.com/news/article/article.asp?ctg=15&amp;Total_ID=1650245"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development.co.kr/html/pr/press_view.asp?page_type=&amp;idx=MTY5Nw==&amp;num=&amp;page=48&amp;sch_style=&amp;sch_type=All&amp;sch_txt="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cafe.naver.com/usable/2627"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ZOOM</a:t>
            </a:r>
            <a:br>
              <a:rPr lang="en-US" altLang="ko-KR" dirty="0"/>
            </a:br>
            <a:r>
              <a:rPr lang="ko-KR" altLang="en-US" dirty="0"/>
              <a:t>주소 </a:t>
            </a:r>
            <a:r>
              <a:rPr lang="en-US" altLang="ko-KR" dirty="0"/>
              <a:t>892 1267 4012 </a:t>
            </a:r>
          </a:p>
          <a:p>
            <a:r>
              <a:rPr lang="ko-KR" altLang="en-US" dirty="0"/>
              <a:t>비번 </a:t>
            </a:r>
            <a:r>
              <a:rPr lang="en-US" altLang="ko-KR" dirty="0"/>
              <a:t>505010</a:t>
            </a:r>
            <a:endParaRPr lang="ko-KR" altLang="en-US" dirty="0"/>
          </a:p>
        </p:txBody>
      </p:sp>
      <p:sp>
        <p:nvSpPr>
          <p:cNvPr id="4" name="슬라이드 번호 개체 틀 3"/>
          <p:cNvSpPr>
            <a:spLocks noGrp="1"/>
          </p:cNvSpPr>
          <p:nvPr>
            <p:ph type="sldNum" sz="quarter" idx="5"/>
          </p:nvPr>
        </p:nvSpPr>
        <p:spPr/>
        <p:txBody>
          <a:bodyPr/>
          <a:lstStyle/>
          <a:p>
            <a:pPr>
              <a:defRPr/>
            </a:pPr>
            <a:fld id="{18620809-4E9F-45AA-B0AC-31666BFF3937}" type="slidenum">
              <a:rPr lang="en-US" altLang="ko-KR" smtClean="0"/>
              <a:pPr>
                <a:defRPr/>
              </a:pPr>
              <a:t>1</a:t>
            </a:fld>
            <a:endParaRPr lang="en-US" altLang="ko-KR"/>
          </a:p>
        </p:txBody>
      </p:sp>
    </p:spTree>
    <p:extLst>
      <p:ext uri="{BB962C8B-B14F-4D97-AF65-F5344CB8AC3E}">
        <p14:creationId xmlns:p14="http://schemas.microsoft.com/office/powerpoint/2010/main" val="167188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txBox="1">
            <a:spLocks noGrp="1" noChangeArrowheads="1"/>
          </p:cNvSpPr>
          <p:nvPr/>
        </p:nvSpPr>
        <p:spPr bwMode="auto">
          <a:xfrm>
            <a:off x="4022726" y="9721852"/>
            <a:ext cx="3074988" cy="511175"/>
          </a:xfrm>
          <a:prstGeom prst="rect">
            <a:avLst/>
          </a:prstGeom>
          <a:noFill/>
          <a:ln w="9525">
            <a:noFill/>
            <a:miter lim="800000"/>
            <a:headEnd/>
            <a:tailEnd/>
          </a:ln>
        </p:spPr>
        <p:txBody>
          <a:bodyPr lIns="99039" tIns="49520" rIns="99039" bIns="49520" anchor="b"/>
          <a:lstStyle/>
          <a:p>
            <a:pPr marL="0" marR="0" lvl="0" indent="0" algn="r" defTabSz="989013" rtl="0" eaLnBrk="1" fontAlgn="base" latinLnBrk="1" hangingPunct="1">
              <a:lnSpc>
                <a:spcPct val="100000"/>
              </a:lnSpc>
              <a:spcBef>
                <a:spcPct val="0"/>
              </a:spcBef>
              <a:spcAft>
                <a:spcPct val="0"/>
              </a:spcAft>
              <a:buClrTx/>
              <a:buSzTx/>
              <a:buFontTx/>
              <a:buNone/>
              <a:tabLst/>
              <a:defRPr/>
            </a:pPr>
            <a:fld id="{A1905C28-9355-4467-BD65-D8C19EF11F44}" type="slidenum">
              <a:rPr kumimoji="1" lang="en-US" altLang="ko-KR" sz="1300" b="0" i="0" u="none" strike="noStrike" kern="1200" cap="none" spc="0" normalizeH="0" baseline="0" noProof="0">
                <a:ln>
                  <a:noFill/>
                </a:ln>
                <a:solidFill>
                  <a:srgbClr val="000000"/>
                </a:solidFill>
                <a:effectLst/>
                <a:uLnTx/>
                <a:uFillTx/>
                <a:latin typeface="나눔스퀘어" panose="020B0600000101010101" pitchFamily="50" charset="-127"/>
                <a:ea typeface="나눔스퀘어" panose="020B0600000101010101" pitchFamily="50" charset="-127"/>
                <a:cs typeface="+mn-cs"/>
              </a:rPr>
              <a:pPr marL="0" marR="0" lvl="0" indent="0" algn="r" defTabSz="989013" rtl="0" eaLnBrk="1" fontAlgn="base" latinLnBrk="1" hangingPunct="1">
                <a:lnSpc>
                  <a:spcPct val="100000"/>
                </a:lnSpc>
                <a:spcBef>
                  <a:spcPct val="0"/>
                </a:spcBef>
                <a:spcAft>
                  <a:spcPct val="0"/>
                </a:spcAft>
                <a:buClrTx/>
                <a:buSzTx/>
                <a:buFontTx/>
                <a:buNone/>
                <a:tabLst/>
                <a:defRPr/>
              </a:pPr>
              <a:t>10</a:t>
            </a:fld>
            <a:endParaRPr kumimoji="1" lang="en-US" altLang="ko-KR" sz="13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403459" name="Rectangle 2"/>
          <p:cNvSpPr>
            <a:spLocks noGrp="1" noRot="1" noChangeAspect="1" noChangeArrowheads="1" noTextEdit="1"/>
          </p:cNvSpPr>
          <p:nvPr>
            <p:ph type="sldImg"/>
          </p:nvPr>
        </p:nvSpPr>
        <p:spPr>
          <a:xfrm>
            <a:off x="503238" y="509588"/>
            <a:ext cx="2208212" cy="1655762"/>
          </a:xfrm>
          <a:ln/>
        </p:spPr>
      </p:sp>
      <p:sp>
        <p:nvSpPr>
          <p:cNvPr id="403460" name="Rectangle 3"/>
          <p:cNvSpPr>
            <a:spLocks noGrp="1" noChangeArrowheads="1"/>
          </p:cNvSpPr>
          <p:nvPr>
            <p:ph type="body" idx="1"/>
          </p:nvPr>
        </p:nvSpPr>
        <p:spPr>
          <a:xfrm>
            <a:off x="709614" y="2452690"/>
            <a:ext cx="5792787" cy="7056437"/>
          </a:xfrm>
          <a:noFill/>
          <a:ln/>
        </p:spPr>
        <p:txBody>
          <a:bodyPr/>
          <a:lstStyle/>
          <a:p>
            <a:pPr eaLnBrk="1" hangingPunct="1">
              <a:lnSpc>
                <a:spcPct val="80000"/>
              </a:lnSpc>
              <a:buFontTx/>
              <a:buChar char="•"/>
            </a:pPr>
            <a:endParaRPr lang="ko-KR" altLang="en-US" sz="800" dirty="0"/>
          </a:p>
        </p:txBody>
      </p:sp>
    </p:spTree>
    <p:extLst>
      <p:ext uri="{BB962C8B-B14F-4D97-AF65-F5344CB8AC3E}">
        <p14:creationId xmlns:p14="http://schemas.microsoft.com/office/powerpoint/2010/main" val="63988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3811588" y="652463"/>
            <a:ext cx="2498725" cy="1873250"/>
          </a:xfrm>
          <a:ln/>
        </p:spPr>
      </p:sp>
      <p:sp>
        <p:nvSpPr>
          <p:cNvPr id="353283" name="Rectangle 3"/>
          <p:cNvSpPr>
            <a:spLocks noGrp="1" noChangeArrowheads="1"/>
          </p:cNvSpPr>
          <p:nvPr>
            <p:ph type="body" idx="1"/>
          </p:nvPr>
        </p:nvSpPr>
        <p:spPr>
          <a:noFill/>
          <a:ln/>
        </p:spPr>
        <p:txBody>
          <a:bodyPr/>
          <a:lstStyle/>
          <a:p>
            <a:endParaRPr lang="en-US" altLang="ko-KR" dirty="0"/>
          </a:p>
        </p:txBody>
      </p:sp>
    </p:spTree>
    <p:extLst>
      <p:ext uri="{BB962C8B-B14F-4D97-AF65-F5344CB8AC3E}">
        <p14:creationId xmlns:p14="http://schemas.microsoft.com/office/powerpoint/2010/main" val="3654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3813175" y="652463"/>
            <a:ext cx="2495550" cy="1871662"/>
          </a:xfrm>
          <a:ln/>
        </p:spPr>
      </p:sp>
      <p:sp>
        <p:nvSpPr>
          <p:cNvPr id="353283" name="Rectangle 3"/>
          <p:cNvSpPr>
            <a:spLocks noGrp="1" noChangeArrowheads="1"/>
          </p:cNvSpPr>
          <p:nvPr>
            <p:ph type="body" idx="1"/>
          </p:nvPr>
        </p:nvSpPr>
        <p:spPr>
          <a:noFill/>
          <a:ln/>
        </p:spPr>
        <p:txBody>
          <a:bodyPr/>
          <a:lstStyle/>
          <a:p>
            <a:endParaRPr lang="en-US" altLang="ko-KR" dirty="0"/>
          </a:p>
        </p:txBody>
      </p:sp>
    </p:spTree>
    <p:extLst>
      <p:ext uri="{BB962C8B-B14F-4D97-AF65-F5344CB8AC3E}">
        <p14:creationId xmlns:p14="http://schemas.microsoft.com/office/powerpoint/2010/main" val="912001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txBox="1">
            <a:spLocks noGrp="1" noChangeArrowheads="1"/>
          </p:cNvSpPr>
          <p:nvPr/>
        </p:nvSpPr>
        <p:spPr bwMode="auto">
          <a:xfrm>
            <a:off x="4022726" y="9721852"/>
            <a:ext cx="3074988" cy="511175"/>
          </a:xfrm>
          <a:prstGeom prst="rect">
            <a:avLst/>
          </a:prstGeom>
          <a:noFill/>
          <a:ln w="9525">
            <a:noFill/>
            <a:miter lim="800000"/>
            <a:headEnd/>
            <a:tailEnd/>
          </a:ln>
        </p:spPr>
        <p:txBody>
          <a:bodyPr lIns="99039" tIns="49520" rIns="99039" bIns="49520" anchor="b"/>
          <a:lstStyle/>
          <a:p>
            <a:pPr marL="0" marR="0" lvl="0" indent="0" algn="r" defTabSz="989013" rtl="0" eaLnBrk="1" fontAlgn="base" latinLnBrk="1" hangingPunct="1">
              <a:lnSpc>
                <a:spcPct val="100000"/>
              </a:lnSpc>
              <a:spcBef>
                <a:spcPct val="0"/>
              </a:spcBef>
              <a:spcAft>
                <a:spcPct val="0"/>
              </a:spcAft>
              <a:buClrTx/>
              <a:buSzTx/>
              <a:buFontTx/>
              <a:buNone/>
              <a:tabLst/>
              <a:defRPr/>
            </a:pPr>
            <a:fld id="{A1905C28-9355-4467-BD65-D8C19EF11F44}" type="slidenum">
              <a:rPr kumimoji="1" lang="en-US" altLang="ko-KR" sz="1300" b="0" i="0" u="none" strike="noStrike" kern="1200" cap="none" spc="0" normalizeH="0" baseline="0" noProof="0">
                <a:ln>
                  <a:noFill/>
                </a:ln>
                <a:solidFill>
                  <a:srgbClr val="000000"/>
                </a:solidFill>
                <a:effectLst/>
                <a:uLnTx/>
                <a:uFillTx/>
                <a:latin typeface="나눔스퀘어" panose="020B0600000101010101" pitchFamily="50" charset="-127"/>
                <a:ea typeface="나눔스퀘어" panose="020B0600000101010101" pitchFamily="50" charset="-127"/>
                <a:cs typeface="+mn-cs"/>
              </a:rPr>
              <a:pPr marL="0" marR="0" lvl="0" indent="0" algn="r" defTabSz="989013" rtl="0" eaLnBrk="1" fontAlgn="base" latinLnBrk="1" hangingPunct="1">
                <a:lnSpc>
                  <a:spcPct val="100000"/>
                </a:lnSpc>
                <a:spcBef>
                  <a:spcPct val="0"/>
                </a:spcBef>
                <a:spcAft>
                  <a:spcPct val="0"/>
                </a:spcAft>
                <a:buClrTx/>
                <a:buSzTx/>
                <a:buFontTx/>
                <a:buNone/>
                <a:tabLst/>
                <a:defRPr/>
              </a:pPr>
              <a:t>13</a:t>
            </a:fld>
            <a:endParaRPr kumimoji="1" lang="en-US" altLang="ko-KR" sz="13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403459" name="Rectangle 2"/>
          <p:cNvSpPr>
            <a:spLocks noGrp="1" noRot="1" noChangeAspect="1" noChangeArrowheads="1" noTextEdit="1"/>
          </p:cNvSpPr>
          <p:nvPr>
            <p:ph type="sldImg"/>
          </p:nvPr>
        </p:nvSpPr>
        <p:spPr>
          <a:xfrm>
            <a:off x="503238" y="509588"/>
            <a:ext cx="2208212" cy="1655762"/>
          </a:xfrm>
          <a:ln/>
        </p:spPr>
      </p:sp>
      <p:sp>
        <p:nvSpPr>
          <p:cNvPr id="403460" name="Rectangle 3"/>
          <p:cNvSpPr>
            <a:spLocks noGrp="1" noChangeArrowheads="1"/>
          </p:cNvSpPr>
          <p:nvPr>
            <p:ph type="body" idx="1"/>
          </p:nvPr>
        </p:nvSpPr>
        <p:spPr>
          <a:xfrm>
            <a:off x="709614" y="2452690"/>
            <a:ext cx="5792787" cy="7056437"/>
          </a:xfrm>
          <a:noFill/>
          <a:ln/>
        </p:spPr>
        <p:txBody>
          <a:bodyPr/>
          <a:lstStyle/>
          <a:p>
            <a:r>
              <a:rPr kumimoji="1" lang="ko-KR" altLang="en-US" sz="1200" b="0" i="0" kern="1200" dirty="0">
                <a:solidFill>
                  <a:schemeClr val="tx1"/>
                </a:solidFill>
                <a:effectLst/>
                <a:cs typeface="+mn-cs"/>
              </a:rPr>
              <a:t>덴마크디자인센터는 디자인의 활용단계를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단계로 제시하며 이를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디자인사다리</a:t>
            </a:r>
            <a:r>
              <a:rPr kumimoji="1" lang="en-US" altLang="ko-KR" sz="1200" b="0" i="0" kern="1200" dirty="0">
                <a:solidFill>
                  <a:schemeClr val="tx1"/>
                </a:solidFill>
                <a:effectLst/>
                <a:cs typeface="+mn-cs"/>
              </a:rPr>
              <a:t>'(Design Ladder. 2003)</a:t>
            </a:r>
            <a:r>
              <a:rPr kumimoji="1" lang="ko-KR" altLang="en-US" sz="1200" b="0" i="0" kern="1200" dirty="0">
                <a:solidFill>
                  <a:schemeClr val="tx1"/>
                </a:solidFill>
                <a:effectLst/>
                <a:cs typeface="+mn-cs"/>
              </a:rPr>
              <a:t>라고 </a:t>
            </a:r>
            <a:r>
              <a:rPr kumimoji="1" lang="ko-KR" altLang="en-US" sz="1200" b="0" i="0" kern="1200" dirty="0" err="1">
                <a:solidFill>
                  <a:schemeClr val="tx1"/>
                </a:solidFill>
                <a:effectLst/>
                <a:cs typeface="+mn-cs"/>
              </a:rPr>
              <a:t>이름지었습니다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 </a:t>
            </a:r>
            <a:r>
              <a:rPr kumimoji="1" lang="ko-KR" altLang="en-US" sz="1200" b="0" i="0" kern="1200" dirty="0" err="1">
                <a:solidFill>
                  <a:schemeClr val="tx1"/>
                </a:solidFill>
                <a:effectLst/>
                <a:cs typeface="+mn-cs"/>
              </a:rPr>
              <a:t>미활용</a:t>
            </a:r>
            <a:r>
              <a:rPr kumimoji="1" lang="ko-KR" altLang="en-US" sz="1200" b="0" i="0" kern="1200" dirty="0">
                <a:solidFill>
                  <a:schemeClr val="tx1"/>
                </a:solidFill>
                <a:effectLst/>
                <a:cs typeface="+mn-cs"/>
              </a:rPr>
              <a:t>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디자인을 스타일링으로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디자인을 프로세스로서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4. </a:t>
            </a:r>
            <a:r>
              <a:rPr kumimoji="1" lang="ko-KR" altLang="en-US" sz="1200" b="0" i="0" kern="1200" dirty="0">
                <a:solidFill>
                  <a:schemeClr val="tx1"/>
                </a:solidFill>
                <a:effectLst/>
                <a:cs typeface="+mn-cs"/>
              </a:rPr>
              <a:t>디자인을 혁신도구로서 활용하는 단계</a:t>
            </a:r>
          </a:p>
          <a:p>
            <a:r>
              <a:rPr kumimoji="1" lang="ko-KR" altLang="en-US" sz="1200" b="0" i="0" kern="1200" dirty="0">
                <a:solidFill>
                  <a:schemeClr val="tx1"/>
                </a:solidFill>
                <a:effectLst/>
                <a:cs typeface="+mn-cs"/>
              </a:rPr>
              <a:t>영국 </a:t>
            </a:r>
            <a:r>
              <a:rPr kumimoji="1" lang="ko-KR" altLang="en-US" sz="1200" b="0" i="0" kern="1200" dirty="0" err="1">
                <a:solidFill>
                  <a:schemeClr val="tx1"/>
                </a:solidFill>
                <a:effectLst/>
                <a:cs typeface="+mn-cs"/>
              </a:rPr>
              <a:t>디자인카운슬은</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공공을 위한 디자인</a:t>
            </a:r>
            <a:r>
              <a:rPr kumimoji="1" lang="en-US" altLang="ko-KR" sz="1200" b="0" i="0" kern="1200" dirty="0">
                <a:solidFill>
                  <a:schemeClr val="tx1"/>
                </a:solidFill>
                <a:effectLst/>
                <a:cs typeface="+mn-cs"/>
              </a:rPr>
              <a:t>'(Design for Public Good. 2013)</a:t>
            </a:r>
            <a:r>
              <a:rPr kumimoji="1" lang="ko-KR" altLang="en-US" sz="1200" b="0" i="0" kern="1200" dirty="0">
                <a:solidFill>
                  <a:schemeClr val="tx1"/>
                </a:solidFill>
                <a:effectLst/>
                <a:cs typeface="+mn-cs"/>
              </a:rPr>
              <a:t>에서 디자인이 활용되고 있는 정황을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단계의 계단으로 표현했습니다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디자인을 통한 문제해결</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조직 역량</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일하는 방법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조직문화</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으로서 디자인의 활용</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정책을 위한 디자인</a:t>
            </a:r>
          </a:p>
          <a:p>
            <a:r>
              <a:rPr kumimoji="1" lang="ko-KR" altLang="en-US" sz="1200" b="0" i="0" kern="1200" dirty="0">
                <a:solidFill>
                  <a:schemeClr val="tx1"/>
                </a:solidFill>
                <a:effectLst/>
                <a:cs typeface="+mn-cs"/>
              </a:rPr>
              <a:t>덴마크 디자인센터의 디자인사다리는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가치생산과정에서 디자인의 역할</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에 관한 모델입니다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디자인사다리의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단계는 모두 </a:t>
            </a:r>
            <a:r>
              <a:rPr kumimoji="1" lang="ko-KR" altLang="en-US" sz="1200" b="0" i="0" kern="1200" dirty="0" err="1">
                <a:solidFill>
                  <a:schemeClr val="tx1"/>
                </a:solidFill>
                <a:effectLst/>
                <a:cs typeface="+mn-cs"/>
              </a:rPr>
              <a:t>디자인카운슬의</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계단 중 </a:t>
            </a:r>
            <a:r>
              <a:rPr kumimoji="1" lang="ko-KR" altLang="en-US" sz="1200" b="0" i="0" kern="1200" dirty="0" err="1">
                <a:solidFill>
                  <a:schemeClr val="tx1"/>
                </a:solidFill>
                <a:effectLst/>
                <a:cs typeface="+mn-cs"/>
              </a:rPr>
              <a:t>첫번째</a:t>
            </a:r>
            <a:r>
              <a:rPr kumimoji="1" lang="ko-KR" altLang="en-US" sz="1200" b="0" i="0" kern="1200" dirty="0">
                <a:solidFill>
                  <a:schemeClr val="tx1"/>
                </a:solidFill>
                <a:effectLst/>
                <a:cs typeface="+mn-cs"/>
              </a:rPr>
              <a:t> 단계</a:t>
            </a:r>
            <a:r>
              <a:rPr kumimoji="1" lang="en-US" altLang="ko-KR" sz="1200" b="0" i="0" kern="1200" dirty="0">
                <a:solidFill>
                  <a:schemeClr val="tx1"/>
                </a:solidFill>
                <a:effectLst/>
                <a:cs typeface="+mn-cs"/>
              </a:rPr>
              <a:t>(Step1)</a:t>
            </a:r>
            <a:r>
              <a:rPr kumimoji="1" lang="ko-KR" altLang="en-US" sz="1200" b="0" i="0" kern="1200" dirty="0">
                <a:solidFill>
                  <a:schemeClr val="tx1"/>
                </a:solidFill>
                <a:effectLst/>
                <a:cs typeface="+mn-cs"/>
              </a:rPr>
              <a:t>에 해당합니다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무언가를 만들어내는 과정에서 디자인이 생산의 도구로서 역할을 넓혀가는 정황을 표현한 것이기 때문입니다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최근 몇 년간의 수요시장의 요구 변화</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디자인에이전시의 역할 변화 등을 보면</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분명 새로운 층</a:t>
            </a:r>
            <a:r>
              <a:rPr kumimoji="1" lang="en-US" altLang="ko-KR" sz="1200" b="0" i="0" kern="1200" dirty="0">
                <a:solidFill>
                  <a:schemeClr val="tx1"/>
                </a:solidFill>
                <a:effectLst/>
                <a:cs typeface="+mn-cs"/>
              </a:rPr>
              <a:t>. 2</a:t>
            </a:r>
            <a:r>
              <a:rPr kumimoji="1" lang="ko-KR" altLang="en-US" sz="1200" b="0" i="0" kern="1200" dirty="0">
                <a:solidFill>
                  <a:schemeClr val="tx1"/>
                </a:solidFill>
                <a:effectLst/>
                <a:cs typeface="+mn-cs"/>
              </a:rPr>
              <a:t>단계</a:t>
            </a:r>
            <a:r>
              <a:rPr kumimoji="1" lang="en-US" altLang="ko-KR" sz="1200" b="0" i="0" kern="1200" dirty="0">
                <a:solidFill>
                  <a:schemeClr val="tx1"/>
                </a:solidFill>
                <a:effectLst/>
                <a:cs typeface="+mn-cs"/>
              </a:rPr>
              <a:t>(Step2)</a:t>
            </a:r>
            <a:r>
              <a:rPr kumimoji="1" lang="ko-KR" altLang="en-US" sz="1200" b="0" i="0" kern="1200" dirty="0">
                <a:solidFill>
                  <a:schemeClr val="tx1"/>
                </a:solidFill>
                <a:effectLst/>
                <a:cs typeface="+mn-cs"/>
              </a:rPr>
              <a:t>로 발전 되고 있는 정황이 나타나고 있습니다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가치생산과정에서 디자인의 역할에 관한 논의보다 </a:t>
            </a:r>
            <a:br>
              <a:rPr kumimoji="1" lang="ko-KR" altLang="en-US" sz="1200" b="0" i="0" kern="1200" dirty="0">
                <a:solidFill>
                  <a:schemeClr val="tx1"/>
                </a:solidFill>
                <a:effectLst/>
                <a:cs typeface="+mn-cs"/>
              </a:rPr>
            </a:br>
            <a:r>
              <a:rPr kumimoji="1" lang="ko-KR" altLang="en-US" sz="1200" b="0" i="0" kern="1200" dirty="0">
                <a:solidFill>
                  <a:schemeClr val="tx1"/>
                </a:solidFill>
                <a:effectLst/>
                <a:cs typeface="+mn-cs"/>
              </a:rPr>
              <a:t>가치생산자의 조직과 문화를 변화시키는 디자인의 역할에 관한 논의가 더 많아질 것으로 보입니다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여러분의 생각은 어떠신가요</a:t>
            </a:r>
            <a:r>
              <a:rPr kumimoji="1" lang="en-US" altLang="ko-KR" sz="1200" b="0" i="0" kern="1200" dirty="0">
                <a:solidFill>
                  <a:schemeClr val="tx1"/>
                </a:solidFill>
                <a:effectLst/>
                <a:cs typeface="+mn-cs"/>
              </a:rPr>
              <a:t>?</a:t>
            </a:r>
          </a:p>
          <a:p>
            <a:endParaRPr kumimoji="1" lang="en-US" altLang="ko-KR" sz="1200" b="0" i="0" kern="1200" dirty="0">
              <a:solidFill>
                <a:schemeClr val="tx1"/>
              </a:solidFill>
              <a:effectLst/>
              <a:cs typeface="+mn-cs"/>
            </a:endParaRP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참고 </a:t>
            </a: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3"/>
              </a:rPr>
              <a:t>https://www.designcouncil.org.uk/…/report/design-public-good</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a:t>
            </a:r>
            <a:br>
              <a:rPr kumimoji="1" lang="en-US" altLang="ko-KR" sz="1200" b="0" i="0" kern="1200" dirty="0">
                <a:solidFill>
                  <a:schemeClr val="tx1"/>
                </a:solidFill>
                <a:effectLst/>
                <a:cs typeface="+mn-cs"/>
              </a:rPr>
            </a:b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4"/>
              </a:rPr>
              <a:t>https://goo.gl/VDA6tE</a:t>
            </a:r>
            <a:endParaRPr kumimoji="1" lang="ko-KR" altLang="en-US" sz="1200" b="0" i="0" kern="1200" dirty="0">
              <a:solidFill>
                <a:schemeClr val="tx1"/>
              </a:solidFill>
              <a:effectLst/>
              <a:cs typeface="+mn-cs"/>
            </a:endParaRPr>
          </a:p>
          <a:p>
            <a:pPr eaLnBrk="1" hangingPunct="1">
              <a:lnSpc>
                <a:spcPct val="80000"/>
              </a:lnSpc>
              <a:buFontTx/>
              <a:buChar char="•"/>
            </a:pPr>
            <a:endParaRPr lang="ko-KR" altLang="en-US" sz="800" dirty="0"/>
          </a:p>
        </p:txBody>
      </p:sp>
    </p:spTree>
    <p:extLst>
      <p:ext uri="{BB962C8B-B14F-4D97-AF65-F5344CB8AC3E}">
        <p14:creationId xmlns:p14="http://schemas.microsoft.com/office/powerpoint/2010/main" val="976572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txBox="1">
            <a:spLocks noGrp="1" noChangeArrowheads="1"/>
          </p:cNvSpPr>
          <p:nvPr/>
        </p:nvSpPr>
        <p:spPr bwMode="auto">
          <a:xfrm>
            <a:off x="4022726" y="9721852"/>
            <a:ext cx="3074988" cy="511175"/>
          </a:xfrm>
          <a:prstGeom prst="rect">
            <a:avLst/>
          </a:prstGeom>
          <a:noFill/>
          <a:ln w="9525">
            <a:noFill/>
            <a:miter lim="800000"/>
            <a:headEnd/>
            <a:tailEnd/>
          </a:ln>
        </p:spPr>
        <p:txBody>
          <a:bodyPr lIns="99039" tIns="49520" rIns="99039" bIns="49520" anchor="b"/>
          <a:lstStyle/>
          <a:p>
            <a:pPr marL="0" marR="0" lvl="0" indent="0" algn="r" defTabSz="989013" rtl="0" eaLnBrk="1" fontAlgn="base" latinLnBrk="1" hangingPunct="1">
              <a:lnSpc>
                <a:spcPct val="100000"/>
              </a:lnSpc>
              <a:spcBef>
                <a:spcPct val="0"/>
              </a:spcBef>
              <a:spcAft>
                <a:spcPct val="0"/>
              </a:spcAft>
              <a:buClrTx/>
              <a:buSzTx/>
              <a:buFontTx/>
              <a:buNone/>
              <a:tabLst/>
              <a:defRPr/>
            </a:pPr>
            <a:fld id="{A1905C28-9355-4467-BD65-D8C19EF11F44}" type="slidenum">
              <a:rPr kumimoji="1" lang="en-US" altLang="ko-KR" sz="1300" b="0" i="0" u="none" strike="noStrike" kern="1200" cap="none" spc="0" normalizeH="0" baseline="0" noProof="0">
                <a:ln>
                  <a:noFill/>
                </a:ln>
                <a:solidFill>
                  <a:srgbClr val="000000"/>
                </a:solidFill>
                <a:effectLst/>
                <a:uLnTx/>
                <a:uFillTx/>
                <a:latin typeface="나눔스퀘어" panose="020B0600000101010101" pitchFamily="50" charset="-127"/>
                <a:ea typeface="나눔스퀘어" panose="020B0600000101010101" pitchFamily="50" charset="-127"/>
                <a:cs typeface="+mn-cs"/>
              </a:rPr>
              <a:pPr marL="0" marR="0" lvl="0" indent="0" algn="r" defTabSz="989013" rtl="0" eaLnBrk="1" fontAlgn="base" latinLnBrk="1" hangingPunct="1">
                <a:lnSpc>
                  <a:spcPct val="100000"/>
                </a:lnSpc>
                <a:spcBef>
                  <a:spcPct val="0"/>
                </a:spcBef>
                <a:spcAft>
                  <a:spcPct val="0"/>
                </a:spcAft>
                <a:buClrTx/>
                <a:buSzTx/>
                <a:buFontTx/>
                <a:buNone/>
                <a:tabLst/>
                <a:defRPr/>
              </a:pPr>
              <a:t>14</a:t>
            </a:fld>
            <a:endParaRPr kumimoji="1" lang="en-US" altLang="ko-KR" sz="13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403459" name="Rectangle 2"/>
          <p:cNvSpPr>
            <a:spLocks noGrp="1" noRot="1" noChangeAspect="1" noChangeArrowheads="1" noTextEdit="1"/>
          </p:cNvSpPr>
          <p:nvPr>
            <p:ph type="sldImg"/>
          </p:nvPr>
        </p:nvSpPr>
        <p:spPr>
          <a:xfrm>
            <a:off x="503238" y="509588"/>
            <a:ext cx="2208212" cy="1655762"/>
          </a:xfrm>
          <a:ln/>
        </p:spPr>
      </p:sp>
      <p:sp>
        <p:nvSpPr>
          <p:cNvPr id="403460" name="Rectangle 3"/>
          <p:cNvSpPr>
            <a:spLocks noGrp="1" noChangeArrowheads="1"/>
          </p:cNvSpPr>
          <p:nvPr>
            <p:ph type="body" idx="1"/>
          </p:nvPr>
        </p:nvSpPr>
        <p:spPr>
          <a:xfrm>
            <a:off x="709614" y="2452690"/>
            <a:ext cx="5792787" cy="7056437"/>
          </a:xfrm>
          <a:noFill/>
          <a:ln/>
        </p:spPr>
        <p:txBody>
          <a:bodyPr/>
          <a:lstStyle/>
          <a:p>
            <a:r>
              <a:rPr kumimoji="1" lang="ko-KR" altLang="en-US" sz="1200" b="0" i="0" kern="1200" dirty="0">
                <a:solidFill>
                  <a:schemeClr val="tx1"/>
                </a:solidFill>
                <a:effectLst/>
                <a:cs typeface="+mn-cs"/>
              </a:rPr>
              <a:t>덴마크디자인센터는 디자인의 활용단계를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단계로 제시하며 이를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디자인사다리</a:t>
            </a:r>
            <a:r>
              <a:rPr kumimoji="1" lang="en-US" altLang="ko-KR" sz="1200" b="0" i="0" kern="1200" dirty="0">
                <a:solidFill>
                  <a:schemeClr val="tx1"/>
                </a:solidFill>
                <a:effectLst/>
                <a:cs typeface="+mn-cs"/>
              </a:rPr>
              <a:t>'(Design Ladder. 2003)</a:t>
            </a:r>
            <a:r>
              <a:rPr kumimoji="1" lang="ko-KR" altLang="en-US" sz="1200" b="0" i="0" kern="1200" dirty="0">
                <a:solidFill>
                  <a:schemeClr val="tx1"/>
                </a:solidFill>
                <a:effectLst/>
                <a:cs typeface="+mn-cs"/>
              </a:rPr>
              <a:t>라고 이름 지었습니다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 </a:t>
            </a:r>
            <a:r>
              <a:rPr kumimoji="1" lang="ko-KR" altLang="en-US" sz="1200" b="0" i="0" kern="1200" dirty="0" err="1">
                <a:solidFill>
                  <a:schemeClr val="tx1"/>
                </a:solidFill>
                <a:effectLst/>
                <a:cs typeface="+mn-cs"/>
              </a:rPr>
              <a:t>미활용</a:t>
            </a:r>
            <a:r>
              <a:rPr kumimoji="1" lang="ko-KR" altLang="en-US" sz="1200" b="0" i="0" kern="1200" dirty="0">
                <a:solidFill>
                  <a:schemeClr val="tx1"/>
                </a:solidFill>
                <a:effectLst/>
                <a:cs typeface="+mn-cs"/>
              </a:rPr>
              <a:t>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디자인을 스타일링으로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디자인을 프로세스로서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4. </a:t>
            </a:r>
            <a:r>
              <a:rPr kumimoji="1" lang="ko-KR" altLang="en-US" sz="1200" b="0" i="0" kern="1200" dirty="0">
                <a:solidFill>
                  <a:schemeClr val="tx1"/>
                </a:solidFill>
                <a:effectLst/>
                <a:cs typeface="+mn-cs"/>
              </a:rPr>
              <a:t>디자인을 혁신도구로서 활용하는 단계</a:t>
            </a:r>
          </a:p>
          <a:p>
            <a:r>
              <a:rPr kumimoji="1" lang="ko-KR" altLang="en-US" sz="1200" b="0" i="0" kern="1200" dirty="0">
                <a:solidFill>
                  <a:schemeClr val="tx1"/>
                </a:solidFill>
                <a:effectLst/>
                <a:cs typeface="+mn-cs"/>
              </a:rPr>
              <a:t>영국 </a:t>
            </a:r>
            <a:r>
              <a:rPr kumimoji="1" lang="ko-KR" altLang="en-US" sz="1200" b="0" i="0" kern="1200" dirty="0" err="1">
                <a:solidFill>
                  <a:schemeClr val="tx1"/>
                </a:solidFill>
                <a:effectLst/>
                <a:cs typeface="+mn-cs"/>
              </a:rPr>
              <a:t>디자인카운슬은</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공공을 위한 디자인</a:t>
            </a:r>
            <a:r>
              <a:rPr kumimoji="1" lang="en-US" altLang="ko-KR" sz="1200" b="0" i="0" kern="1200" dirty="0">
                <a:solidFill>
                  <a:schemeClr val="tx1"/>
                </a:solidFill>
                <a:effectLst/>
                <a:cs typeface="+mn-cs"/>
              </a:rPr>
              <a:t>'(Design for Public Good. 2013)</a:t>
            </a:r>
            <a:r>
              <a:rPr kumimoji="1" lang="ko-KR" altLang="en-US" sz="1200" b="0" i="0" kern="1200" dirty="0">
                <a:solidFill>
                  <a:schemeClr val="tx1"/>
                </a:solidFill>
                <a:effectLst/>
                <a:cs typeface="+mn-cs"/>
              </a:rPr>
              <a:t>에서 디자인이 활용되고 있는 정황을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단계의 계단으로 표현했습니다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디자인을 통한 문제해결</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조직 역량</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일하는 방법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조직문화</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으로서 디자인의 활용</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정책을 위한 디자인</a:t>
            </a:r>
          </a:p>
          <a:p>
            <a:r>
              <a:rPr kumimoji="1" lang="ko-KR" altLang="en-US" sz="1200" b="0" i="0" kern="1200" dirty="0">
                <a:solidFill>
                  <a:schemeClr val="tx1"/>
                </a:solidFill>
                <a:effectLst/>
                <a:cs typeface="+mn-cs"/>
              </a:rPr>
              <a:t>덴마크 디자인센터의 디자인사다리는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가치생산과정에서 디자인의 역할</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에 관한 모델입니다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디자인사다리의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단계는 모두 </a:t>
            </a:r>
            <a:r>
              <a:rPr kumimoji="1" lang="ko-KR" altLang="en-US" sz="1200" b="0" i="0" kern="1200" dirty="0" err="1">
                <a:solidFill>
                  <a:schemeClr val="tx1"/>
                </a:solidFill>
                <a:effectLst/>
                <a:cs typeface="+mn-cs"/>
              </a:rPr>
              <a:t>디자인카운슬의</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계단 중 </a:t>
            </a:r>
            <a:r>
              <a:rPr kumimoji="1" lang="ko-KR" altLang="en-US" sz="1200" b="0" i="0" kern="1200" dirty="0" err="1">
                <a:solidFill>
                  <a:schemeClr val="tx1"/>
                </a:solidFill>
                <a:effectLst/>
                <a:cs typeface="+mn-cs"/>
              </a:rPr>
              <a:t>첫번째</a:t>
            </a:r>
            <a:r>
              <a:rPr kumimoji="1" lang="ko-KR" altLang="en-US" sz="1200" b="0" i="0" kern="1200" dirty="0">
                <a:solidFill>
                  <a:schemeClr val="tx1"/>
                </a:solidFill>
                <a:effectLst/>
                <a:cs typeface="+mn-cs"/>
              </a:rPr>
              <a:t> 단계</a:t>
            </a:r>
            <a:r>
              <a:rPr kumimoji="1" lang="en-US" altLang="ko-KR" sz="1200" b="0" i="0" kern="1200" dirty="0">
                <a:solidFill>
                  <a:schemeClr val="tx1"/>
                </a:solidFill>
                <a:effectLst/>
                <a:cs typeface="+mn-cs"/>
              </a:rPr>
              <a:t>(Step1)</a:t>
            </a:r>
            <a:r>
              <a:rPr kumimoji="1" lang="ko-KR" altLang="en-US" sz="1200" b="0" i="0" kern="1200" dirty="0">
                <a:solidFill>
                  <a:schemeClr val="tx1"/>
                </a:solidFill>
                <a:effectLst/>
                <a:cs typeface="+mn-cs"/>
              </a:rPr>
              <a:t>에 해당합니다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무언가를 만들어내는 과정에서 디자인이 생산의 도구로서 역할을 넓혀가는 정황을 표현한 것이기 때문입니다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최근 몇 년간의 수요시장의 요구 변화</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디자인에이전시의 역할 변화 등을 보면</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분명 새로운 층</a:t>
            </a:r>
            <a:r>
              <a:rPr kumimoji="1" lang="en-US" altLang="ko-KR" sz="1200" b="0" i="0" kern="1200" dirty="0">
                <a:solidFill>
                  <a:schemeClr val="tx1"/>
                </a:solidFill>
                <a:effectLst/>
                <a:cs typeface="+mn-cs"/>
              </a:rPr>
              <a:t>. 2</a:t>
            </a:r>
            <a:r>
              <a:rPr kumimoji="1" lang="ko-KR" altLang="en-US" sz="1200" b="0" i="0" kern="1200" dirty="0">
                <a:solidFill>
                  <a:schemeClr val="tx1"/>
                </a:solidFill>
                <a:effectLst/>
                <a:cs typeface="+mn-cs"/>
              </a:rPr>
              <a:t>단계</a:t>
            </a:r>
            <a:r>
              <a:rPr kumimoji="1" lang="en-US" altLang="ko-KR" sz="1200" b="0" i="0" kern="1200" dirty="0">
                <a:solidFill>
                  <a:schemeClr val="tx1"/>
                </a:solidFill>
                <a:effectLst/>
                <a:cs typeface="+mn-cs"/>
              </a:rPr>
              <a:t>(Step2)</a:t>
            </a:r>
            <a:r>
              <a:rPr kumimoji="1" lang="ko-KR" altLang="en-US" sz="1200" b="0" i="0" kern="1200" dirty="0">
                <a:solidFill>
                  <a:schemeClr val="tx1"/>
                </a:solidFill>
                <a:effectLst/>
                <a:cs typeface="+mn-cs"/>
              </a:rPr>
              <a:t>로 발전 되고 있는 정황이 나타나고 있습니다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가치생산과정에서 디자인의 역할에 관한 논의보다 </a:t>
            </a:r>
            <a:br>
              <a:rPr kumimoji="1" lang="ko-KR" altLang="en-US" sz="1200" b="0" i="0" kern="1200" dirty="0">
                <a:solidFill>
                  <a:schemeClr val="tx1"/>
                </a:solidFill>
                <a:effectLst/>
                <a:cs typeface="+mn-cs"/>
              </a:rPr>
            </a:br>
            <a:r>
              <a:rPr kumimoji="1" lang="ko-KR" altLang="en-US" sz="1200" b="0" i="0" kern="1200" dirty="0">
                <a:solidFill>
                  <a:schemeClr val="tx1"/>
                </a:solidFill>
                <a:effectLst/>
                <a:cs typeface="+mn-cs"/>
              </a:rPr>
              <a:t>가치생산자의 조직과 문화를 변화시키는 디자인의 역할에 관한 논의가 더 많아질 것으로 보입니다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여러분의 생각은 어떠신가요</a:t>
            </a:r>
            <a:r>
              <a:rPr kumimoji="1" lang="en-US" altLang="ko-KR" sz="1200" b="0" i="0" kern="1200" dirty="0">
                <a:solidFill>
                  <a:schemeClr val="tx1"/>
                </a:solidFill>
                <a:effectLst/>
                <a:cs typeface="+mn-cs"/>
              </a:rPr>
              <a:t>?</a:t>
            </a:r>
          </a:p>
          <a:p>
            <a:endParaRPr kumimoji="1" lang="en-US" altLang="ko-KR" sz="1200" b="0" i="0" kern="1200" dirty="0">
              <a:solidFill>
                <a:schemeClr val="tx1"/>
              </a:solidFill>
              <a:effectLst/>
              <a:cs typeface="+mn-cs"/>
            </a:endParaRP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참고 </a:t>
            </a: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3"/>
              </a:rPr>
              <a:t>https://www.designcouncil.org.uk/…/report/design-public-good</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a:t>
            </a:r>
            <a:br>
              <a:rPr kumimoji="1" lang="en-US" altLang="ko-KR" sz="1200" b="0" i="0" kern="1200" dirty="0">
                <a:solidFill>
                  <a:schemeClr val="tx1"/>
                </a:solidFill>
                <a:effectLst/>
                <a:cs typeface="+mn-cs"/>
              </a:rPr>
            </a:b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4"/>
              </a:rPr>
              <a:t>https://goo.gl/VDA6tE</a:t>
            </a:r>
            <a:endParaRPr kumimoji="1" lang="ko-KR" altLang="en-US" sz="1200" b="0" i="0" kern="1200" dirty="0">
              <a:solidFill>
                <a:schemeClr val="tx1"/>
              </a:solidFill>
              <a:effectLst/>
              <a:cs typeface="+mn-cs"/>
            </a:endParaRPr>
          </a:p>
          <a:p>
            <a:pPr eaLnBrk="1" hangingPunct="1">
              <a:lnSpc>
                <a:spcPct val="80000"/>
              </a:lnSpc>
              <a:buFontTx/>
              <a:buChar char="•"/>
            </a:pPr>
            <a:endParaRPr lang="ko-KR" altLang="en-US" sz="800" dirty="0"/>
          </a:p>
        </p:txBody>
      </p:sp>
    </p:spTree>
    <p:extLst>
      <p:ext uri="{BB962C8B-B14F-4D97-AF65-F5344CB8AC3E}">
        <p14:creationId xmlns:p14="http://schemas.microsoft.com/office/powerpoint/2010/main" val="142896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txBox="1">
            <a:spLocks noGrp="1" noChangeArrowheads="1"/>
          </p:cNvSpPr>
          <p:nvPr/>
        </p:nvSpPr>
        <p:spPr bwMode="auto">
          <a:xfrm>
            <a:off x="4022726" y="9721852"/>
            <a:ext cx="3074988" cy="511175"/>
          </a:xfrm>
          <a:prstGeom prst="rect">
            <a:avLst/>
          </a:prstGeom>
          <a:noFill/>
          <a:ln w="9525">
            <a:noFill/>
            <a:miter lim="800000"/>
            <a:headEnd/>
            <a:tailEnd/>
          </a:ln>
        </p:spPr>
        <p:txBody>
          <a:bodyPr lIns="99039" tIns="49520" rIns="99039" bIns="49520" anchor="b"/>
          <a:lstStyle/>
          <a:p>
            <a:pPr marL="0" marR="0" lvl="0" indent="0" algn="r" defTabSz="989013" rtl="0" eaLnBrk="1" fontAlgn="base" latinLnBrk="1" hangingPunct="1">
              <a:lnSpc>
                <a:spcPct val="100000"/>
              </a:lnSpc>
              <a:spcBef>
                <a:spcPct val="0"/>
              </a:spcBef>
              <a:spcAft>
                <a:spcPct val="0"/>
              </a:spcAft>
              <a:buClrTx/>
              <a:buSzTx/>
              <a:buFontTx/>
              <a:buNone/>
              <a:tabLst/>
              <a:defRPr/>
            </a:pPr>
            <a:fld id="{A1905C28-9355-4467-BD65-D8C19EF11F44}" type="slidenum">
              <a:rPr kumimoji="1" lang="en-US" altLang="ko-KR" sz="1300" b="0" i="0" u="none" strike="noStrike" kern="1200" cap="none" spc="0" normalizeH="0" baseline="0" noProof="0">
                <a:ln>
                  <a:noFill/>
                </a:ln>
                <a:solidFill>
                  <a:srgbClr val="000000"/>
                </a:solidFill>
                <a:effectLst/>
                <a:uLnTx/>
                <a:uFillTx/>
                <a:latin typeface="나눔스퀘어" panose="020B0600000101010101" pitchFamily="50" charset="-127"/>
                <a:ea typeface="나눔스퀘어" panose="020B0600000101010101" pitchFamily="50" charset="-127"/>
                <a:cs typeface="+mn-cs"/>
              </a:rPr>
              <a:pPr marL="0" marR="0" lvl="0" indent="0" algn="r" defTabSz="989013" rtl="0" eaLnBrk="1" fontAlgn="base" latinLnBrk="1" hangingPunct="1">
                <a:lnSpc>
                  <a:spcPct val="100000"/>
                </a:lnSpc>
                <a:spcBef>
                  <a:spcPct val="0"/>
                </a:spcBef>
                <a:spcAft>
                  <a:spcPct val="0"/>
                </a:spcAft>
                <a:buClrTx/>
                <a:buSzTx/>
                <a:buFontTx/>
                <a:buNone/>
                <a:tabLst/>
                <a:defRPr/>
              </a:pPr>
              <a:t>15</a:t>
            </a:fld>
            <a:endParaRPr kumimoji="1" lang="en-US" altLang="ko-KR" sz="13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403459" name="Rectangle 2"/>
          <p:cNvSpPr>
            <a:spLocks noGrp="1" noRot="1" noChangeAspect="1" noChangeArrowheads="1" noTextEdit="1"/>
          </p:cNvSpPr>
          <p:nvPr>
            <p:ph type="sldImg"/>
          </p:nvPr>
        </p:nvSpPr>
        <p:spPr>
          <a:xfrm>
            <a:off x="503238" y="509588"/>
            <a:ext cx="2208212" cy="1655762"/>
          </a:xfrm>
          <a:ln/>
        </p:spPr>
      </p:sp>
      <p:sp>
        <p:nvSpPr>
          <p:cNvPr id="403460" name="Rectangle 3"/>
          <p:cNvSpPr>
            <a:spLocks noGrp="1" noChangeArrowheads="1"/>
          </p:cNvSpPr>
          <p:nvPr>
            <p:ph type="body" idx="1"/>
          </p:nvPr>
        </p:nvSpPr>
        <p:spPr>
          <a:xfrm>
            <a:off x="709614" y="2452690"/>
            <a:ext cx="5792787" cy="7056437"/>
          </a:xfrm>
          <a:noFill/>
          <a:ln/>
        </p:spPr>
        <p:txBody>
          <a:bodyPr/>
          <a:lstStyle/>
          <a:p>
            <a:r>
              <a:rPr kumimoji="1" lang="ko-KR" altLang="en-US" sz="1200" b="0" i="0" kern="1200" dirty="0">
                <a:solidFill>
                  <a:schemeClr val="tx1"/>
                </a:solidFill>
                <a:effectLst/>
                <a:cs typeface="+mn-cs"/>
              </a:rPr>
              <a:t>덴마크디자인센터는 디자인의 활용단계를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단계로 제시하며 이를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디자인사다리</a:t>
            </a:r>
            <a:r>
              <a:rPr kumimoji="1" lang="en-US" altLang="ko-KR" sz="1200" b="0" i="0" kern="1200" dirty="0">
                <a:solidFill>
                  <a:schemeClr val="tx1"/>
                </a:solidFill>
                <a:effectLst/>
                <a:cs typeface="+mn-cs"/>
              </a:rPr>
              <a:t>'(Design Ladder. 2003)</a:t>
            </a:r>
            <a:r>
              <a:rPr kumimoji="1" lang="ko-KR" altLang="en-US" sz="1200" b="0" i="0" kern="1200" dirty="0">
                <a:solidFill>
                  <a:schemeClr val="tx1"/>
                </a:solidFill>
                <a:effectLst/>
                <a:cs typeface="+mn-cs"/>
              </a:rPr>
              <a:t>라고 이름 지었습니다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 </a:t>
            </a:r>
            <a:r>
              <a:rPr kumimoji="1" lang="ko-KR" altLang="en-US" sz="1200" b="0" i="0" kern="1200" dirty="0" err="1">
                <a:solidFill>
                  <a:schemeClr val="tx1"/>
                </a:solidFill>
                <a:effectLst/>
                <a:cs typeface="+mn-cs"/>
              </a:rPr>
              <a:t>미활용</a:t>
            </a:r>
            <a:r>
              <a:rPr kumimoji="1" lang="ko-KR" altLang="en-US" sz="1200" b="0" i="0" kern="1200" dirty="0">
                <a:solidFill>
                  <a:schemeClr val="tx1"/>
                </a:solidFill>
                <a:effectLst/>
                <a:cs typeface="+mn-cs"/>
              </a:rPr>
              <a:t>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디자인을 스타일링으로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디자인을 프로세스로서 활용하는 단계 </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4. </a:t>
            </a:r>
            <a:r>
              <a:rPr kumimoji="1" lang="ko-KR" altLang="en-US" sz="1200" b="0" i="0" kern="1200" dirty="0">
                <a:solidFill>
                  <a:schemeClr val="tx1"/>
                </a:solidFill>
                <a:effectLst/>
                <a:cs typeface="+mn-cs"/>
              </a:rPr>
              <a:t>디자인을 혁신도구로서 활용하는 단계</a:t>
            </a:r>
          </a:p>
          <a:p>
            <a:r>
              <a:rPr kumimoji="1" lang="ko-KR" altLang="en-US" sz="1200" b="0" i="0" kern="1200" dirty="0">
                <a:solidFill>
                  <a:schemeClr val="tx1"/>
                </a:solidFill>
                <a:effectLst/>
                <a:cs typeface="+mn-cs"/>
              </a:rPr>
              <a:t>영국 </a:t>
            </a:r>
            <a:r>
              <a:rPr kumimoji="1" lang="ko-KR" altLang="en-US" sz="1200" b="0" i="0" kern="1200" dirty="0" err="1">
                <a:solidFill>
                  <a:schemeClr val="tx1"/>
                </a:solidFill>
                <a:effectLst/>
                <a:cs typeface="+mn-cs"/>
              </a:rPr>
              <a:t>디자인카운슬은</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공공을 위한 디자인</a:t>
            </a:r>
            <a:r>
              <a:rPr kumimoji="1" lang="en-US" altLang="ko-KR" sz="1200" b="0" i="0" kern="1200" dirty="0">
                <a:solidFill>
                  <a:schemeClr val="tx1"/>
                </a:solidFill>
                <a:effectLst/>
                <a:cs typeface="+mn-cs"/>
              </a:rPr>
              <a:t>'(Design for Public Good. 2013)</a:t>
            </a:r>
            <a:r>
              <a:rPr kumimoji="1" lang="ko-KR" altLang="en-US" sz="1200" b="0" i="0" kern="1200" dirty="0">
                <a:solidFill>
                  <a:schemeClr val="tx1"/>
                </a:solidFill>
                <a:effectLst/>
                <a:cs typeface="+mn-cs"/>
              </a:rPr>
              <a:t>에서 디자인이 활용되고 있는 정황을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단계의 계단으로 표현했습니다</a:t>
            </a:r>
            <a:r>
              <a:rPr kumimoji="1" lang="en-US" altLang="ko-KR" sz="1200" b="0" i="0" kern="1200" dirty="0">
                <a:solidFill>
                  <a:schemeClr val="tx1"/>
                </a:solidFill>
                <a:effectLst/>
                <a:cs typeface="+mn-cs"/>
              </a:rPr>
              <a:t>.</a:t>
            </a:r>
          </a:p>
          <a:p>
            <a:r>
              <a:rPr kumimoji="1" lang="en-US" altLang="ko-KR" sz="1200" b="0" i="0" kern="1200" dirty="0">
                <a:solidFill>
                  <a:schemeClr val="tx1"/>
                </a:solidFill>
                <a:effectLst/>
                <a:cs typeface="+mn-cs"/>
              </a:rPr>
              <a:t>1. </a:t>
            </a:r>
            <a:r>
              <a:rPr kumimoji="1" lang="ko-KR" altLang="en-US" sz="1200" b="0" i="0" kern="1200" dirty="0">
                <a:solidFill>
                  <a:schemeClr val="tx1"/>
                </a:solidFill>
                <a:effectLst/>
                <a:cs typeface="+mn-cs"/>
              </a:rPr>
              <a:t>디자인을 통한 문제해결</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2. </a:t>
            </a:r>
            <a:r>
              <a:rPr kumimoji="1" lang="ko-KR" altLang="en-US" sz="1200" b="0" i="0" kern="1200" dirty="0">
                <a:solidFill>
                  <a:schemeClr val="tx1"/>
                </a:solidFill>
                <a:effectLst/>
                <a:cs typeface="+mn-cs"/>
              </a:rPr>
              <a:t>조직 역량</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일하는 방법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조직문화</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으로서 디자인의 활용</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3. </a:t>
            </a:r>
            <a:r>
              <a:rPr kumimoji="1" lang="ko-KR" altLang="en-US" sz="1200" b="0" i="0" kern="1200" dirty="0">
                <a:solidFill>
                  <a:schemeClr val="tx1"/>
                </a:solidFill>
                <a:effectLst/>
                <a:cs typeface="+mn-cs"/>
              </a:rPr>
              <a:t>정책을 위한 디자인</a:t>
            </a:r>
          </a:p>
          <a:p>
            <a:r>
              <a:rPr kumimoji="1" lang="ko-KR" altLang="en-US" sz="1200" b="0" i="0" kern="1200" dirty="0">
                <a:solidFill>
                  <a:schemeClr val="tx1"/>
                </a:solidFill>
                <a:effectLst/>
                <a:cs typeface="+mn-cs"/>
              </a:rPr>
              <a:t>덴마크 디자인센터의 디자인사다리는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가치생산과정에서 디자인의 역할</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에 관한 모델입니다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디자인사다리의 </a:t>
            </a:r>
            <a:r>
              <a:rPr kumimoji="1" lang="en-US" altLang="ko-KR" sz="1200" b="0" i="0" kern="1200" dirty="0">
                <a:solidFill>
                  <a:schemeClr val="tx1"/>
                </a:solidFill>
                <a:effectLst/>
                <a:cs typeface="+mn-cs"/>
              </a:rPr>
              <a:t>4</a:t>
            </a:r>
            <a:r>
              <a:rPr kumimoji="1" lang="ko-KR" altLang="en-US" sz="1200" b="0" i="0" kern="1200" dirty="0">
                <a:solidFill>
                  <a:schemeClr val="tx1"/>
                </a:solidFill>
                <a:effectLst/>
                <a:cs typeface="+mn-cs"/>
              </a:rPr>
              <a:t>단계는 모두 </a:t>
            </a:r>
            <a:r>
              <a:rPr kumimoji="1" lang="ko-KR" altLang="en-US" sz="1200" b="0" i="0" kern="1200" dirty="0" err="1">
                <a:solidFill>
                  <a:schemeClr val="tx1"/>
                </a:solidFill>
                <a:effectLst/>
                <a:cs typeface="+mn-cs"/>
              </a:rPr>
              <a:t>디자인카운슬의</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계단 중 </a:t>
            </a:r>
            <a:r>
              <a:rPr kumimoji="1" lang="ko-KR" altLang="en-US" sz="1200" b="0" i="0" kern="1200" dirty="0" err="1">
                <a:solidFill>
                  <a:schemeClr val="tx1"/>
                </a:solidFill>
                <a:effectLst/>
                <a:cs typeface="+mn-cs"/>
              </a:rPr>
              <a:t>첫번째</a:t>
            </a:r>
            <a:r>
              <a:rPr kumimoji="1" lang="ko-KR" altLang="en-US" sz="1200" b="0" i="0" kern="1200" dirty="0">
                <a:solidFill>
                  <a:schemeClr val="tx1"/>
                </a:solidFill>
                <a:effectLst/>
                <a:cs typeface="+mn-cs"/>
              </a:rPr>
              <a:t> 단계</a:t>
            </a:r>
            <a:r>
              <a:rPr kumimoji="1" lang="en-US" altLang="ko-KR" sz="1200" b="0" i="0" kern="1200" dirty="0">
                <a:solidFill>
                  <a:schemeClr val="tx1"/>
                </a:solidFill>
                <a:effectLst/>
                <a:cs typeface="+mn-cs"/>
              </a:rPr>
              <a:t>(Step1)</a:t>
            </a:r>
            <a:r>
              <a:rPr kumimoji="1" lang="ko-KR" altLang="en-US" sz="1200" b="0" i="0" kern="1200" dirty="0">
                <a:solidFill>
                  <a:schemeClr val="tx1"/>
                </a:solidFill>
                <a:effectLst/>
                <a:cs typeface="+mn-cs"/>
              </a:rPr>
              <a:t>에 해당합니다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무언가를 만들어내는 과정에서 디자인이 생산의 도구로서 역할을 넓혀가는 정황을 표현한 것이기 때문입니다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최근 몇 년간의 수요시장의 요구 변화</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디자인에이전시의 역할 변화 등을 보면</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분명 새로운 층</a:t>
            </a:r>
            <a:r>
              <a:rPr kumimoji="1" lang="en-US" altLang="ko-KR" sz="1200" b="0" i="0" kern="1200" dirty="0">
                <a:solidFill>
                  <a:schemeClr val="tx1"/>
                </a:solidFill>
                <a:effectLst/>
                <a:cs typeface="+mn-cs"/>
              </a:rPr>
              <a:t>. 2</a:t>
            </a:r>
            <a:r>
              <a:rPr kumimoji="1" lang="ko-KR" altLang="en-US" sz="1200" b="0" i="0" kern="1200" dirty="0">
                <a:solidFill>
                  <a:schemeClr val="tx1"/>
                </a:solidFill>
                <a:effectLst/>
                <a:cs typeface="+mn-cs"/>
              </a:rPr>
              <a:t>단계</a:t>
            </a:r>
            <a:r>
              <a:rPr kumimoji="1" lang="en-US" altLang="ko-KR" sz="1200" b="0" i="0" kern="1200" dirty="0">
                <a:solidFill>
                  <a:schemeClr val="tx1"/>
                </a:solidFill>
                <a:effectLst/>
                <a:cs typeface="+mn-cs"/>
              </a:rPr>
              <a:t>(Step2)</a:t>
            </a:r>
            <a:r>
              <a:rPr kumimoji="1" lang="ko-KR" altLang="en-US" sz="1200" b="0" i="0" kern="1200" dirty="0">
                <a:solidFill>
                  <a:schemeClr val="tx1"/>
                </a:solidFill>
                <a:effectLst/>
                <a:cs typeface="+mn-cs"/>
              </a:rPr>
              <a:t>로 발전 되고 있는 정황이 나타나고 있습니다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가치생산과정에서 디자인의 역할에 관한 논의보다 </a:t>
            </a:r>
            <a:br>
              <a:rPr kumimoji="1" lang="ko-KR" altLang="en-US" sz="1200" b="0" i="0" kern="1200" dirty="0">
                <a:solidFill>
                  <a:schemeClr val="tx1"/>
                </a:solidFill>
                <a:effectLst/>
                <a:cs typeface="+mn-cs"/>
              </a:rPr>
            </a:br>
            <a:r>
              <a:rPr kumimoji="1" lang="ko-KR" altLang="en-US" sz="1200" b="0" i="0" kern="1200" dirty="0">
                <a:solidFill>
                  <a:schemeClr val="tx1"/>
                </a:solidFill>
                <a:effectLst/>
                <a:cs typeface="+mn-cs"/>
              </a:rPr>
              <a:t>가치생산자의 조직과 문화를 변화시키는 디자인의 역할에 관한 논의가 더 많아질 것으로 보입니다</a:t>
            </a:r>
            <a:r>
              <a:rPr kumimoji="1" lang="en-US" altLang="ko-KR" sz="1200" b="0" i="0" kern="1200" dirty="0">
                <a:solidFill>
                  <a:schemeClr val="tx1"/>
                </a:solidFill>
                <a:effectLst/>
                <a:cs typeface="+mn-cs"/>
              </a:rPr>
              <a:t>.</a:t>
            </a:r>
          </a:p>
          <a:p>
            <a:r>
              <a:rPr kumimoji="1" lang="ko-KR" altLang="en-US" sz="1200" b="0" i="0" kern="1200" dirty="0">
                <a:solidFill>
                  <a:schemeClr val="tx1"/>
                </a:solidFill>
                <a:effectLst/>
                <a:cs typeface="+mn-cs"/>
              </a:rPr>
              <a:t>여러분의 생각은 어떠신가요</a:t>
            </a:r>
            <a:r>
              <a:rPr kumimoji="1" lang="en-US" altLang="ko-KR" sz="1200" b="0" i="0" kern="1200" dirty="0">
                <a:solidFill>
                  <a:schemeClr val="tx1"/>
                </a:solidFill>
                <a:effectLst/>
                <a:cs typeface="+mn-cs"/>
              </a:rPr>
              <a:t>?</a:t>
            </a:r>
          </a:p>
          <a:p>
            <a:endParaRPr kumimoji="1" lang="en-US" altLang="ko-KR" sz="1200" b="0" i="0" kern="1200" dirty="0">
              <a:solidFill>
                <a:schemeClr val="tx1"/>
              </a:solidFill>
              <a:effectLst/>
              <a:cs typeface="+mn-cs"/>
            </a:endParaRP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참고 </a:t>
            </a: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3"/>
              </a:rPr>
              <a:t>https://www.designcouncil.org.uk/…/report/design-public-good</a:t>
            </a:r>
            <a:br>
              <a:rPr kumimoji="1" lang="ko-KR" altLang="en-US" sz="1200" b="0" i="0" kern="1200" dirty="0">
                <a:solidFill>
                  <a:schemeClr val="tx1"/>
                </a:solidFill>
                <a:effectLst/>
                <a:cs typeface="+mn-cs"/>
              </a:rPr>
            </a:br>
            <a:r>
              <a:rPr kumimoji="1" lang="en-US" altLang="ko-KR" sz="1200" b="0" i="0" kern="1200" dirty="0">
                <a:solidFill>
                  <a:schemeClr val="tx1"/>
                </a:solidFill>
                <a:effectLst/>
                <a:cs typeface="+mn-cs"/>
              </a:rPr>
              <a:t>.</a:t>
            </a:r>
            <a:br>
              <a:rPr kumimoji="1" lang="en-US" altLang="ko-KR" sz="1200" b="0" i="0" kern="1200" dirty="0">
                <a:solidFill>
                  <a:schemeClr val="tx1"/>
                </a:solidFill>
                <a:effectLst/>
                <a:cs typeface="+mn-cs"/>
              </a:rPr>
            </a:b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4"/>
              </a:rPr>
              <a:t>https://goo.gl/VDA6tE</a:t>
            </a:r>
            <a:endParaRPr kumimoji="1" lang="ko-KR" altLang="en-US" sz="1200" b="0" i="0" kern="1200" dirty="0">
              <a:solidFill>
                <a:schemeClr val="tx1"/>
              </a:solidFill>
              <a:effectLst/>
              <a:cs typeface="+mn-cs"/>
            </a:endParaRPr>
          </a:p>
          <a:p>
            <a:pPr eaLnBrk="1" hangingPunct="1">
              <a:lnSpc>
                <a:spcPct val="80000"/>
              </a:lnSpc>
              <a:buFontTx/>
              <a:buChar char="•"/>
            </a:pPr>
            <a:endParaRPr lang="ko-KR" altLang="en-US" sz="800" dirty="0"/>
          </a:p>
        </p:txBody>
      </p:sp>
    </p:spTree>
    <p:extLst>
      <p:ext uri="{BB962C8B-B14F-4D97-AF65-F5344CB8AC3E}">
        <p14:creationId xmlns:p14="http://schemas.microsoft.com/office/powerpoint/2010/main" val="1601764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algn="r" defTabSz="990519">
              <a:spcBef>
                <a:spcPct val="0"/>
              </a:spcBef>
              <a:defRPr/>
            </a:pPr>
            <a:fld id="{2612A2DC-51BC-4279-9924-4CB493B9DB88}" type="slidenum">
              <a:rPr lang="en-US" altLang="ko-KR" sz="1300">
                <a:solidFill>
                  <a:schemeClr val="tx1"/>
                </a:solidFill>
                <a:latin typeface="굴림"/>
                <a:ea typeface="굴림"/>
              </a:rPr>
              <a:pPr algn="r" defTabSz="990519">
                <a:spcBef>
                  <a:spcPct val="0"/>
                </a:spcBef>
                <a:defRPr/>
              </a:pPr>
              <a:t>20</a:t>
            </a:fld>
            <a:endParaRPr lang="en-US" altLang="ko-KR" sz="1300">
              <a:solidFill>
                <a:schemeClr val="tx1"/>
              </a:solidFill>
              <a:latin typeface="굴림"/>
              <a:ea typeface="굴림"/>
            </a:endParaRPr>
          </a:p>
        </p:txBody>
      </p:sp>
      <p:sp>
        <p:nvSpPr>
          <p:cNvPr id="398339" name="Rectangle 2"/>
          <p:cNvSpPr>
            <a:spLocks noGrp="1" noRot="1" noChangeAspect="1" noChangeArrowheads="1" noTextEdit="1"/>
          </p:cNvSpPr>
          <p:nvPr>
            <p:ph type="sldImg"/>
          </p:nvPr>
        </p:nvSpPr>
        <p:spPr>
          <a:xfrm>
            <a:off x="3811588" y="652463"/>
            <a:ext cx="2498725" cy="1873250"/>
          </a:xfrm>
          <a:ln/>
        </p:spPr>
      </p:sp>
      <p:sp>
        <p:nvSpPr>
          <p:cNvPr id="398340" name="Rectangle 3"/>
          <p:cNvSpPr>
            <a:spLocks noGrp="1" noChangeArrowheads="1"/>
          </p:cNvSpPr>
          <p:nvPr>
            <p:ph type="body" idx="1"/>
          </p:nvPr>
        </p:nvSpPr>
        <p:spPr>
          <a:noFill/>
          <a:ln/>
        </p:spPr>
        <p:txBody>
          <a:bodyPr lIns="99039" tIns="49520" rIns="99039" bIns="49520"/>
          <a:lstStyle/>
          <a:p>
            <a:pPr lvl="0">
              <a:defRPr/>
            </a:pPr>
            <a:r>
              <a:rPr kumimoji="1" lang="ko-KR" altLang="en-US" sz="1200" b="0" i="0" kern="1200">
                <a:solidFill>
                  <a:schemeClr val="tx1"/>
                </a:solidFill>
                <a:effectLst/>
                <a:latin typeface="굴림"/>
                <a:ea typeface="굴림"/>
                <a:cs typeface="+mn-cs"/>
              </a:rPr>
              <a:t>서비스디자인 외에 다른 학문들은 서비스과학</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서비스경영</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서비스공학 등의 학문은 한데 묶어서 </a:t>
            </a:r>
            <a:r>
              <a:rPr kumimoji="1" lang="en-US" altLang="ko-KR" sz="1200" b="0" i="0" kern="1200">
                <a:solidFill>
                  <a:schemeClr val="tx1"/>
                </a:solidFill>
                <a:effectLst/>
                <a:latin typeface="굴림"/>
                <a:ea typeface="굴림"/>
                <a:cs typeface="+mn-cs"/>
              </a:rPr>
              <a:t>SSME(Service science, management and engineering)</a:t>
            </a:r>
            <a:r>
              <a:rPr kumimoji="1" lang="ko-KR" altLang="en-US" sz="1200" b="0" i="0" kern="1200">
                <a:solidFill>
                  <a:schemeClr val="tx1"/>
                </a:solidFill>
                <a:effectLst/>
                <a:latin typeface="굴림"/>
                <a:ea typeface="굴림"/>
                <a:cs typeface="+mn-cs"/>
              </a:rPr>
              <a:t>라고 불립니다</a:t>
            </a:r>
            <a:r>
              <a:rPr kumimoji="1" lang="en-US" altLang="ko-KR" sz="1200" b="0" i="0" kern="1200">
                <a:solidFill>
                  <a:schemeClr val="tx1"/>
                </a:solidFill>
                <a:effectLst/>
                <a:latin typeface="굴림"/>
                <a:ea typeface="굴림"/>
                <a:cs typeface="+mn-cs"/>
              </a:rPr>
              <a:t>. </a:t>
            </a:r>
            <a:br>
              <a:rPr kumimoji="1" lang="en-US" altLang="ko-KR" sz="1200" b="0" i="0" kern="1200">
                <a:solidFill>
                  <a:schemeClr val="tx1"/>
                </a:solidFill>
                <a:effectLst/>
                <a:latin typeface="굴림"/>
                <a:ea typeface="굴림"/>
                <a:cs typeface="+mn-cs"/>
              </a:rPr>
            </a:br>
            <a:r>
              <a:rPr kumimoji="1" lang="ko-KR" altLang="en-US" sz="1200" b="0" i="0" kern="1200">
                <a:solidFill>
                  <a:schemeClr val="tx1"/>
                </a:solidFill>
                <a:effectLst/>
                <a:latin typeface="굴림"/>
                <a:ea typeface="굴림"/>
                <a:cs typeface="+mn-cs"/>
              </a:rPr>
              <a:t>과학적이고 분석적인 접근 방법으로 공급자의 생산성과 효율성을 고도화하는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비슷한 목적과 가치관을 가지고 있다고 할 수 있기 때문입니다</a:t>
            </a:r>
            <a:r>
              <a:rPr kumimoji="1" lang="en-US" altLang="ko-KR" sz="1200" b="0" i="0" kern="1200">
                <a:solidFill>
                  <a:schemeClr val="tx1"/>
                </a:solidFill>
                <a:effectLst/>
                <a:latin typeface="굴림"/>
                <a:ea typeface="굴림"/>
                <a:cs typeface="+mn-cs"/>
              </a:rPr>
              <a:t>. </a:t>
            </a:r>
            <a:br>
              <a:rPr kumimoji="1" lang="en-US" altLang="ko-KR" sz="1200" b="0" i="0" kern="1200">
                <a:solidFill>
                  <a:schemeClr val="tx1"/>
                </a:solidFill>
                <a:effectLst/>
                <a:latin typeface="굴림"/>
                <a:ea typeface="굴림"/>
                <a:cs typeface="+mn-cs"/>
              </a:rPr>
            </a:br>
            <a:r>
              <a:rPr kumimoji="1" lang="ko-KR" altLang="en-US" sz="1200" b="0" i="0" kern="1200">
                <a:solidFill>
                  <a:schemeClr val="tx1"/>
                </a:solidFill>
                <a:effectLst/>
                <a:latin typeface="굴림"/>
                <a:ea typeface="굴림"/>
                <a:cs typeface="+mn-cs"/>
              </a:rPr>
              <a:t>이에 반해 서비스디자인은 통합적인 관점에서 문제를 해결하고자 하는 접근법을 가지고 사용자의 심리</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감성</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경험에 집중하는 특징을 가집니다</a:t>
            </a:r>
            <a:r>
              <a:rPr kumimoji="1" lang="en-US" altLang="ko-KR" sz="1200" b="0" i="0" kern="1200">
                <a:solidFill>
                  <a:schemeClr val="tx1"/>
                </a:solidFill>
                <a:effectLst/>
                <a:latin typeface="굴림"/>
                <a:ea typeface="굴림"/>
                <a:cs typeface="+mn-cs"/>
              </a:rPr>
              <a:t>.</a:t>
            </a:r>
          </a:p>
          <a:p>
            <a:pPr lvl="0">
              <a:defRPr/>
            </a:pPr>
            <a:endParaRPr lang="en-US" altLang="ko-K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4022725" y="9721851"/>
            <a:ext cx="3074988" cy="511175"/>
          </a:xfrm>
          <a:prstGeom prst="rect">
            <a:avLst/>
          </a:prstGeom>
          <a:noFill/>
          <a:ln w="9525">
            <a:noFill/>
            <a:miter lim="800000"/>
            <a:headEnd/>
            <a:tailEnd/>
          </a:ln>
        </p:spPr>
        <p:txBody>
          <a:bodyPr lIns="99031" tIns="49515" rIns="99031" bIns="49515" anchor="b"/>
          <a:lstStyle/>
          <a:p>
            <a:pPr algn="r" defTabSz="988931">
              <a:spcBef>
                <a:spcPct val="0"/>
              </a:spcBef>
            </a:pPr>
            <a:fld id="{80CE3755-F792-4F80-A167-E2499EE63F27}" type="slidenum">
              <a:rPr lang="en-US" altLang="ko-KR" sz="1300">
                <a:solidFill>
                  <a:schemeClr val="tx1"/>
                </a:solidFill>
                <a:latin typeface="굴림" pitchFamily="50" charset="-127"/>
                <a:ea typeface="굴림" pitchFamily="50" charset="-127"/>
              </a:rPr>
              <a:pPr algn="r" defTabSz="988931">
                <a:spcBef>
                  <a:spcPct val="0"/>
                </a:spcBef>
              </a:pPr>
              <a:t>21</a:t>
            </a:fld>
            <a:endParaRPr lang="en-US" altLang="ko-KR" sz="1300" dirty="0">
              <a:solidFill>
                <a:schemeClr val="tx1"/>
              </a:solidFill>
              <a:latin typeface="굴림" pitchFamily="50" charset="-127"/>
              <a:ea typeface="굴림" pitchFamily="50" charset="-127"/>
            </a:endParaRPr>
          </a:p>
        </p:txBody>
      </p:sp>
      <p:sp>
        <p:nvSpPr>
          <p:cNvPr id="422915" name="Rectangle 2"/>
          <p:cNvSpPr>
            <a:spLocks noGrp="1" noRot="1" noChangeAspect="1" noChangeArrowheads="1" noTextEdit="1"/>
          </p:cNvSpPr>
          <p:nvPr>
            <p:ph type="sldImg"/>
          </p:nvPr>
        </p:nvSpPr>
        <p:spPr>
          <a:xfrm>
            <a:off x="3811588" y="652463"/>
            <a:ext cx="2498725" cy="1873250"/>
          </a:xfrm>
          <a:ln/>
        </p:spPr>
      </p:sp>
      <p:sp>
        <p:nvSpPr>
          <p:cNvPr id="422916" name="Rectangle 3"/>
          <p:cNvSpPr>
            <a:spLocks noGrp="1" noChangeArrowheads="1"/>
          </p:cNvSpPr>
          <p:nvPr>
            <p:ph type="body" idx="1"/>
          </p:nvPr>
        </p:nvSpPr>
        <p:spPr>
          <a:noFill/>
          <a:ln/>
        </p:spPr>
        <p:txBody>
          <a:bodyPr/>
          <a:lstStyle/>
          <a:p>
            <a:r>
              <a:rPr kumimoji="1" lang="en-US" altLang="ko-KR" sz="1200" b="0" i="0" kern="1200" dirty="0">
                <a:solidFill>
                  <a:schemeClr val="tx1"/>
                </a:solidFill>
                <a:effectLst/>
                <a:latin typeface="굴림" pitchFamily="50" charset="-127"/>
                <a:ea typeface="굴림" pitchFamily="50" charset="-127"/>
                <a:cs typeface="+mn-cs"/>
              </a:rPr>
              <a:t>SSME</a:t>
            </a:r>
            <a:r>
              <a:rPr kumimoji="1" lang="ko-KR" altLang="en-US" sz="1200" b="0" i="0" kern="1200" dirty="0">
                <a:solidFill>
                  <a:schemeClr val="tx1"/>
                </a:solidFill>
                <a:effectLst/>
                <a:latin typeface="굴림" pitchFamily="50" charset="-127"/>
                <a:ea typeface="굴림" pitchFamily="50" charset="-127"/>
                <a:cs typeface="+mn-cs"/>
              </a:rPr>
              <a:t>와 서비스디자인이 어떤 차이를 갖는지 살펴보겠습니다</a:t>
            </a:r>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일본의 </a:t>
            </a:r>
            <a:r>
              <a:rPr kumimoji="1" lang="ko-KR" altLang="en-US" sz="1200" b="0" i="0" kern="1200" dirty="0" err="1">
                <a:solidFill>
                  <a:schemeClr val="tx1"/>
                </a:solidFill>
                <a:effectLst/>
                <a:latin typeface="굴림" pitchFamily="50" charset="-127"/>
                <a:ea typeface="굴림" pitchFamily="50" charset="-127"/>
                <a:cs typeface="+mn-cs"/>
              </a:rPr>
              <a:t>호시노리조트는</a:t>
            </a:r>
            <a:r>
              <a:rPr kumimoji="1" lang="ko-KR" altLang="en-US" sz="1200" b="0" i="0" kern="1200" dirty="0">
                <a:solidFill>
                  <a:schemeClr val="tx1"/>
                </a:solidFill>
                <a:effectLst/>
                <a:latin typeface="굴림" pitchFamily="50" charset="-127"/>
                <a:ea typeface="굴림" pitchFamily="50" charset="-127"/>
                <a:cs typeface="+mn-cs"/>
              </a:rPr>
              <a:t> 대표적 서비스 혁신 사례로 꼽히는 사례입니다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하루 숙박비가 매우 비싸고 좋은 </a:t>
            </a:r>
            <a:r>
              <a:rPr kumimoji="1" lang="ko-KR" altLang="en-US" sz="1200" b="0" i="0" kern="1200" dirty="0" err="1">
                <a:solidFill>
                  <a:schemeClr val="tx1"/>
                </a:solidFill>
                <a:effectLst/>
                <a:latin typeface="굴림" pitchFamily="50" charset="-127"/>
                <a:ea typeface="굴림" pitchFamily="50" charset="-127"/>
                <a:cs typeface="+mn-cs"/>
              </a:rPr>
              <a:t>리조트로</a:t>
            </a:r>
            <a:r>
              <a:rPr kumimoji="1" lang="ko-KR" altLang="en-US" sz="1200" b="0" i="0" kern="1200" dirty="0">
                <a:solidFill>
                  <a:schemeClr val="tx1"/>
                </a:solidFill>
                <a:effectLst/>
                <a:latin typeface="굴림" pitchFamily="50" charset="-127"/>
                <a:ea typeface="굴림" pitchFamily="50" charset="-127"/>
                <a:cs typeface="+mn-cs"/>
              </a:rPr>
              <a:t> 평가 받고 있습니다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이것은 </a:t>
            </a:r>
            <a:r>
              <a:rPr kumimoji="1" lang="ko-KR" altLang="en-US" sz="1200" b="0" i="0" kern="1200" dirty="0" err="1">
                <a:solidFill>
                  <a:schemeClr val="tx1"/>
                </a:solidFill>
                <a:effectLst/>
                <a:latin typeface="굴림" pitchFamily="50" charset="-127"/>
                <a:ea typeface="굴림" pitchFamily="50" charset="-127"/>
                <a:cs typeface="+mn-cs"/>
              </a:rPr>
              <a:t>서비스사이언스의</a:t>
            </a:r>
            <a:r>
              <a:rPr kumimoji="1" lang="ko-KR" altLang="en-US" sz="1200" b="0" i="0" kern="1200" dirty="0">
                <a:solidFill>
                  <a:schemeClr val="tx1"/>
                </a:solidFill>
                <a:effectLst/>
                <a:latin typeface="굴림" pitchFamily="50" charset="-127"/>
                <a:ea typeface="굴림" pitchFamily="50" charset="-127"/>
                <a:cs typeface="+mn-cs"/>
              </a:rPr>
              <a:t> 관점에서 혁신된 대표 사례입니다</a:t>
            </a:r>
            <a:r>
              <a:rPr kumimoji="1" lang="en-US" altLang="ko-KR" sz="1200" b="0" i="0" kern="1200" dirty="0">
                <a:solidFill>
                  <a:schemeClr val="tx1"/>
                </a:solidFill>
                <a:effectLst/>
                <a:latin typeface="굴림" pitchFamily="50" charset="-127"/>
                <a:ea typeface="굴림" pitchFamily="50" charset="-127"/>
                <a:cs typeface="+mn-cs"/>
              </a:rPr>
              <a:t>.  </a:t>
            </a:r>
          </a:p>
          <a:p>
            <a:br>
              <a:rPr lang="ko-KR" altLang="en-US" dirty="0"/>
            </a:br>
            <a:endParaRPr lang="en-US" altLang="ko-KR" dirty="0"/>
          </a:p>
          <a:p>
            <a:pPr eaLnBrk="1" hangingPunct="1"/>
            <a:r>
              <a:rPr lang="en-US" altLang="ko-KR" dirty="0"/>
              <a:t>----------------------</a:t>
            </a:r>
          </a:p>
          <a:p>
            <a:pPr eaLnBrk="1" hangingPunct="1"/>
            <a:r>
              <a:rPr lang="ko-KR" altLang="en-US" dirty="0"/>
              <a:t>생산성 제고</a:t>
            </a:r>
            <a:r>
              <a:rPr lang="en-US" altLang="ko-KR" dirty="0"/>
              <a:t>, </a:t>
            </a:r>
            <a:r>
              <a:rPr lang="ko-KR" altLang="en-US" dirty="0"/>
              <a:t>근무방식 </a:t>
            </a:r>
            <a:r>
              <a:rPr lang="ko-KR" altLang="en-US" dirty="0" err="1"/>
              <a:t>제조합</a:t>
            </a:r>
            <a:r>
              <a:rPr lang="en-US" altLang="ko-KR" dirty="0"/>
              <a:t>, </a:t>
            </a:r>
            <a:r>
              <a:rPr lang="ko-KR" altLang="en-US" dirty="0"/>
              <a:t>직원 수 줄이기</a:t>
            </a:r>
            <a:r>
              <a:rPr lang="en-US" altLang="ko-KR" dirty="0"/>
              <a:t>, </a:t>
            </a:r>
            <a:r>
              <a:rPr lang="ko-KR" altLang="en-US" dirty="0"/>
              <a:t>이동 동선 파악</a:t>
            </a:r>
            <a:r>
              <a:rPr lang="en-US" altLang="ko-KR" dirty="0"/>
              <a:t>, </a:t>
            </a:r>
            <a:r>
              <a:rPr lang="ko-KR" altLang="en-US" dirty="0"/>
              <a:t>직원의 정적 시간 배치</a:t>
            </a:r>
            <a:r>
              <a:rPr lang="en-US" altLang="ko-KR" dirty="0"/>
              <a:t>, </a:t>
            </a:r>
            <a:r>
              <a:rPr lang="ko-KR" altLang="en-US" dirty="0"/>
              <a:t>대기시간 줄이기</a:t>
            </a:r>
            <a:endParaRPr lang="en-US" altLang="ko-KR" dirty="0"/>
          </a:p>
          <a:p>
            <a:pPr eaLnBrk="1" hangingPunct="1"/>
            <a:r>
              <a:rPr lang="ko-KR" altLang="en-US" dirty="0"/>
              <a:t>업무량 측정</a:t>
            </a:r>
            <a:r>
              <a:rPr lang="en-US" altLang="ko-KR" dirty="0"/>
              <a:t>, </a:t>
            </a:r>
            <a:r>
              <a:rPr lang="ko-KR" altLang="en-US" dirty="0"/>
              <a:t>인력 낭비 최소화</a:t>
            </a:r>
            <a:r>
              <a:rPr lang="en-US" altLang="ko-KR" dirty="0"/>
              <a:t>…</a:t>
            </a:r>
          </a:p>
          <a:p>
            <a:pPr eaLnBrk="1" hangingPunct="1"/>
            <a:r>
              <a:rPr lang="ko-KR" altLang="en-US" dirty="0" err="1"/>
              <a:t>서비스사이언스</a:t>
            </a:r>
            <a:r>
              <a:rPr lang="ko-KR" altLang="en-US" dirty="0"/>
              <a:t> 사례를 통해 알 수 있는 사실은</a:t>
            </a:r>
            <a:r>
              <a:rPr lang="en-US" altLang="ko-KR" dirty="0"/>
              <a:t>, </a:t>
            </a:r>
            <a:r>
              <a:rPr lang="ko-KR" altLang="en-US" dirty="0" err="1"/>
              <a:t>서비스사이언스는</a:t>
            </a:r>
            <a:r>
              <a:rPr lang="ko-KR" altLang="en-US" dirty="0"/>
              <a:t> 생산자의 생산력을 높임으로써 혁인을 이루고자 하는 관점을 가지고 있음을 알 수 있다</a:t>
            </a:r>
            <a:r>
              <a:rPr lang="en-US" altLang="ko-KR" dirty="0"/>
              <a:t>. </a:t>
            </a:r>
          </a:p>
          <a:p>
            <a:pPr eaLnBrk="1" hangingPunct="1"/>
            <a:r>
              <a:rPr lang="en-US" altLang="ko-KR" dirty="0"/>
              <a:t>-&gt;  </a:t>
            </a:r>
            <a:r>
              <a:rPr lang="ko-KR" altLang="en-US" dirty="0"/>
              <a:t>대체로 개선을 위해 취하는 방법은 서비스 제공자의 생산성과 효율성 향상이다</a:t>
            </a:r>
            <a:r>
              <a:rPr lang="en-US" altLang="ko-KR" dirty="0"/>
              <a:t>. </a:t>
            </a:r>
          </a:p>
          <a:p>
            <a:pPr eaLnBrk="1" hangingPunct="1"/>
            <a:r>
              <a:rPr lang="ko-KR" altLang="en-US" dirty="0"/>
              <a:t> </a:t>
            </a:r>
            <a:endParaRPr lang="en-US" altLang="ko-K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4022726" y="9721853"/>
            <a:ext cx="3074988" cy="511175"/>
          </a:xfrm>
          <a:prstGeom prst="rect">
            <a:avLst/>
          </a:prstGeom>
          <a:noFill/>
          <a:ln w="9525">
            <a:noFill/>
            <a:miter lim="800000"/>
            <a:headEnd/>
            <a:tailEnd/>
          </a:ln>
        </p:spPr>
        <p:txBody>
          <a:bodyPr lIns="99031" tIns="49515" rIns="99031" bIns="49515" anchor="b"/>
          <a:lstStyle/>
          <a:p>
            <a:pPr algn="r" defTabSz="988931">
              <a:spcBef>
                <a:spcPct val="0"/>
              </a:spcBef>
            </a:pPr>
            <a:fld id="{80CE3755-F792-4F80-A167-E2499EE63F27}" type="slidenum">
              <a:rPr lang="en-US" altLang="ko-KR" sz="1300">
                <a:solidFill>
                  <a:schemeClr val="tx1"/>
                </a:solidFill>
                <a:latin typeface="굴림" pitchFamily="50" charset="-127"/>
                <a:ea typeface="굴림" pitchFamily="50" charset="-127"/>
              </a:rPr>
              <a:pPr algn="r" defTabSz="988931">
                <a:spcBef>
                  <a:spcPct val="0"/>
                </a:spcBef>
              </a:pPr>
              <a:t>22</a:t>
            </a:fld>
            <a:endParaRPr lang="en-US" altLang="ko-KR" sz="1300" dirty="0">
              <a:solidFill>
                <a:schemeClr val="tx1"/>
              </a:solidFill>
              <a:latin typeface="굴림" pitchFamily="50" charset="-127"/>
              <a:ea typeface="굴림" pitchFamily="50" charset="-127"/>
            </a:endParaRPr>
          </a:p>
        </p:txBody>
      </p:sp>
      <p:sp>
        <p:nvSpPr>
          <p:cNvPr id="422915" name="Rectangle 2"/>
          <p:cNvSpPr>
            <a:spLocks noGrp="1" noRot="1" noChangeAspect="1" noChangeArrowheads="1" noTextEdit="1"/>
          </p:cNvSpPr>
          <p:nvPr>
            <p:ph type="sldImg"/>
          </p:nvPr>
        </p:nvSpPr>
        <p:spPr>
          <a:xfrm>
            <a:off x="2565400" y="292100"/>
            <a:ext cx="1971675" cy="1477963"/>
          </a:xfrm>
          <a:ln/>
        </p:spPr>
      </p:sp>
      <p:sp>
        <p:nvSpPr>
          <p:cNvPr id="422916" name="Rectangle 3"/>
          <p:cNvSpPr>
            <a:spLocks noGrp="1" noChangeArrowheads="1"/>
          </p:cNvSpPr>
          <p:nvPr>
            <p:ph type="body" idx="1"/>
          </p:nvPr>
        </p:nvSpPr>
        <p:spPr>
          <a:noFill/>
          <a:ln/>
        </p:spPr>
        <p:txBody>
          <a:bodyPr/>
          <a:lstStyle/>
          <a:p>
            <a:r>
              <a:rPr kumimoji="1" lang="ko-KR" altLang="en-US" sz="1200" b="0" i="0" kern="1200" dirty="0">
                <a:solidFill>
                  <a:schemeClr val="tx1"/>
                </a:solidFill>
                <a:effectLst/>
                <a:latin typeface="굴림" pitchFamily="50" charset="-127"/>
                <a:ea typeface="굴림" pitchFamily="50" charset="-127"/>
                <a:cs typeface="+mn-cs"/>
              </a:rPr>
              <a:t>이것은 </a:t>
            </a:r>
            <a:r>
              <a:rPr kumimoji="1" lang="ko-KR" altLang="en-US" sz="1200" b="0" i="0" kern="1200" dirty="0" err="1">
                <a:solidFill>
                  <a:schemeClr val="tx1"/>
                </a:solidFill>
                <a:effectLst/>
                <a:latin typeface="굴림" pitchFamily="50" charset="-127"/>
                <a:ea typeface="굴림" pitchFamily="50" charset="-127"/>
                <a:cs typeface="+mn-cs"/>
              </a:rPr>
              <a:t>호시노리조트</a:t>
            </a:r>
            <a:r>
              <a:rPr kumimoji="1" lang="ko-KR" altLang="en-US" sz="1200" b="0" i="0" kern="1200" dirty="0">
                <a:solidFill>
                  <a:schemeClr val="tx1"/>
                </a:solidFill>
                <a:effectLst/>
                <a:latin typeface="굴림" pitchFamily="50" charset="-127"/>
                <a:ea typeface="굴림" pitchFamily="50" charset="-127"/>
                <a:cs typeface="+mn-cs"/>
              </a:rPr>
              <a:t> 혁신의 사례를 분석한 보고서입니다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생산성 제고</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근무방식 재조합</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직원 수 줄이기</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이동 동선 파악</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직원의 정적 시간 배치</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대기시간 줄이기</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업무량 측정</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인력 낭비 최소화</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등의 용어들이 두드러지게 보입니다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err="1">
                <a:solidFill>
                  <a:schemeClr val="tx1"/>
                </a:solidFill>
                <a:effectLst/>
                <a:latin typeface="굴림" pitchFamily="50" charset="-127"/>
                <a:ea typeface="굴림" pitchFamily="50" charset="-127"/>
                <a:cs typeface="+mn-cs"/>
              </a:rPr>
              <a:t>서비스사이언스</a:t>
            </a:r>
            <a:r>
              <a:rPr kumimoji="1" lang="ko-KR" altLang="en-US" sz="1200" b="0" i="0" kern="1200" dirty="0">
                <a:solidFill>
                  <a:schemeClr val="tx1"/>
                </a:solidFill>
                <a:effectLst/>
                <a:latin typeface="굴림" pitchFamily="50" charset="-127"/>
                <a:ea typeface="굴림" pitchFamily="50" charset="-127"/>
                <a:cs typeface="+mn-cs"/>
              </a:rPr>
              <a:t> 사례를 통해 알 수 있는 사실은</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err="1">
                <a:solidFill>
                  <a:schemeClr val="tx1"/>
                </a:solidFill>
                <a:effectLst/>
                <a:latin typeface="굴림" pitchFamily="50" charset="-127"/>
                <a:ea typeface="굴림" pitchFamily="50" charset="-127"/>
                <a:cs typeface="+mn-cs"/>
              </a:rPr>
              <a:t>서비스사이언스는</a:t>
            </a:r>
            <a:r>
              <a:rPr kumimoji="1" lang="ko-KR" altLang="en-US" sz="1200" b="0" i="0" kern="1200" dirty="0">
                <a:solidFill>
                  <a:schemeClr val="tx1"/>
                </a:solidFill>
                <a:effectLst/>
                <a:latin typeface="굴림" pitchFamily="50" charset="-127"/>
                <a:ea typeface="굴림" pitchFamily="50" charset="-127"/>
                <a:cs typeface="+mn-cs"/>
              </a:rPr>
              <a:t> 주로 서비스 제공자의 생산력에 집중하고 있다는 점입니다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생산력을 높임으로써 혁신을 이루고자 하는 관점을 가지고 있다는 것입니다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이것은 과거 제조산업을 혁신하는데 사용해 온 전형적인 접근법과 크게 다르지 않습니다</a:t>
            </a:r>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근본적으로 같은 관점과 방법이 제조업이 아닌 서비스업을 대상으로 사용된다는 것이지요</a:t>
            </a:r>
            <a:r>
              <a:rPr kumimoji="1" lang="en-US" altLang="ko-KR" sz="1200" b="0" i="0" kern="1200" dirty="0">
                <a:solidFill>
                  <a:schemeClr val="tx1"/>
                </a:solidFill>
                <a:effectLst/>
                <a:latin typeface="굴림" pitchFamily="50" charset="-127"/>
                <a:ea typeface="굴림" pitchFamily="50" charset="-127"/>
                <a:cs typeface="+mn-cs"/>
              </a:rPr>
              <a:t>.  </a:t>
            </a:r>
          </a:p>
          <a:p>
            <a:pPr eaLnBrk="1" hangingPunct="1"/>
            <a:endParaRPr lang="en-US" altLang="ko-KR" dirty="0"/>
          </a:p>
          <a:p>
            <a:pPr eaLnBrk="1" hangingPunct="1"/>
            <a:endParaRPr lang="en-US" altLang="ko-KR" dirty="0"/>
          </a:p>
          <a:p>
            <a:pPr eaLnBrk="1" hangingPunct="1"/>
            <a:r>
              <a:rPr lang="en-US" altLang="ko-KR" dirty="0"/>
              <a:t>-------------------</a:t>
            </a:r>
          </a:p>
          <a:p>
            <a:pPr eaLnBrk="1" hangingPunct="1"/>
            <a:r>
              <a:rPr lang="ko-KR" altLang="en-US" dirty="0" err="1"/>
              <a:t>호시노리조트의</a:t>
            </a:r>
            <a:r>
              <a:rPr lang="ko-KR" altLang="en-US" dirty="0"/>
              <a:t> 사례가 소개되어 있는 </a:t>
            </a:r>
            <a:endParaRPr lang="en-US" altLang="ko-KR" dirty="0"/>
          </a:p>
          <a:p>
            <a:pPr eaLnBrk="1" hangingPunct="1"/>
            <a:r>
              <a:rPr lang="ko-KR" altLang="en-US" dirty="0" err="1"/>
              <a:t>서비스사이언스</a:t>
            </a:r>
            <a:r>
              <a:rPr lang="ko-KR" altLang="en-US" dirty="0"/>
              <a:t> 사례 분석 보고서인데요</a:t>
            </a:r>
            <a:r>
              <a:rPr lang="en-US" altLang="ko-KR" dirty="0"/>
              <a:t>, </a:t>
            </a:r>
          </a:p>
          <a:p>
            <a:pPr eaLnBrk="1" hangingPunct="1"/>
            <a:endParaRPr lang="en-US" altLang="ko-KR" dirty="0"/>
          </a:p>
          <a:p>
            <a:pPr eaLnBrk="1" hangingPunct="1"/>
            <a:r>
              <a:rPr lang="ko-KR" altLang="en-US" dirty="0"/>
              <a:t>생산성 제고</a:t>
            </a:r>
            <a:r>
              <a:rPr lang="en-US" altLang="ko-KR" dirty="0"/>
              <a:t>, </a:t>
            </a:r>
            <a:r>
              <a:rPr lang="ko-KR" altLang="en-US" dirty="0"/>
              <a:t>근무방식 재조합</a:t>
            </a:r>
            <a:r>
              <a:rPr lang="en-US" altLang="ko-KR" dirty="0"/>
              <a:t>, </a:t>
            </a:r>
            <a:r>
              <a:rPr lang="ko-KR" altLang="en-US" dirty="0"/>
              <a:t>직원 수 줄이기</a:t>
            </a:r>
            <a:r>
              <a:rPr lang="en-US" altLang="ko-KR" dirty="0"/>
              <a:t>, </a:t>
            </a:r>
            <a:r>
              <a:rPr lang="ko-KR" altLang="en-US" dirty="0"/>
              <a:t>이동 동선 파악</a:t>
            </a:r>
            <a:r>
              <a:rPr lang="en-US" altLang="ko-KR" dirty="0"/>
              <a:t>, </a:t>
            </a:r>
          </a:p>
          <a:p>
            <a:pPr eaLnBrk="1" hangingPunct="1"/>
            <a:r>
              <a:rPr lang="ko-KR" altLang="en-US" dirty="0"/>
              <a:t>직원의 정적 시간 배치</a:t>
            </a:r>
            <a:r>
              <a:rPr lang="en-US" altLang="ko-KR" dirty="0"/>
              <a:t>, </a:t>
            </a:r>
            <a:r>
              <a:rPr lang="ko-KR" altLang="en-US" dirty="0"/>
              <a:t>대기시간 줄이기</a:t>
            </a:r>
            <a:r>
              <a:rPr lang="en-US" altLang="ko-KR" dirty="0"/>
              <a:t>…  </a:t>
            </a:r>
            <a:r>
              <a:rPr lang="ko-KR" altLang="en-US" dirty="0"/>
              <a:t>등의 용어들이 두드러지게 보입니다</a:t>
            </a:r>
            <a:r>
              <a:rPr lang="en-US" altLang="ko-KR" dirty="0"/>
              <a:t>./</a:t>
            </a:r>
          </a:p>
          <a:p>
            <a:pPr eaLnBrk="1" hangingPunct="1"/>
            <a:endParaRPr lang="en-US" altLang="ko-KR" dirty="0"/>
          </a:p>
          <a:p>
            <a:pPr eaLnBrk="1" hangingPunct="1"/>
            <a:r>
              <a:rPr lang="ko-KR" altLang="en-US" dirty="0" err="1"/>
              <a:t>서비스사이언스</a:t>
            </a:r>
            <a:r>
              <a:rPr lang="ko-KR" altLang="en-US" dirty="0"/>
              <a:t> 사례를 통해 알 수 있는 사실은</a:t>
            </a:r>
            <a:r>
              <a:rPr lang="en-US" altLang="ko-KR" dirty="0"/>
              <a:t>, </a:t>
            </a:r>
          </a:p>
          <a:p>
            <a:pPr eaLnBrk="1" hangingPunct="1"/>
            <a:r>
              <a:rPr lang="ko-KR" altLang="en-US" dirty="0" err="1"/>
              <a:t>서비스사이언스는</a:t>
            </a:r>
            <a:r>
              <a:rPr lang="ko-KR" altLang="en-US" dirty="0"/>
              <a:t> 주로 서비스 제공자의 생산력에 집중하고 있다는 점입니다</a:t>
            </a:r>
            <a:r>
              <a:rPr lang="en-US" altLang="ko-KR" dirty="0"/>
              <a:t>.</a:t>
            </a:r>
            <a:r>
              <a:rPr lang="ko-KR" altLang="en-US" dirty="0"/>
              <a:t> </a:t>
            </a:r>
            <a:r>
              <a:rPr lang="en-US" altLang="ko-KR" dirty="0"/>
              <a:t>/</a:t>
            </a:r>
          </a:p>
          <a:p>
            <a:pPr eaLnBrk="1" hangingPunct="1"/>
            <a:endParaRPr lang="en-US" altLang="ko-KR" dirty="0"/>
          </a:p>
          <a:p>
            <a:pPr eaLnBrk="1" hangingPunct="1"/>
            <a:r>
              <a:rPr lang="ko-KR" altLang="en-US" dirty="0"/>
              <a:t>생산력을 높임으로써 혁신을 이루고자 하는 관점을 가지고 있다는 것입니다</a:t>
            </a:r>
            <a:r>
              <a:rPr lang="en-US" altLang="ko-KR" dirty="0"/>
              <a:t>. /</a:t>
            </a:r>
          </a:p>
          <a:p>
            <a:pPr eaLnBrk="1" hangingPunct="1"/>
            <a:endParaRPr lang="en-US" altLang="ko-KR" dirty="0"/>
          </a:p>
          <a:p>
            <a:pPr eaLnBrk="1" hangingPunct="1"/>
            <a:r>
              <a:rPr lang="ko-KR" altLang="en-US" dirty="0"/>
              <a:t>이것은 과거 제조산업을 혁신하는데 사용해 온 전형적인 접근법과 크게 다르지 않습니다</a:t>
            </a:r>
            <a:r>
              <a:rPr lang="en-US" altLang="ko-KR" dirty="0"/>
              <a:t>. /</a:t>
            </a:r>
          </a:p>
          <a:p>
            <a:pPr eaLnBrk="1" hangingPunct="1"/>
            <a:endParaRPr lang="en-US" altLang="ko-K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4022726" y="9721853"/>
            <a:ext cx="3074988" cy="511175"/>
          </a:xfrm>
          <a:prstGeom prst="rect">
            <a:avLst/>
          </a:prstGeom>
          <a:noFill/>
          <a:ln w="9525">
            <a:noFill/>
            <a:miter lim="800000"/>
            <a:headEnd/>
            <a:tailEnd/>
          </a:ln>
        </p:spPr>
        <p:txBody>
          <a:bodyPr lIns="99031" tIns="49515" rIns="99031" bIns="49515" anchor="b"/>
          <a:lstStyle/>
          <a:p>
            <a:pPr algn="r" defTabSz="988931">
              <a:spcBef>
                <a:spcPct val="0"/>
              </a:spcBef>
            </a:pPr>
            <a:fld id="{80CE3755-F792-4F80-A167-E2499EE63F27}" type="slidenum">
              <a:rPr lang="en-US" altLang="ko-KR" sz="1300">
                <a:solidFill>
                  <a:schemeClr val="tx1"/>
                </a:solidFill>
                <a:latin typeface="굴림" pitchFamily="50" charset="-127"/>
                <a:ea typeface="굴림" pitchFamily="50" charset="-127"/>
              </a:rPr>
              <a:pPr algn="r" defTabSz="988931">
                <a:spcBef>
                  <a:spcPct val="0"/>
                </a:spcBef>
              </a:pPr>
              <a:t>23</a:t>
            </a:fld>
            <a:endParaRPr lang="en-US" altLang="ko-KR" sz="1300" dirty="0">
              <a:solidFill>
                <a:schemeClr val="tx1"/>
              </a:solidFill>
              <a:latin typeface="굴림" pitchFamily="50" charset="-127"/>
              <a:ea typeface="굴림" pitchFamily="50" charset="-127"/>
            </a:endParaRPr>
          </a:p>
        </p:txBody>
      </p:sp>
      <p:sp>
        <p:nvSpPr>
          <p:cNvPr id="422915" name="Rectangle 2"/>
          <p:cNvSpPr>
            <a:spLocks noGrp="1" noRot="1" noChangeAspect="1" noChangeArrowheads="1" noTextEdit="1"/>
          </p:cNvSpPr>
          <p:nvPr>
            <p:ph type="sldImg"/>
          </p:nvPr>
        </p:nvSpPr>
        <p:spPr>
          <a:xfrm>
            <a:off x="2565400" y="292100"/>
            <a:ext cx="1971675" cy="1477963"/>
          </a:xfrm>
          <a:ln/>
        </p:spPr>
      </p:sp>
      <p:sp>
        <p:nvSpPr>
          <p:cNvPr id="422916" name="Rectangle 3"/>
          <p:cNvSpPr>
            <a:spLocks noGrp="1" noChangeArrowheads="1"/>
          </p:cNvSpPr>
          <p:nvPr>
            <p:ph type="body" idx="1"/>
          </p:nvPr>
        </p:nvSpPr>
        <p:spPr>
          <a:noFill/>
          <a:ln/>
        </p:spPr>
        <p:txBody>
          <a:bodyPr/>
          <a:lstStyle/>
          <a:p>
            <a:r>
              <a:rPr kumimoji="1" lang="ko-KR" altLang="en-US" sz="1200" b="0" i="0" kern="1200" dirty="0">
                <a:solidFill>
                  <a:schemeClr val="tx1"/>
                </a:solidFill>
                <a:effectLst/>
                <a:latin typeface="굴림" pitchFamily="50" charset="-127"/>
                <a:ea typeface="굴림" pitchFamily="50" charset="-127"/>
                <a:cs typeface="+mn-cs"/>
              </a:rPr>
              <a:t>이것은 </a:t>
            </a:r>
            <a:r>
              <a:rPr kumimoji="1" lang="ko-KR" altLang="en-US" sz="1200" b="0" i="0" kern="1200" dirty="0" err="1">
                <a:solidFill>
                  <a:schemeClr val="tx1"/>
                </a:solidFill>
                <a:effectLst/>
                <a:latin typeface="굴림" pitchFamily="50" charset="-127"/>
                <a:ea typeface="굴림" pitchFamily="50" charset="-127"/>
                <a:cs typeface="+mn-cs"/>
              </a:rPr>
              <a:t>호시노리조트</a:t>
            </a:r>
            <a:r>
              <a:rPr kumimoji="1" lang="ko-KR" altLang="en-US" sz="1200" b="0" i="0" kern="1200" dirty="0">
                <a:solidFill>
                  <a:schemeClr val="tx1"/>
                </a:solidFill>
                <a:effectLst/>
                <a:latin typeface="굴림" pitchFamily="50" charset="-127"/>
                <a:ea typeface="굴림" pitchFamily="50" charset="-127"/>
                <a:cs typeface="+mn-cs"/>
              </a:rPr>
              <a:t> 혁신의 사례를 분석한 보고서입니다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생산성 제고</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근무방식 재조합</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직원 수 줄이기</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이동 동선 파악</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직원의 정적 시간 배치</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대기시간 줄이기</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업무량 측정</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인력 낭비 최소화</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등의 용어들이 두드러지게 보입니다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err="1">
                <a:solidFill>
                  <a:schemeClr val="tx1"/>
                </a:solidFill>
                <a:effectLst/>
                <a:latin typeface="굴림" pitchFamily="50" charset="-127"/>
                <a:ea typeface="굴림" pitchFamily="50" charset="-127"/>
                <a:cs typeface="+mn-cs"/>
              </a:rPr>
              <a:t>서비스사이언스</a:t>
            </a:r>
            <a:r>
              <a:rPr kumimoji="1" lang="ko-KR" altLang="en-US" sz="1200" b="0" i="0" kern="1200" dirty="0">
                <a:solidFill>
                  <a:schemeClr val="tx1"/>
                </a:solidFill>
                <a:effectLst/>
                <a:latin typeface="굴림" pitchFamily="50" charset="-127"/>
                <a:ea typeface="굴림" pitchFamily="50" charset="-127"/>
                <a:cs typeface="+mn-cs"/>
              </a:rPr>
              <a:t> 사례를 통해 알 수 있는 사실은</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err="1">
                <a:solidFill>
                  <a:schemeClr val="tx1"/>
                </a:solidFill>
                <a:effectLst/>
                <a:latin typeface="굴림" pitchFamily="50" charset="-127"/>
                <a:ea typeface="굴림" pitchFamily="50" charset="-127"/>
                <a:cs typeface="+mn-cs"/>
              </a:rPr>
              <a:t>서비스사이언스는</a:t>
            </a:r>
            <a:r>
              <a:rPr kumimoji="1" lang="ko-KR" altLang="en-US" sz="1200" b="0" i="0" kern="1200" dirty="0">
                <a:solidFill>
                  <a:schemeClr val="tx1"/>
                </a:solidFill>
                <a:effectLst/>
                <a:latin typeface="굴림" pitchFamily="50" charset="-127"/>
                <a:ea typeface="굴림" pitchFamily="50" charset="-127"/>
                <a:cs typeface="+mn-cs"/>
              </a:rPr>
              <a:t> 주로 서비스 제공자의 생산력에 집중하고 있다는 점입니다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생산력을 높임으로써 혁신을 이루고자 하는 관점을 가지고 있다는 것입니다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이것은 과거 제조산업을 혁신하는데 사용해 온 전형적인 접근법과 크게 다르지 않습니다</a:t>
            </a:r>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근본적으로 같은 관점과 방법이 제조업이 아닌 서비스업을 대상으로 사용된다는 것이지요</a:t>
            </a:r>
            <a:r>
              <a:rPr kumimoji="1" lang="en-US" altLang="ko-KR" sz="1200" b="0" i="0" kern="1200" dirty="0">
                <a:solidFill>
                  <a:schemeClr val="tx1"/>
                </a:solidFill>
                <a:effectLst/>
                <a:latin typeface="굴림" pitchFamily="50" charset="-127"/>
                <a:ea typeface="굴림" pitchFamily="50" charset="-127"/>
                <a:cs typeface="+mn-cs"/>
              </a:rPr>
              <a:t>.  </a:t>
            </a:r>
          </a:p>
          <a:p>
            <a:pPr eaLnBrk="1" hangingPunct="1"/>
            <a:endParaRPr lang="en-US" altLang="ko-KR" dirty="0"/>
          </a:p>
          <a:p>
            <a:pPr eaLnBrk="1" hangingPunct="1"/>
            <a:endParaRPr lang="en-US" altLang="ko-KR" dirty="0"/>
          </a:p>
          <a:p>
            <a:pPr eaLnBrk="1" hangingPunct="1"/>
            <a:r>
              <a:rPr lang="en-US" altLang="ko-KR" dirty="0"/>
              <a:t>-------------------</a:t>
            </a:r>
          </a:p>
          <a:p>
            <a:pPr eaLnBrk="1" hangingPunct="1"/>
            <a:r>
              <a:rPr lang="ko-KR" altLang="en-US" dirty="0" err="1"/>
              <a:t>호시노리조트의</a:t>
            </a:r>
            <a:r>
              <a:rPr lang="ko-KR" altLang="en-US" dirty="0"/>
              <a:t> 사례가 소개되어 있는 </a:t>
            </a:r>
            <a:endParaRPr lang="en-US" altLang="ko-KR" dirty="0"/>
          </a:p>
          <a:p>
            <a:pPr eaLnBrk="1" hangingPunct="1"/>
            <a:r>
              <a:rPr lang="ko-KR" altLang="en-US" dirty="0" err="1"/>
              <a:t>서비스사이언스</a:t>
            </a:r>
            <a:r>
              <a:rPr lang="ko-KR" altLang="en-US" dirty="0"/>
              <a:t> 사례 분석 보고서인데요</a:t>
            </a:r>
            <a:r>
              <a:rPr lang="en-US" altLang="ko-KR" dirty="0"/>
              <a:t>, </a:t>
            </a:r>
          </a:p>
          <a:p>
            <a:pPr eaLnBrk="1" hangingPunct="1"/>
            <a:endParaRPr lang="en-US" altLang="ko-KR" dirty="0"/>
          </a:p>
          <a:p>
            <a:pPr eaLnBrk="1" hangingPunct="1"/>
            <a:r>
              <a:rPr lang="ko-KR" altLang="en-US" dirty="0"/>
              <a:t>생산성 제고</a:t>
            </a:r>
            <a:r>
              <a:rPr lang="en-US" altLang="ko-KR" dirty="0"/>
              <a:t>, </a:t>
            </a:r>
            <a:r>
              <a:rPr lang="ko-KR" altLang="en-US" dirty="0"/>
              <a:t>근무방식 재조합</a:t>
            </a:r>
            <a:r>
              <a:rPr lang="en-US" altLang="ko-KR" dirty="0"/>
              <a:t>, </a:t>
            </a:r>
            <a:r>
              <a:rPr lang="ko-KR" altLang="en-US" dirty="0"/>
              <a:t>직원 수 줄이기</a:t>
            </a:r>
            <a:r>
              <a:rPr lang="en-US" altLang="ko-KR" dirty="0"/>
              <a:t>, </a:t>
            </a:r>
            <a:r>
              <a:rPr lang="ko-KR" altLang="en-US" dirty="0"/>
              <a:t>이동 동선 파악</a:t>
            </a:r>
            <a:r>
              <a:rPr lang="en-US" altLang="ko-KR" dirty="0"/>
              <a:t>, </a:t>
            </a:r>
          </a:p>
          <a:p>
            <a:pPr eaLnBrk="1" hangingPunct="1"/>
            <a:r>
              <a:rPr lang="ko-KR" altLang="en-US" dirty="0"/>
              <a:t>직원의 정적 시간 배치</a:t>
            </a:r>
            <a:r>
              <a:rPr lang="en-US" altLang="ko-KR" dirty="0"/>
              <a:t>, </a:t>
            </a:r>
            <a:r>
              <a:rPr lang="ko-KR" altLang="en-US" dirty="0"/>
              <a:t>대기시간 줄이기</a:t>
            </a:r>
            <a:r>
              <a:rPr lang="en-US" altLang="ko-KR" dirty="0"/>
              <a:t>…  </a:t>
            </a:r>
            <a:r>
              <a:rPr lang="ko-KR" altLang="en-US" dirty="0"/>
              <a:t>등의 용어들이 두드러지게 보입니다</a:t>
            </a:r>
            <a:r>
              <a:rPr lang="en-US" altLang="ko-KR" dirty="0"/>
              <a:t>./</a:t>
            </a:r>
          </a:p>
          <a:p>
            <a:pPr eaLnBrk="1" hangingPunct="1"/>
            <a:endParaRPr lang="en-US" altLang="ko-KR" dirty="0"/>
          </a:p>
          <a:p>
            <a:pPr eaLnBrk="1" hangingPunct="1"/>
            <a:r>
              <a:rPr lang="ko-KR" altLang="en-US" dirty="0" err="1"/>
              <a:t>서비스사이언스</a:t>
            </a:r>
            <a:r>
              <a:rPr lang="ko-KR" altLang="en-US" dirty="0"/>
              <a:t> 사례를 통해 알 수 있는 사실은</a:t>
            </a:r>
            <a:r>
              <a:rPr lang="en-US" altLang="ko-KR" dirty="0"/>
              <a:t>, </a:t>
            </a:r>
          </a:p>
          <a:p>
            <a:pPr eaLnBrk="1" hangingPunct="1"/>
            <a:r>
              <a:rPr lang="ko-KR" altLang="en-US" dirty="0" err="1"/>
              <a:t>서비스사이언스는</a:t>
            </a:r>
            <a:r>
              <a:rPr lang="ko-KR" altLang="en-US" dirty="0"/>
              <a:t> 주로 서비스 제공자의 생산력에 집중하고 있다는 점입니다</a:t>
            </a:r>
            <a:r>
              <a:rPr lang="en-US" altLang="ko-KR" dirty="0"/>
              <a:t>.</a:t>
            </a:r>
            <a:r>
              <a:rPr lang="ko-KR" altLang="en-US" dirty="0"/>
              <a:t> </a:t>
            </a:r>
            <a:r>
              <a:rPr lang="en-US" altLang="ko-KR" dirty="0"/>
              <a:t>/</a:t>
            </a:r>
          </a:p>
          <a:p>
            <a:pPr eaLnBrk="1" hangingPunct="1"/>
            <a:endParaRPr lang="en-US" altLang="ko-KR" dirty="0"/>
          </a:p>
          <a:p>
            <a:pPr eaLnBrk="1" hangingPunct="1"/>
            <a:r>
              <a:rPr lang="ko-KR" altLang="en-US" dirty="0"/>
              <a:t>생산력을 높임으로써 혁신을 이루고자 하는 관점을 가지고 있다는 것입니다</a:t>
            </a:r>
            <a:r>
              <a:rPr lang="en-US" altLang="ko-KR" dirty="0"/>
              <a:t>. /</a:t>
            </a:r>
          </a:p>
          <a:p>
            <a:pPr eaLnBrk="1" hangingPunct="1"/>
            <a:endParaRPr lang="en-US" altLang="ko-KR" dirty="0"/>
          </a:p>
          <a:p>
            <a:pPr eaLnBrk="1" hangingPunct="1"/>
            <a:r>
              <a:rPr lang="ko-KR" altLang="en-US" dirty="0"/>
              <a:t>이것은 과거 제조산업을 혁신하는데 사용해 온 전형적인 접근법과 크게 다르지 않습니다</a:t>
            </a:r>
            <a:r>
              <a:rPr lang="en-US" altLang="ko-KR" dirty="0"/>
              <a:t>. /</a:t>
            </a:r>
          </a:p>
          <a:p>
            <a:pPr eaLnBrk="1" hangingPunct="1"/>
            <a:endParaRPr lang="en-US" altLang="ko-KR" dirty="0"/>
          </a:p>
        </p:txBody>
      </p:sp>
    </p:spTree>
    <p:extLst>
      <p:ext uri="{BB962C8B-B14F-4D97-AF65-F5344CB8AC3E}">
        <p14:creationId xmlns:p14="http://schemas.microsoft.com/office/powerpoint/2010/main" val="200886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Rectangle 7"/>
          <p:cNvSpPr txBox="1">
            <a:spLocks noGrp="1" noChangeArrowheads="1"/>
          </p:cNvSpPr>
          <p:nvPr/>
        </p:nvSpPr>
        <p:spPr>
          <a:xfrm>
            <a:off x="4021142" y="9721854"/>
            <a:ext cx="3076575" cy="511175"/>
          </a:xfrm>
          <a:prstGeom prst="rect">
            <a:avLst/>
          </a:prstGeom>
          <a:noFill/>
          <a:ln w="9525">
            <a:noFill/>
            <a:miter/>
          </a:ln>
        </p:spPr>
        <p:txBody>
          <a:bodyPr lIns="99029" tIns="49515" rIns="99029" bIns="49515" anchor="b"/>
          <a:lstStyle/>
          <a:p>
            <a:pPr algn="r" defTabSz="990419">
              <a:spcBef>
                <a:spcPct val="0"/>
              </a:spcBef>
              <a:defRPr/>
            </a:pPr>
            <a:fld id="{4A65B982-2C57-4C15-99D6-54C9EA834DE3}" type="slidenum">
              <a:rPr lang="en-US" altLang="ko-KR" sz="1400">
                <a:solidFill>
                  <a:schemeClr val="tx1"/>
                </a:solidFill>
                <a:latin typeface="굴림"/>
                <a:ea typeface="굴림"/>
              </a:rPr>
              <a:pPr algn="r" defTabSz="990419">
                <a:spcBef>
                  <a:spcPct val="0"/>
                </a:spcBef>
                <a:defRPr/>
              </a:pPr>
              <a:t>2</a:t>
            </a:fld>
            <a:endParaRPr lang="en-US" altLang="ko-KR" sz="1400">
              <a:solidFill>
                <a:schemeClr val="tx1"/>
              </a:solidFill>
              <a:latin typeface="굴림"/>
              <a:ea typeface="굴림"/>
            </a:endParaRPr>
          </a:p>
        </p:txBody>
      </p:sp>
      <p:sp>
        <p:nvSpPr>
          <p:cNvPr id="2136067" name="Rectangle 2"/>
          <p:cNvSpPr>
            <a:spLocks noGrp="1" noRot="1" noChangeAspect="1" noChangeArrowheads="1" noTextEdit="1"/>
          </p:cNvSpPr>
          <p:nvPr>
            <p:ph type="sldImg"/>
          </p:nvPr>
        </p:nvSpPr>
        <p:spPr>
          <a:xfrm>
            <a:off x="503238" y="509588"/>
            <a:ext cx="2208212" cy="1655762"/>
          </a:xfrm>
          <a:ln/>
        </p:spPr>
      </p:sp>
      <p:sp>
        <p:nvSpPr>
          <p:cNvPr id="2136068" name="Rectangle 3"/>
          <p:cNvSpPr>
            <a:spLocks noGrp="1" noChangeArrowheads="1"/>
          </p:cNvSpPr>
          <p:nvPr>
            <p:ph type="body" idx="1"/>
          </p:nvPr>
        </p:nvSpPr>
        <p:spPr>
          <a:xfrm>
            <a:off x="709617" y="2452693"/>
            <a:ext cx="5792787" cy="7056437"/>
          </a:xfrm>
        </p:spPr>
        <p:txBody>
          <a:bodyPr lIns="99029" tIns="49515" rIns="99029" bIns="49515"/>
          <a:lstStyle/>
          <a:p>
            <a:pPr eaLnBrk="1" hangingPunct="1">
              <a:defRPr/>
            </a:pPr>
            <a:endParaRPr lang="ko-KR" altLang="en-US">
              <a:latin typeface="굴림"/>
              <a:ea typeface="굴림"/>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spect="1" noChangeArrowheads="1" noTextEdit="1"/>
          </p:cNvSpPr>
          <p:nvPr>
            <p:ph type="sldImg"/>
          </p:nvPr>
        </p:nvSpPr>
        <p:spPr>
          <a:xfrm>
            <a:off x="992188" y="769938"/>
            <a:ext cx="5114925" cy="3835400"/>
          </a:xfrm>
          <a:ln/>
        </p:spPr>
      </p:sp>
      <p:sp>
        <p:nvSpPr>
          <p:cNvPr id="520195" name="Rectangle 3"/>
          <p:cNvSpPr>
            <a:spLocks noGrp="1" noChangeArrowheads="1"/>
          </p:cNvSpPr>
          <p:nvPr>
            <p:ph type="body" idx="1"/>
          </p:nvPr>
        </p:nvSpPr>
        <p:spPr>
          <a:xfrm>
            <a:off x="709614" y="4860926"/>
            <a:ext cx="5680075" cy="4605338"/>
          </a:xfrm>
          <a:noFill/>
          <a:ln/>
        </p:spPr>
        <p:txBody>
          <a:bodyPr lIns="99039" tIns="49520" rIns="99039" bIns="49520"/>
          <a:lstStyle/>
          <a:p>
            <a:r>
              <a:rPr kumimoji="1" lang="ko-KR" altLang="en-US" sz="1200" b="0" i="0" kern="1200" dirty="0">
                <a:solidFill>
                  <a:schemeClr val="tx1"/>
                </a:solidFill>
                <a:effectLst/>
                <a:latin typeface="굴림" pitchFamily="50" charset="-127"/>
                <a:ea typeface="굴림" pitchFamily="50" charset="-127"/>
                <a:cs typeface="+mn-cs"/>
              </a:rPr>
              <a:t>생산성과 효율성 측면의 혁신 방법과 비교할 때</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디자인적 접근은 어떤 차이가 있을까요</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병원서비스를 혁신 한다고 할 때 늘 나오는 착안점은 의사가 자기 업무에 집중할 수 있는 상황이 안 된다는 점입니다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환자를 보는데 집중하지 못하고 다른 잡무</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각종 행정 업무에 시달리니 의사의 생산성을 높이기 위해서 잡다한 다른 요소를 어떻게 제거할 수 있을까라는 식의 접근 말이죠</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이것은 생산성과 효율성 측면의 접근입니다</a:t>
            </a:r>
            <a:r>
              <a:rPr kumimoji="1" lang="en-US" altLang="ko-KR" sz="1200" b="0" i="0" kern="1200" dirty="0">
                <a:solidFill>
                  <a:schemeClr val="tx1"/>
                </a:solidFill>
                <a:effectLst/>
                <a:latin typeface="굴림" pitchFamily="50" charset="-127"/>
                <a:ea typeface="굴림" pitchFamily="50" charset="-127"/>
                <a:cs typeface="+mn-cs"/>
              </a:rPr>
              <a:t>.  </a:t>
            </a:r>
          </a:p>
          <a:p>
            <a:endParaRPr kumimoji="1" lang="en-US" altLang="ko-KR" sz="1200" b="0" i="0" kern="1200" dirty="0">
              <a:solidFill>
                <a:schemeClr val="tx1"/>
              </a:solidFill>
              <a:effectLst/>
              <a:latin typeface="굴림" pitchFamily="50" charset="-127"/>
              <a:ea typeface="굴림" pitchFamily="50" charset="-127"/>
              <a:cs typeface="+mn-cs"/>
            </a:endParaRPr>
          </a:p>
          <a:p>
            <a:r>
              <a:rPr kumimoji="1" lang="ko-KR" altLang="en-US" sz="1200" b="0" i="0" kern="1200" dirty="0">
                <a:solidFill>
                  <a:schemeClr val="tx1"/>
                </a:solidFill>
                <a:effectLst/>
                <a:latin typeface="굴림" pitchFamily="50" charset="-127"/>
                <a:ea typeface="굴림" pitchFamily="50" charset="-127"/>
                <a:cs typeface="+mn-cs"/>
              </a:rPr>
              <a:t>디자인적 접근은 어떻게 다른가 사례로 비교해봅시다</a:t>
            </a:r>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대표적 디자인기업인 </a:t>
            </a:r>
            <a:r>
              <a:rPr kumimoji="1" lang="en-US" altLang="ko-KR" sz="1200" b="0" i="0" kern="1200" dirty="0">
                <a:solidFill>
                  <a:schemeClr val="tx1"/>
                </a:solidFill>
                <a:effectLst/>
                <a:latin typeface="굴림" pitchFamily="50" charset="-127"/>
                <a:ea typeface="굴림" pitchFamily="50" charset="-127"/>
                <a:cs typeface="+mn-cs"/>
              </a:rPr>
              <a:t>IDEO</a:t>
            </a:r>
            <a:r>
              <a:rPr kumimoji="1" lang="ko-KR" altLang="en-US" sz="1200" b="0" i="0" kern="1200" dirty="0">
                <a:solidFill>
                  <a:schemeClr val="tx1"/>
                </a:solidFill>
                <a:effectLst/>
                <a:latin typeface="굴림" pitchFamily="50" charset="-127"/>
                <a:ea typeface="굴림" pitchFamily="50" charset="-127"/>
                <a:cs typeface="+mn-cs"/>
              </a:rPr>
              <a:t>는 </a:t>
            </a:r>
            <a:r>
              <a:rPr kumimoji="1" lang="ko-KR" altLang="en-US" sz="1200" b="0" i="0" kern="1200" dirty="0" err="1">
                <a:solidFill>
                  <a:schemeClr val="tx1"/>
                </a:solidFill>
                <a:effectLst/>
                <a:latin typeface="굴림" pitchFamily="50" charset="-127"/>
                <a:ea typeface="굴림" pitchFamily="50" charset="-127"/>
                <a:cs typeface="+mn-cs"/>
              </a:rPr>
              <a:t>존슨홉킨스</a:t>
            </a:r>
            <a:r>
              <a:rPr kumimoji="1" lang="ko-KR" altLang="en-US" sz="1200" b="0" i="0" kern="1200" dirty="0">
                <a:solidFill>
                  <a:schemeClr val="tx1"/>
                </a:solidFill>
                <a:effectLst/>
                <a:latin typeface="굴림" pitchFamily="50" charset="-127"/>
                <a:ea typeface="굴림" pitchFamily="50" charset="-127"/>
                <a:cs typeface="+mn-cs"/>
              </a:rPr>
              <a:t> 병원의 서비스 혁신을 위해 참여한 프로젝트에서 병원의 대표적인 이해관계자를 의사</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간호사</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환자</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환자가족의 </a:t>
            </a:r>
            <a:r>
              <a:rPr kumimoji="1" lang="ko-KR" altLang="en-US" sz="1200" b="0" i="0" kern="1200" dirty="0" err="1">
                <a:solidFill>
                  <a:schemeClr val="tx1"/>
                </a:solidFill>
                <a:effectLst/>
                <a:latin typeface="굴림" pitchFamily="50" charset="-127"/>
                <a:ea typeface="굴림" pitchFamily="50" charset="-127"/>
                <a:cs typeface="+mn-cs"/>
              </a:rPr>
              <a:t>네가지</a:t>
            </a:r>
            <a:r>
              <a:rPr kumimoji="1" lang="ko-KR" altLang="en-US" sz="1200" b="0" i="0" kern="1200" dirty="0">
                <a:solidFill>
                  <a:schemeClr val="tx1"/>
                </a:solidFill>
                <a:effectLst/>
                <a:latin typeface="굴림" pitchFamily="50" charset="-127"/>
                <a:ea typeface="굴림" pitchFamily="50" charset="-127"/>
                <a:cs typeface="+mn-cs"/>
              </a:rPr>
              <a:t> 그룹으로 구분하고 이들을 움직이는 심리적 동기가 무엇인가를 이해하기 위한 리서치를 했습니다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의사의 의사결정을 이끄는 근본적인 욕구</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동인</a:t>
            </a:r>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이끄는 힘</a:t>
            </a:r>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이 무엇일까요</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여러분은 무엇일 것이라 생각하십니까</a:t>
            </a:r>
            <a:r>
              <a:rPr kumimoji="1" lang="en-US" altLang="ko-KR" sz="1200" b="0" i="0" kern="1200" dirty="0">
                <a:solidFill>
                  <a:schemeClr val="tx1"/>
                </a:solidFill>
                <a:effectLst/>
                <a:latin typeface="굴림" pitchFamily="50" charset="-127"/>
                <a:ea typeface="굴림" pitchFamily="50" charset="-127"/>
                <a:cs typeface="+mn-cs"/>
              </a:rPr>
              <a:t>?  </a:t>
            </a:r>
          </a:p>
          <a:p>
            <a:r>
              <a:rPr kumimoji="1" lang="en-US" altLang="ko-KR" sz="1200" b="0" i="0" kern="1200" dirty="0">
                <a:solidFill>
                  <a:schemeClr val="tx1"/>
                </a:solidFill>
                <a:effectLst/>
                <a:latin typeface="굴림" pitchFamily="50" charset="-127"/>
                <a:ea typeface="굴림" pitchFamily="50" charset="-127"/>
                <a:cs typeface="+mn-cs"/>
              </a:rPr>
              <a:t>IDEO</a:t>
            </a:r>
            <a:r>
              <a:rPr kumimoji="1" lang="ko-KR" altLang="en-US" sz="1200" b="0" i="0" kern="1200" dirty="0">
                <a:solidFill>
                  <a:schemeClr val="tx1"/>
                </a:solidFill>
                <a:effectLst/>
                <a:latin typeface="굴림" pitchFamily="50" charset="-127"/>
                <a:ea typeface="굴림" pitchFamily="50" charset="-127"/>
                <a:cs typeface="+mn-cs"/>
              </a:rPr>
              <a:t>가 선택한 것은 ‘공포’라는 단어였습니다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의사는 절대자로서 어떤 누구의 조언도 받을 수 없는 고독한 존재라는 것입니다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그들의 결정은 환자를 죽이기도 하고 살리기도 합니다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자기가 결정한 내용에 대한 확신이 없을 때에도 그 결정을 스스로 믿고 실행해야 하는 상황 자체가 공포스럽다는 것이죠</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디자인 해결책은 의사에게 이러한 공포심이라는 무거운 심리적 짐을 어떻게 줄여줄 수 있을까</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그 공포심을 극복하고 현명한 결정을 할 수 있도록 도우려면 무엇이 필요할까</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라는 문제의식에서부터 출발하는 것이 매우 인상적이었습니다</a:t>
            </a:r>
            <a:r>
              <a:rPr kumimoji="1" lang="en-US" altLang="ko-KR" sz="1200" b="0" i="0" kern="1200" dirty="0">
                <a:solidFill>
                  <a:schemeClr val="tx1"/>
                </a:solidFill>
                <a:effectLst/>
                <a:latin typeface="굴림" pitchFamily="50" charset="-127"/>
                <a:ea typeface="굴림" pitchFamily="50" charset="-127"/>
                <a:cs typeface="+mn-cs"/>
              </a:rPr>
              <a:t>.  </a:t>
            </a:r>
          </a:p>
          <a:p>
            <a:r>
              <a:rPr kumimoji="1" lang="ko-KR" altLang="en-US" sz="1200" b="0" i="0" kern="1200" dirty="0">
                <a:solidFill>
                  <a:schemeClr val="tx1"/>
                </a:solidFill>
                <a:effectLst/>
                <a:latin typeface="굴림" pitchFamily="50" charset="-127"/>
                <a:ea typeface="굴림" pitchFamily="50" charset="-127"/>
                <a:cs typeface="+mn-cs"/>
              </a:rPr>
              <a:t>의사를 서비스 생산을 위한 도구로 보고 그 생산력을 최대화 하기 위해 무엇이 필요한가라는 접근 방법과는 근본적으로 다르다고 생각하지 않으십니까</a:t>
            </a:r>
            <a:r>
              <a:rPr kumimoji="1" lang="en-US" altLang="ko-KR" sz="1200" b="0" i="0" kern="1200" dirty="0">
                <a:solidFill>
                  <a:schemeClr val="tx1"/>
                </a:solidFill>
                <a:effectLst/>
                <a:latin typeface="굴림" pitchFamily="50" charset="-127"/>
                <a:ea typeface="굴림" pitchFamily="50" charset="-127"/>
                <a:cs typeface="+mn-cs"/>
              </a:rPr>
              <a:t>?  </a:t>
            </a:r>
          </a:p>
          <a:p>
            <a:endParaRPr kumimoji="1" lang="en-US" altLang="ko-KR" sz="1200" b="0" i="0" kern="1200" dirty="0">
              <a:solidFill>
                <a:schemeClr val="tx1"/>
              </a:solidFill>
              <a:effectLst/>
              <a:latin typeface="굴림" pitchFamily="50" charset="-127"/>
              <a:ea typeface="굴림" pitchFamily="50" charset="-127"/>
              <a:cs typeface="+mn-cs"/>
            </a:endParaRPr>
          </a:p>
          <a:p>
            <a:endParaRPr kumimoji="1" lang="en-US" altLang="ko-KR" sz="1200" b="0" i="0" kern="1200" dirty="0">
              <a:solidFill>
                <a:schemeClr val="tx1"/>
              </a:solidFill>
              <a:effectLst/>
              <a:latin typeface="굴림" pitchFamily="50" charset="-127"/>
              <a:ea typeface="굴림" pitchFamily="50" charset="-127"/>
              <a:cs typeface="+mn-cs"/>
            </a:endParaRPr>
          </a:p>
          <a:p>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또 생각해 볼 점</a:t>
            </a:r>
            <a:r>
              <a:rPr kumimoji="1" lang="en-US" altLang="ko-KR" sz="1200" b="0" i="0" kern="1200" dirty="0">
                <a:solidFill>
                  <a:schemeClr val="tx1"/>
                </a:solidFill>
                <a:effectLst/>
                <a:latin typeface="굴림" pitchFamily="50" charset="-127"/>
                <a:ea typeface="굴림" pitchFamily="50" charset="-127"/>
                <a:cs typeface="+mn-cs"/>
              </a:rPr>
              <a:t>.</a:t>
            </a:r>
          </a:p>
          <a:p>
            <a:endParaRPr kumimoji="1" lang="en-US" altLang="ko-KR" sz="1200" b="0" i="0" kern="1200" dirty="0">
              <a:solidFill>
                <a:schemeClr val="tx1"/>
              </a:solidFill>
              <a:effectLst/>
              <a:latin typeface="굴림" pitchFamily="50" charset="-127"/>
              <a:ea typeface="굴림" pitchFamily="50" charset="-127"/>
              <a:cs typeface="+mn-cs"/>
            </a:endParaRPr>
          </a:p>
          <a:p>
            <a:r>
              <a:rPr kumimoji="1" lang="ko-KR" altLang="en-US" sz="1200" b="0" i="0" kern="1200" dirty="0">
                <a:solidFill>
                  <a:schemeClr val="tx1"/>
                </a:solidFill>
                <a:effectLst/>
                <a:latin typeface="굴림" pitchFamily="50" charset="-127"/>
                <a:ea typeface="굴림" pitchFamily="50" charset="-127"/>
                <a:cs typeface="+mn-cs"/>
              </a:rPr>
              <a:t>이 사례에서 디자인혁신이 가지는 한 가지 특징을 볼 수 있습니다</a:t>
            </a:r>
            <a:r>
              <a:rPr kumimoji="1" lang="en-US" altLang="ko-KR" sz="1200" b="0" i="0" kern="1200" dirty="0">
                <a:solidFill>
                  <a:schemeClr val="tx1"/>
                </a:solidFill>
                <a:effectLst/>
                <a:latin typeface="굴림" pitchFamily="50" charset="-127"/>
                <a:ea typeface="굴림" pitchFamily="50" charset="-127"/>
                <a:cs typeface="+mn-cs"/>
              </a:rPr>
              <a:t>.</a:t>
            </a:r>
            <a:br>
              <a:rPr kumimoji="1" lang="en-US" altLang="ko-KR" sz="1200" b="0" i="0" kern="1200" dirty="0">
                <a:solidFill>
                  <a:schemeClr val="tx1"/>
                </a:solidFill>
                <a:effectLst/>
                <a:latin typeface="굴림" pitchFamily="50" charset="-127"/>
                <a:ea typeface="굴림" pitchFamily="50" charset="-127"/>
                <a:cs typeface="+mn-cs"/>
              </a:rPr>
            </a:br>
            <a:r>
              <a:rPr kumimoji="1" lang="ko-KR" altLang="en-US" sz="1200" b="0" i="0" kern="1200" dirty="0">
                <a:solidFill>
                  <a:schemeClr val="tx1"/>
                </a:solidFill>
                <a:effectLst/>
                <a:latin typeface="굴림" pitchFamily="50" charset="-127"/>
                <a:ea typeface="굴림" pitchFamily="50" charset="-127"/>
                <a:cs typeface="+mn-cs"/>
              </a:rPr>
              <a:t>행동을 결정하는 근원적인 심적 욕구</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동기는 무엇일까라는 질문에서 시작한다는 점입니다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의사가 갖는 두려움에 집중하여 문제 해결점을 찾는 것을 볼 수 있습니다</a:t>
            </a:r>
            <a:r>
              <a:rPr kumimoji="1" lang="en-US" altLang="ko-KR" sz="1200" b="0" i="0" kern="1200" dirty="0">
                <a:solidFill>
                  <a:schemeClr val="tx1"/>
                </a:solidFill>
                <a:effectLst/>
                <a:latin typeface="굴림" pitchFamily="50" charset="-127"/>
                <a:ea typeface="굴림" pitchFamily="50" charset="-127"/>
                <a:cs typeface="+mn-cs"/>
              </a:rPr>
              <a:t>.</a:t>
            </a:r>
            <a:br>
              <a:rPr kumimoji="1" lang="en-US" altLang="ko-KR" sz="1200" b="0" i="0" kern="1200" dirty="0">
                <a:solidFill>
                  <a:schemeClr val="tx1"/>
                </a:solidFill>
                <a:effectLst/>
                <a:latin typeface="굴림" pitchFamily="50" charset="-127"/>
                <a:ea typeface="굴림" pitchFamily="50" charset="-127"/>
                <a:cs typeface="+mn-cs"/>
              </a:rPr>
            </a:br>
            <a:r>
              <a:rPr kumimoji="1" lang="ko-KR" altLang="en-US" sz="1200" b="0" i="0" kern="1200" dirty="0">
                <a:solidFill>
                  <a:schemeClr val="tx1"/>
                </a:solidFill>
                <a:effectLst/>
                <a:latin typeface="굴림" pitchFamily="50" charset="-127"/>
                <a:ea typeface="굴림" pitchFamily="50" charset="-127"/>
                <a:cs typeface="+mn-cs"/>
              </a:rPr>
              <a:t>아마도 생산성과 효율성을 중요한 가치로 문제를 정의하는 관점으로 의사의 문제점을 바라본다면 우선 의사의 자원</a:t>
            </a:r>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일할 시간</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소통의 대상 등</a:t>
            </a:r>
            <a:r>
              <a:rPr kumimoji="1" lang="en-US" altLang="ko-KR" sz="1200" b="0" i="0" kern="1200" dirty="0">
                <a:solidFill>
                  <a:schemeClr val="tx1"/>
                </a:solidFill>
                <a:effectLst/>
                <a:latin typeface="굴림" pitchFamily="50" charset="-127"/>
                <a:ea typeface="굴림" pitchFamily="50" charset="-127"/>
                <a:cs typeface="+mn-cs"/>
              </a:rPr>
              <a:t>)</a:t>
            </a:r>
            <a:r>
              <a:rPr kumimoji="1" lang="ko-KR" altLang="en-US" sz="1200" b="0" i="0" kern="1200" dirty="0">
                <a:solidFill>
                  <a:schemeClr val="tx1"/>
                </a:solidFill>
                <a:effectLst/>
                <a:latin typeface="굴림" pitchFamily="50" charset="-127"/>
                <a:ea typeface="굴림" pitchFamily="50" charset="-127"/>
                <a:cs typeface="+mn-cs"/>
              </a:rPr>
              <a:t>이 부족하다는 점에서 집중하게 될 것입니다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생산성과 효율성의 관점에서 의사의 문제를 정의하고 나면</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어떻게 해야 그들의 본질에서 벗어난 업무를 줄이고 효율화해서 더 잘</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많이 일할 수 있도록 할 것인가가 핵심 질문이 되겠죠</a:t>
            </a:r>
            <a:r>
              <a:rPr kumimoji="1" lang="en-US" altLang="ko-KR" sz="1200" b="0" i="0" kern="1200" dirty="0">
                <a:solidFill>
                  <a:schemeClr val="tx1"/>
                </a:solidFill>
                <a:effectLst/>
                <a:latin typeface="굴림" pitchFamily="50" charset="-127"/>
                <a:ea typeface="굴림" pitchFamily="50" charset="-127"/>
                <a:cs typeface="+mn-cs"/>
              </a:rPr>
              <a:t>.</a:t>
            </a:r>
          </a:p>
          <a:p>
            <a:r>
              <a:rPr kumimoji="1" lang="ko-KR" altLang="en-US" sz="1200" b="0" i="0" kern="1200" dirty="0">
                <a:solidFill>
                  <a:schemeClr val="tx1"/>
                </a:solidFill>
                <a:effectLst/>
                <a:latin typeface="굴림" pitchFamily="50" charset="-127"/>
                <a:ea typeface="굴림" pitchFamily="50" charset="-127"/>
                <a:cs typeface="+mn-cs"/>
              </a:rPr>
              <a:t>심리와 감성적인 지점에서 해결방안을 찾고 사람들의 행동변화를 이끌 방안을 생각한다는 측면에서 이 사례는 인간 중심의 문제정의와 해결책을 제안하는 사례임을 확인할 수 있습니다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디자이너로서 생각한다는 것이죠</a:t>
            </a:r>
            <a:r>
              <a:rPr kumimoji="1" lang="en-US" altLang="ko-KR" sz="1200" b="0" i="0" kern="1200" dirty="0">
                <a:solidFill>
                  <a:schemeClr val="tx1"/>
                </a:solidFill>
                <a:effectLst/>
                <a:latin typeface="굴림" pitchFamily="50" charset="-127"/>
                <a:ea typeface="굴림" pitchFamily="50" charset="-127"/>
                <a:cs typeface="+mn-cs"/>
              </a:rPr>
              <a:t>. </a:t>
            </a:r>
            <a:br>
              <a:rPr kumimoji="1" lang="en-US" altLang="ko-KR" sz="1200" b="0" i="0" kern="1200" dirty="0">
                <a:solidFill>
                  <a:schemeClr val="tx1"/>
                </a:solidFill>
                <a:effectLst/>
                <a:latin typeface="굴림" pitchFamily="50" charset="-127"/>
                <a:ea typeface="굴림" pitchFamily="50" charset="-127"/>
                <a:cs typeface="+mn-cs"/>
              </a:rPr>
            </a:br>
            <a:r>
              <a:rPr kumimoji="1" lang="ko-KR" altLang="en-US" sz="1200" b="0" i="0" kern="1200" dirty="0">
                <a:solidFill>
                  <a:schemeClr val="tx1"/>
                </a:solidFill>
                <a:effectLst/>
                <a:latin typeface="굴림" pitchFamily="50" charset="-127"/>
                <a:ea typeface="굴림" pitchFamily="50" charset="-127"/>
                <a:cs typeface="+mn-cs"/>
              </a:rPr>
              <a:t>그런데 </a:t>
            </a:r>
            <a:r>
              <a:rPr kumimoji="1" lang="en-US" altLang="ko-KR" sz="1200" b="0" i="0" kern="1200" dirty="0">
                <a:solidFill>
                  <a:schemeClr val="tx1"/>
                </a:solidFill>
                <a:effectLst/>
                <a:latin typeface="굴림" pitchFamily="50" charset="-127"/>
                <a:ea typeface="굴림" pitchFamily="50" charset="-127"/>
                <a:cs typeface="+mn-cs"/>
              </a:rPr>
              <a:t>IDEO</a:t>
            </a:r>
            <a:r>
              <a:rPr kumimoji="1" lang="ko-KR" altLang="en-US" sz="1200" b="0" i="0" kern="1200" dirty="0">
                <a:solidFill>
                  <a:schemeClr val="tx1"/>
                </a:solidFill>
                <a:effectLst/>
                <a:latin typeface="굴림" pitchFamily="50" charset="-127"/>
                <a:ea typeface="굴림" pitchFamily="50" charset="-127"/>
                <a:cs typeface="+mn-cs"/>
              </a:rPr>
              <a:t>의 </a:t>
            </a:r>
            <a:r>
              <a:rPr kumimoji="1" lang="ko-KR" altLang="en-US" sz="1200" b="0" i="0" kern="1200" dirty="0" err="1">
                <a:solidFill>
                  <a:schemeClr val="tx1"/>
                </a:solidFill>
                <a:effectLst/>
                <a:latin typeface="굴림" pitchFamily="50" charset="-127"/>
                <a:ea typeface="굴림" pitchFamily="50" charset="-127"/>
                <a:cs typeface="+mn-cs"/>
              </a:rPr>
              <a:t>헬스케어</a:t>
            </a:r>
            <a:r>
              <a:rPr kumimoji="1" lang="ko-KR" altLang="en-US" sz="1200" b="0" i="0" kern="1200" dirty="0">
                <a:solidFill>
                  <a:schemeClr val="tx1"/>
                </a:solidFill>
                <a:effectLst/>
                <a:latin typeface="굴림" pitchFamily="50" charset="-127"/>
                <a:ea typeface="굴림" pitchFamily="50" charset="-127"/>
                <a:cs typeface="+mn-cs"/>
              </a:rPr>
              <a:t> </a:t>
            </a:r>
            <a:r>
              <a:rPr kumimoji="1" lang="ko-KR" altLang="en-US" sz="1200" b="0" i="0" kern="1200" dirty="0" err="1">
                <a:solidFill>
                  <a:schemeClr val="tx1"/>
                </a:solidFill>
                <a:effectLst/>
                <a:latin typeface="굴림" pitchFamily="50" charset="-127"/>
                <a:ea typeface="굴림" pitchFamily="50" charset="-127"/>
                <a:cs typeface="+mn-cs"/>
              </a:rPr>
              <a:t>부문장</a:t>
            </a:r>
            <a:r>
              <a:rPr kumimoji="1" lang="ko-KR" altLang="en-US" sz="1200" b="0" i="0" kern="1200" dirty="0">
                <a:solidFill>
                  <a:schemeClr val="tx1"/>
                </a:solidFill>
                <a:effectLst/>
                <a:latin typeface="굴림" pitchFamily="50" charset="-127"/>
                <a:ea typeface="굴림" pitchFamily="50" charset="-127"/>
                <a:cs typeface="+mn-cs"/>
              </a:rPr>
              <a:t> </a:t>
            </a:r>
            <a:r>
              <a:rPr kumimoji="1" lang="ko-KR" altLang="en-US" sz="1200" b="0" i="0" kern="1200" dirty="0" err="1">
                <a:solidFill>
                  <a:schemeClr val="tx1"/>
                </a:solidFill>
                <a:effectLst/>
                <a:latin typeface="굴림" pitchFamily="50" charset="-127"/>
                <a:ea typeface="굴림" pitchFamily="50" charset="-127"/>
                <a:cs typeface="+mn-cs"/>
              </a:rPr>
              <a:t>스테이시</a:t>
            </a:r>
            <a:r>
              <a:rPr kumimoji="1" lang="ko-KR" altLang="en-US" sz="1200" b="0" i="0" kern="1200" dirty="0">
                <a:solidFill>
                  <a:schemeClr val="tx1"/>
                </a:solidFill>
                <a:effectLst/>
                <a:latin typeface="굴림" pitchFamily="50" charset="-127"/>
                <a:ea typeface="굴림" pitchFamily="50" charset="-127"/>
                <a:cs typeface="+mn-cs"/>
              </a:rPr>
              <a:t> 창은 공학을 전공한 엔지니어입니다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그런데도 </a:t>
            </a:r>
            <a:r>
              <a:rPr kumimoji="1" lang="ko-KR" altLang="en-US" sz="1200" b="0" i="0" kern="1200" dirty="0" err="1">
                <a:solidFill>
                  <a:schemeClr val="tx1"/>
                </a:solidFill>
                <a:effectLst/>
                <a:latin typeface="굴림" pitchFamily="50" charset="-127"/>
                <a:ea typeface="굴림" pitchFamily="50" charset="-127"/>
                <a:cs typeface="+mn-cs"/>
              </a:rPr>
              <a:t>디자인팀을</a:t>
            </a:r>
            <a:r>
              <a:rPr kumimoji="1" lang="ko-KR" altLang="en-US" sz="1200" b="0" i="0" kern="1200" dirty="0">
                <a:solidFill>
                  <a:schemeClr val="tx1"/>
                </a:solidFill>
                <a:effectLst/>
                <a:latin typeface="굴림" pitchFamily="50" charset="-127"/>
                <a:ea typeface="굴림" pitchFamily="50" charset="-127"/>
                <a:cs typeface="+mn-cs"/>
              </a:rPr>
              <a:t> 이끌고 있지요</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디자인전공을 해야 좋은 디자이너가 될 수 있다고 할 수 없습니다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누가 어떤 전공을 했는가와 관계 없이</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어떤 가치관과 철학을 가지고 문제에 접근하는가가 차이를 가져온다고 생각합니다</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분명한 사실은 좋은 디자이너가 되기 위해서는 늘 인간을 중심에 두고 생각해야 한다는 것이겠죠</a:t>
            </a:r>
            <a:r>
              <a:rPr kumimoji="1" lang="en-US" altLang="ko-KR" sz="1200" b="0" i="0" kern="1200" dirty="0">
                <a:solidFill>
                  <a:schemeClr val="tx1"/>
                </a:solidFill>
                <a:effectLst/>
                <a:latin typeface="굴림" pitchFamily="50" charset="-127"/>
                <a:ea typeface="굴림" pitchFamily="50" charset="-127"/>
                <a:cs typeface="+mn-cs"/>
              </a:rPr>
              <a:t>.</a:t>
            </a:r>
          </a:p>
          <a:p>
            <a:endParaRPr kumimoji="1" lang="en-US" altLang="ko-KR" sz="1200" b="0" i="0" kern="1200" dirty="0">
              <a:solidFill>
                <a:schemeClr val="tx1"/>
              </a:solidFill>
              <a:effectLst/>
              <a:latin typeface="굴림" pitchFamily="50" charset="-127"/>
              <a:ea typeface="굴림" pitchFamily="50" charset="-127"/>
              <a:cs typeface="+mn-cs"/>
            </a:endParaRPr>
          </a:p>
          <a:p>
            <a:r>
              <a:rPr kumimoji="1" lang="en-US" altLang="ko-KR" sz="1200" b="0" i="0" kern="1200" dirty="0">
                <a:solidFill>
                  <a:schemeClr val="tx1"/>
                </a:solidFill>
                <a:effectLst/>
                <a:latin typeface="굴림" pitchFamily="50" charset="-127"/>
                <a:ea typeface="굴림" pitchFamily="50" charset="-127"/>
                <a:cs typeface="+mn-cs"/>
              </a:rPr>
              <a:t>-</a:t>
            </a:r>
            <a:endParaRPr kumimoji="1" lang="en-US" altLang="ko-KR" sz="1200" b="0" i="0" u="sng" kern="1200" dirty="0">
              <a:solidFill>
                <a:schemeClr val="tx1"/>
              </a:solidFill>
              <a:latin typeface="굴림" pitchFamily="50" charset="-127"/>
              <a:ea typeface="굴림" pitchFamily="50" charset="-127"/>
              <a:cs typeface="+mn-cs"/>
              <a:hlinkClick r:id="" action="ppaction://noaction"/>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0" i="0" u="sng" kern="1200" dirty="0">
              <a:solidFill>
                <a:schemeClr val="tx1"/>
              </a:solidFill>
              <a:latin typeface="굴림" pitchFamily="50" charset="-127"/>
              <a:ea typeface="굴림" pitchFamily="50" charset="-127"/>
              <a:cs typeface="+mn-cs"/>
              <a:hlinkClick r:id="" action="ppaction://noaction"/>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0" i="0" u="sng" kern="1200" dirty="0">
                <a:solidFill>
                  <a:schemeClr val="tx1"/>
                </a:solidFill>
                <a:latin typeface="굴림" pitchFamily="50" charset="-127"/>
                <a:ea typeface="굴림" pitchFamily="50" charset="-127"/>
                <a:cs typeface="+mn-cs"/>
                <a:hlinkClick r:id="" action="ppaction://noaction"/>
              </a:rPr>
              <a:t>http://koreahealthcarecongress.com/bbs_new/skin/sample/download.php?code=notice&amp;number=486</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0" i="0" kern="1200" dirty="0">
                <a:solidFill>
                  <a:schemeClr val="tx1"/>
                </a:solidFill>
                <a:latin typeface="굴림" pitchFamily="50" charset="-127"/>
                <a:ea typeface="굴림" pitchFamily="50" charset="-127"/>
                <a:cs typeface="+mn-cs"/>
              </a:rPr>
              <a:t>IDEO </a:t>
            </a:r>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  세미나 요약</a:t>
            </a:r>
            <a:endParaRPr lang="en-US" altLang="ko-KR" dirty="0"/>
          </a:p>
          <a:p>
            <a:pPr marL="0" marR="0" indent="0" algn="l" defTabSz="914400" rtl="0" eaLnBrk="0" fontAlgn="base" latinLnBrk="1" hangingPunct="0">
              <a:lnSpc>
                <a:spcPct val="100000"/>
              </a:lnSpc>
              <a:spcBef>
                <a:spcPct val="30000"/>
              </a:spcBef>
              <a:spcAft>
                <a:spcPct val="0"/>
              </a:spcAft>
              <a:buClrTx/>
              <a:buSzTx/>
              <a:buFontTx/>
              <a:buNone/>
              <a:tabLst/>
              <a:defRPr/>
            </a:pPr>
            <a:r>
              <a:rPr lang="ko-KR" altLang="en-US" dirty="0"/>
              <a:t>의사들은 환자에게 정답을 모르고 있다는 느낌을 주지 말아야 한다는 두려움을 가지고 있다</a:t>
            </a:r>
            <a:r>
              <a:rPr lang="en-US" altLang="ko-KR" dirty="0"/>
              <a:t>. </a:t>
            </a:r>
            <a:r>
              <a:rPr lang="ko-KR" altLang="en-US" dirty="0"/>
              <a:t>그러므로 의사들의 행동이 비효율적일 가능성이 있다</a:t>
            </a:r>
            <a:r>
              <a:rPr lang="en-US" altLang="ko-KR" dirty="0"/>
              <a:t>. </a:t>
            </a:r>
            <a:r>
              <a:rPr lang="ko-KR" altLang="en-US" dirty="0" err="1"/>
              <a:t>존스</a:t>
            </a:r>
            <a:r>
              <a:rPr lang="ko-KR" altLang="en-US" dirty="0"/>
              <a:t> </a:t>
            </a:r>
            <a:r>
              <a:rPr lang="ko-KR" altLang="en-US" dirty="0" err="1"/>
              <a:t>홉킨스</a:t>
            </a:r>
            <a:r>
              <a:rPr lang="ko-KR" altLang="en-US" dirty="0"/>
              <a:t> </a:t>
            </a:r>
            <a:r>
              <a:rPr kumimoji="1" lang="en-US" altLang="ko-KR" sz="1200" b="0" i="0" kern="1200" dirty="0">
                <a:solidFill>
                  <a:schemeClr val="tx1"/>
                </a:solidFill>
                <a:latin typeface="굴림" pitchFamily="50" charset="-127"/>
                <a:ea typeface="굴림" pitchFamily="50" charset="-127"/>
                <a:cs typeface="+mn-cs"/>
              </a:rPr>
              <a:t>(Johns Hopkins Medicine) </a:t>
            </a:r>
            <a:r>
              <a:rPr lang="ko-KR" altLang="en-US" dirty="0"/>
              <a:t>에서의 프로젝트를 하나 소개하겠다</a:t>
            </a:r>
            <a:r>
              <a:rPr lang="en-US" altLang="ko-KR" dirty="0"/>
              <a:t>. </a:t>
            </a:r>
            <a:r>
              <a:rPr lang="ko-KR" altLang="en-US" dirty="0" err="1"/>
              <a:t>퇴원요약지에</a:t>
            </a:r>
            <a:r>
              <a:rPr lang="ko-KR" altLang="en-US" dirty="0"/>
              <a:t> 관한 것으로서 병원에서 치료를 마친 후</a:t>
            </a:r>
            <a:r>
              <a:rPr lang="en-US" altLang="ko-KR" dirty="0"/>
              <a:t>, </a:t>
            </a:r>
            <a:r>
              <a:rPr lang="ko-KR" altLang="en-US" dirty="0"/>
              <a:t>퇴원하는 환자에게 병원에서의 진료기록과 집에서 어떻게 관리해야 하는가 에 관한 내용을 포함한 것이다</a:t>
            </a:r>
            <a:r>
              <a:rPr lang="en-US" altLang="ko-KR" dirty="0"/>
              <a:t>. </a:t>
            </a:r>
            <a:r>
              <a:rPr lang="ko-KR" altLang="en-US" dirty="0" err="1"/>
              <a:t>퇴원요약지는</a:t>
            </a:r>
            <a:r>
              <a:rPr lang="ko-KR" altLang="en-US" dirty="0"/>
              <a:t> 환자가 퇴원하는 날 완성되어야 하나</a:t>
            </a:r>
            <a:r>
              <a:rPr lang="en-US" altLang="ko-KR" dirty="0"/>
              <a:t>. </a:t>
            </a:r>
            <a:r>
              <a:rPr lang="ko-KR" altLang="en-US" dirty="0"/>
              <a:t>실제로는 절반 정도만 완성되고 미완성 상태로 있는 경우가 많으며</a:t>
            </a:r>
            <a:r>
              <a:rPr lang="en-US" altLang="ko-KR" dirty="0"/>
              <a:t>, </a:t>
            </a:r>
            <a:r>
              <a:rPr lang="ko-KR" altLang="en-US" dirty="0"/>
              <a:t>내용도 부실하며</a:t>
            </a:r>
            <a:r>
              <a:rPr lang="en-US" altLang="ko-KR" dirty="0"/>
              <a:t>, </a:t>
            </a:r>
            <a:r>
              <a:rPr lang="ko-KR" altLang="en-US" dirty="0"/>
              <a:t>진료기록 정보만 있는 경우도 많다</a:t>
            </a:r>
            <a:r>
              <a:rPr lang="en-US" altLang="ko-KR" dirty="0"/>
              <a:t>. </a:t>
            </a:r>
            <a:r>
              <a:rPr lang="ko-KR" altLang="en-US" dirty="0" err="1"/>
              <a:t>퇴원요약지의</a:t>
            </a:r>
            <a:r>
              <a:rPr lang="ko-KR" altLang="en-US" dirty="0"/>
              <a:t> 문제점 </a:t>
            </a:r>
            <a:r>
              <a:rPr lang="ko-KR" altLang="en-US" dirty="0" err="1"/>
              <a:t>퇴원요약지에</a:t>
            </a:r>
            <a:r>
              <a:rPr lang="ko-KR" altLang="en-US" dirty="0"/>
              <a:t> 대해 병원에서 자각하기 시작하였으나</a:t>
            </a:r>
            <a:r>
              <a:rPr lang="en-US" altLang="ko-KR" dirty="0"/>
              <a:t>, </a:t>
            </a:r>
            <a:r>
              <a:rPr lang="ko-KR" altLang="en-US" dirty="0"/>
              <a:t>대부분의 의사들은 퇴원요약지가 중요성이 떨어진다고 말하였고</a:t>
            </a:r>
            <a:r>
              <a:rPr lang="en-US" altLang="ko-KR" dirty="0"/>
              <a:t>, </a:t>
            </a:r>
            <a:r>
              <a:rPr lang="ko-KR" altLang="en-US" dirty="0"/>
              <a:t>주로 인턴들에게 작성하라고 하였다</a:t>
            </a:r>
            <a:r>
              <a:rPr lang="en-US" altLang="ko-KR" dirty="0"/>
              <a:t>. </a:t>
            </a:r>
            <a:r>
              <a:rPr lang="ko-KR" altLang="en-US" dirty="0"/>
              <a:t>인턴들은 </a:t>
            </a:r>
            <a:r>
              <a:rPr lang="ko-KR" altLang="en-US" dirty="0" err="1"/>
              <a:t>퇴원요약지</a:t>
            </a:r>
            <a:r>
              <a:rPr lang="ko-KR" altLang="en-US" dirty="0"/>
              <a:t> 작성법을 몰랐으나</a:t>
            </a:r>
            <a:r>
              <a:rPr lang="en-US" altLang="ko-KR" dirty="0"/>
              <a:t>, </a:t>
            </a:r>
            <a:r>
              <a:rPr lang="ko-KR" altLang="en-US" dirty="0"/>
              <a:t>당연히 알아야 하는 것으로 생각하고 있었다</a:t>
            </a:r>
            <a:r>
              <a:rPr lang="en-US" altLang="ko-KR" dirty="0"/>
              <a:t>. </a:t>
            </a:r>
            <a:r>
              <a:rPr lang="ko-KR" altLang="en-US" dirty="0"/>
              <a:t>그러므로 실제로는 불성실하게 작성되었어도 피드백이 없으므로</a:t>
            </a:r>
            <a:r>
              <a:rPr lang="en-US" altLang="ko-KR" dirty="0"/>
              <a:t>, </a:t>
            </a:r>
            <a:r>
              <a:rPr lang="ko-KR" altLang="en-US" dirty="0"/>
              <a:t>잘못 작성되었다는 것을 인지 하지 못하였음</a:t>
            </a:r>
            <a:r>
              <a:rPr lang="en-US" altLang="ko-KR" dirty="0"/>
              <a:t>. </a:t>
            </a:r>
          </a:p>
          <a:p>
            <a:pPr marL="0" marR="0" indent="0" algn="l" defTabSz="914400" rtl="0" eaLnBrk="0" fontAlgn="base" latinLnBrk="1" hangingPunct="0">
              <a:lnSpc>
                <a:spcPct val="100000"/>
              </a:lnSpc>
              <a:spcBef>
                <a:spcPct val="30000"/>
              </a:spcBef>
              <a:spcAft>
                <a:spcPct val="0"/>
              </a:spcAft>
              <a:buClrTx/>
              <a:buSzTx/>
              <a:buFontTx/>
              <a:buNone/>
              <a:tabLst/>
              <a:defRPr/>
            </a:pPr>
            <a:r>
              <a:rPr lang="ko-KR" altLang="en-US" dirty="0" err="1"/>
              <a:t>퇴원요약지는</a:t>
            </a:r>
            <a:r>
              <a:rPr lang="ko-KR" altLang="en-US" dirty="0"/>
              <a:t> 일반병원에서 참고하는데</a:t>
            </a:r>
            <a:r>
              <a:rPr lang="en-US" altLang="ko-KR" dirty="0"/>
              <a:t>, </a:t>
            </a:r>
            <a:r>
              <a:rPr lang="ko-KR" altLang="en-US" dirty="0"/>
              <a:t>일반 병원에서는 상세한 정보를 요구하지 못하며</a:t>
            </a:r>
            <a:r>
              <a:rPr lang="en-US" altLang="ko-KR" dirty="0"/>
              <a:t>, </a:t>
            </a:r>
            <a:r>
              <a:rPr lang="ko-KR" altLang="en-US" dirty="0"/>
              <a:t>누가 작성하였는지도 알지 못하였다</a:t>
            </a:r>
            <a:r>
              <a:rPr lang="en-US" altLang="ko-KR" dirty="0"/>
              <a:t>. </a:t>
            </a:r>
            <a:r>
              <a:rPr lang="ko-KR" altLang="en-US" dirty="0"/>
              <a:t>이러한 현상은 악순환의 반복을 가져오고 있었다</a:t>
            </a:r>
            <a:r>
              <a:rPr lang="en-US" altLang="ko-KR" dirty="0"/>
              <a:t>.</a:t>
            </a: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ko-KR" altLang="en-US" dirty="0"/>
              <a:t>해결방법</a:t>
            </a:r>
            <a:r>
              <a:rPr lang="en-US" altLang="ko-KR" dirty="0"/>
              <a:t>: </a:t>
            </a:r>
          </a:p>
          <a:p>
            <a:pPr marL="0" marR="0" indent="0" algn="l" defTabSz="914400" rtl="0" eaLnBrk="0" fontAlgn="base" latinLnBrk="1" hangingPunct="0">
              <a:lnSpc>
                <a:spcPct val="100000"/>
              </a:lnSpc>
              <a:spcBef>
                <a:spcPct val="30000"/>
              </a:spcBef>
              <a:spcAft>
                <a:spcPct val="0"/>
              </a:spcAft>
              <a:buClrTx/>
              <a:buSzTx/>
              <a:buFontTx/>
              <a:buNone/>
              <a:tabLst/>
              <a:defRPr/>
            </a:pPr>
            <a:r>
              <a:rPr lang="ko-KR" altLang="en-US" dirty="0"/>
              <a:t>인턴</a:t>
            </a:r>
            <a:r>
              <a:rPr lang="en-US" altLang="ko-KR" dirty="0"/>
              <a:t>, </a:t>
            </a:r>
            <a:r>
              <a:rPr lang="ko-KR" altLang="en-US" dirty="0"/>
              <a:t>레지던트를 교육시키는 사람에게 </a:t>
            </a:r>
            <a:r>
              <a:rPr lang="ko-KR" altLang="en-US" dirty="0" err="1"/>
              <a:t>퇴원요약지</a:t>
            </a:r>
            <a:r>
              <a:rPr lang="ko-KR" altLang="en-US" dirty="0"/>
              <a:t> 작성법을 교육하였다</a:t>
            </a:r>
            <a:r>
              <a:rPr lang="en-US" altLang="ko-KR" dirty="0"/>
              <a:t>. </a:t>
            </a:r>
            <a:r>
              <a:rPr lang="ko-KR" altLang="en-US" dirty="0"/>
              <a:t>회진을 할 때</a:t>
            </a:r>
            <a:r>
              <a:rPr lang="en-US" altLang="ko-KR" dirty="0"/>
              <a:t>, </a:t>
            </a:r>
            <a:r>
              <a:rPr lang="ko-KR" altLang="en-US" dirty="0"/>
              <a:t>중요한 정보 발생시</a:t>
            </a:r>
            <a:r>
              <a:rPr lang="en-US" altLang="ko-KR" dirty="0"/>
              <a:t>, </a:t>
            </a:r>
            <a:r>
              <a:rPr lang="ko-KR" altLang="en-US" dirty="0"/>
              <a:t>이 정보를 </a:t>
            </a:r>
            <a:r>
              <a:rPr lang="ko-KR" altLang="en-US" dirty="0" err="1"/>
              <a:t>퇴원요약지에</a:t>
            </a:r>
            <a:r>
              <a:rPr lang="ko-KR" altLang="en-US" dirty="0"/>
              <a:t> </a:t>
            </a:r>
            <a:r>
              <a:rPr lang="ko-KR" altLang="en-US" dirty="0" err="1"/>
              <a:t>적어넣을</a:t>
            </a:r>
            <a:r>
              <a:rPr lang="ko-KR" altLang="en-US" dirty="0"/>
              <a:t> 수 있도록 하였고</a:t>
            </a:r>
            <a:r>
              <a:rPr lang="en-US" altLang="ko-KR" dirty="0"/>
              <a:t>, </a:t>
            </a:r>
            <a:r>
              <a:rPr lang="ko-KR" altLang="en-US" dirty="0" err="1"/>
              <a:t>퇴원요약지를</a:t>
            </a:r>
            <a:r>
              <a:rPr lang="ko-KR" altLang="en-US" dirty="0"/>
              <a:t> 일반 의원에서 피드백을 제공하였고</a:t>
            </a:r>
            <a:r>
              <a:rPr lang="en-US" altLang="ko-KR" dirty="0"/>
              <a:t>, </a:t>
            </a:r>
            <a:r>
              <a:rPr lang="ko-KR" altLang="en-US" dirty="0"/>
              <a:t>점수를 매겼다</a:t>
            </a:r>
            <a:r>
              <a:rPr lang="en-US" altLang="ko-KR" dirty="0"/>
              <a:t>. </a:t>
            </a:r>
            <a:r>
              <a:rPr lang="ko-KR" altLang="en-US" dirty="0"/>
              <a:t>의사들은 성적</a:t>
            </a:r>
            <a:r>
              <a:rPr lang="en-US" altLang="ko-KR" dirty="0"/>
              <a:t>(</a:t>
            </a:r>
            <a:r>
              <a:rPr lang="ko-KR" altLang="en-US" dirty="0"/>
              <a:t>점수</a:t>
            </a:r>
            <a:r>
              <a:rPr lang="en-US" altLang="ko-KR" dirty="0"/>
              <a:t>)</a:t>
            </a:r>
            <a:r>
              <a:rPr lang="ko-KR" altLang="en-US" dirty="0"/>
              <a:t>가 나쁘게 </a:t>
            </a:r>
            <a:r>
              <a:rPr lang="ko-KR" altLang="en-US" dirty="0" err="1"/>
              <a:t>나오는것을</a:t>
            </a:r>
            <a:r>
              <a:rPr lang="ko-KR" altLang="en-US" dirty="0"/>
              <a:t> 두려워하여 교육효과는 매우 좋았다</a:t>
            </a:r>
            <a:r>
              <a:rPr lang="en-US" altLang="ko-KR" dirty="0"/>
              <a:t>. </a:t>
            </a:r>
            <a:r>
              <a:rPr lang="ko-KR" altLang="en-US" dirty="0"/>
              <a:t>이 방법 </a:t>
            </a:r>
            <a:r>
              <a:rPr lang="ko-KR" altLang="en-US" dirty="0" err="1"/>
              <a:t>수행후</a:t>
            </a:r>
            <a:r>
              <a:rPr lang="en-US" altLang="ko-KR" dirty="0"/>
              <a:t>, </a:t>
            </a:r>
            <a:r>
              <a:rPr lang="ko-KR" altLang="en-US" dirty="0"/>
              <a:t>환자 퇴원 후</a:t>
            </a:r>
            <a:r>
              <a:rPr lang="en-US" altLang="ko-KR" dirty="0"/>
              <a:t>, 3 </a:t>
            </a:r>
            <a:r>
              <a:rPr lang="ko-KR" altLang="en-US" dirty="0"/>
              <a:t>일내 작성되는 비율이 </a:t>
            </a:r>
            <a:r>
              <a:rPr lang="en-US" altLang="ko-KR" dirty="0"/>
              <a:t>90% </a:t>
            </a:r>
            <a:r>
              <a:rPr lang="ko-KR" altLang="en-US" dirty="0"/>
              <a:t>였고</a:t>
            </a:r>
            <a:r>
              <a:rPr lang="en-US" altLang="ko-KR" dirty="0"/>
              <a:t>, 2 </a:t>
            </a:r>
            <a:r>
              <a:rPr lang="ko-KR" altLang="en-US" dirty="0" err="1"/>
              <a:t>주후에는</a:t>
            </a:r>
            <a:r>
              <a:rPr lang="ko-KR" altLang="en-US" dirty="0"/>
              <a:t> </a:t>
            </a:r>
            <a:r>
              <a:rPr lang="en-US" altLang="ko-KR" dirty="0"/>
              <a:t>99% </a:t>
            </a:r>
            <a:r>
              <a:rPr lang="ko-KR" altLang="en-US" dirty="0"/>
              <a:t>작성을 보였다</a:t>
            </a:r>
            <a:r>
              <a:rPr lang="en-US" altLang="ko-KR" dirty="0"/>
              <a:t>. </a:t>
            </a:r>
            <a:r>
              <a:rPr lang="ko-KR" altLang="en-US" dirty="0" err="1"/>
              <a:t>퇴원요약지</a:t>
            </a:r>
            <a:r>
              <a:rPr lang="ko-KR" altLang="en-US" dirty="0"/>
              <a:t> 작성의 원칙은 환자에게 심각한 문제가 생기지 않도록 하기 위해서 이며</a:t>
            </a:r>
            <a:r>
              <a:rPr lang="en-US" altLang="ko-KR" dirty="0"/>
              <a:t>, </a:t>
            </a:r>
            <a:r>
              <a:rPr lang="ko-KR" altLang="en-US" dirty="0"/>
              <a:t>작성자에게는 책임감을 느끼도록 한다</a:t>
            </a:r>
            <a:r>
              <a:rPr lang="en-US" altLang="ko-KR" dirty="0"/>
              <a:t>. </a:t>
            </a: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1" i="0" kern="1200" dirty="0">
                <a:solidFill>
                  <a:schemeClr val="tx1"/>
                </a:solidFill>
                <a:latin typeface="굴림" pitchFamily="50" charset="-127"/>
                <a:ea typeface="굴림" pitchFamily="50" charset="-127"/>
                <a:cs typeface="+mn-cs"/>
              </a:rPr>
              <a:t>&lt;</a:t>
            </a:r>
            <a:r>
              <a:rPr kumimoji="1" lang="ko-KR" altLang="en-US" sz="1200" b="1" i="0" kern="1200" dirty="0">
                <a:solidFill>
                  <a:schemeClr val="tx1"/>
                </a:solidFill>
                <a:latin typeface="굴림" pitchFamily="50" charset="-127"/>
                <a:ea typeface="굴림" pitchFamily="50" charset="-127"/>
                <a:cs typeface="+mn-cs"/>
              </a:rPr>
              <a:t>연중기획</a:t>
            </a:r>
            <a:r>
              <a:rPr kumimoji="1" lang="en-US" altLang="ko-KR" sz="1200" b="1" i="0" kern="1200" dirty="0">
                <a:solidFill>
                  <a:schemeClr val="tx1"/>
                </a:solidFill>
                <a:latin typeface="굴림" pitchFamily="50" charset="-127"/>
                <a:ea typeface="굴림" pitchFamily="50" charset="-127"/>
                <a:cs typeface="+mn-cs"/>
              </a:rPr>
              <a:t>&gt; IDEO </a:t>
            </a:r>
            <a:r>
              <a:rPr kumimoji="1" lang="ko-KR" altLang="en-US" sz="1200" b="1" i="0" kern="1200" dirty="0">
                <a:solidFill>
                  <a:schemeClr val="tx1"/>
                </a:solidFill>
                <a:latin typeface="굴림" pitchFamily="50" charset="-127"/>
                <a:ea typeface="굴림" pitchFamily="50" charset="-127"/>
                <a:cs typeface="+mn-cs"/>
              </a:rPr>
              <a:t>디자인으로 의료 혁신을 꿈꾸다</a:t>
            </a: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1" i="0" kern="1200" dirty="0">
                <a:solidFill>
                  <a:schemeClr val="tx1"/>
                </a:solidFill>
                <a:latin typeface="굴림" pitchFamily="50" charset="-127"/>
                <a:ea typeface="굴림" pitchFamily="50" charset="-127"/>
                <a:cs typeface="+mn-cs"/>
              </a:rPr>
              <a:t>청년의사</a:t>
            </a: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1" i="0" kern="1200" dirty="0">
                <a:solidFill>
                  <a:schemeClr val="tx1"/>
                </a:solidFill>
                <a:latin typeface="굴림" pitchFamily="50" charset="-127"/>
                <a:ea typeface="굴림" pitchFamily="50" charset="-127"/>
                <a:cs typeface="+mn-cs"/>
              </a:rPr>
              <a:t>2012.2.</a:t>
            </a:r>
            <a:endParaRPr kumimoji="1" lang="en-US" altLang="ko-KR" sz="1200" b="0"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0" i="0" kern="1200" dirty="0">
                <a:solidFill>
                  <a:schemeClr val="tx1"/>
                </a:solidFill>
                <a:latin typeface="굴림" pitchFamily="50" charset="-127"/>
                <a:ea typeface="굴림" pitchFamily="50" charset="-127"/>
                <a:cs typeface="+mn-cs"/>
              </a:rPr>
              <a:t>http://www.docdocdoc.co.kr/news/newsview.php?newscd=2012021300009</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0" i="0" kern="1200" dirty="0" err="1">
                <a:solidFill>
                  <a:schemeClr val="tx1"/>
                </a:solidFill>
                <a:latin typeface="굴림" pitchFamily="50" charset="-127"/>
                <a:ea typeface="굴림" pitchFamily="50" charset="-127"/>
                <a:cs typeface="+mn-cs"/>
              </a:rPr>
              <a:t>존스홉킨스와도</a:t>
            </a:r>
            <a:r>
              <a:rPr kumimoji="1" lang="ko-KR" altLang="en-US" sz="1200" b="0" i="0" kern="1200" dirty="0">
                <a:solidFill>
                  <a:schemeClr val="tx1"/>
                </a:solidFill>
                <a:latin typeface="굴림" pitchFamily="50" charset="-127"/>
                <a:ea typeface="굴림" pitchFamily="50" charset="-127"/>
                <a:cs typeface="+mn-cs"/>
              </a:rPr>
              <a:t> 일을 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존스홉킨스에서</a:t>
            </a:r>
            <a:r>
              <a:rPr kumimoji="1" lang="ko-KR" altLang="en-US" sz="1200" b="0" i="0" kern="1200" dirty="0">
                <a:solidFill>
                  <a:schemeClr val="tx1"/>
                </a:solidFill>
                <a:latin typeface="굴림" pitchFamily="50" charset="-127"/>
                <a:ea typeface="굴림" pitchFamily="50" charset="-127"/>
                <a:cs typeface="+mn-cs"/>
              </a:rPr>
              <a:t> 우리를 고용한 이유는 퇴원 환자들에게 문제가 있었기 때문이다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환자를 퇴원시킬 때 퇴원 기록을 남겨서 다른 의사들이 이 환자를 어떻게 치료할 것인지 알 수 있도록 해야 하지만 실제 현장에서는 환자가 퇴원한지 한참 뒤에서야 퇴원 기록이 작성되는 문제가 있어 개선을 의뢰했다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자료 입력을 빨리 할 수 있게 하는 기술을 도입했지만 별 소용이 없는 상태였다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레지던트들에게 그 이유를 물어보면 ‘잊어버렸다’고 답하는 경우가 많았다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하지만 관찰 결과 잊어버린 게 아니라 다른 일 때문에 안 한 것이다</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0" i="0" kern="1200" dirty="0">
                <a:solidFill>
                  <a:schemeClr val="tx1"/>
                </a:solidFill>
                <a:latin typeface="굴림" pitchFamily="50" charset="-127"/>
                <a:ea typeface="굴림" pitchFamily="50" charset="-127"/>
                <a:cs typeface="+mn-cs"/>
              </a:rPr>
              <a:t>그래서 우리는 몇 가지 목표를 세웠다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하나는 의무기록 작성법을 가르치는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의대생들에게 퇴원 기록을 작성하는 법을 가르쳐주지 않아 기록을 작성해야 할 때가 오면 검사기록 을 단순히 베껴낸다던가 해서 보내고 있었다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피드백이 없기 때문에 아무도 기록이 형편 없다고 말하지 않아서 생긴 일이다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고쳐지지 않은 버릇이 다음 세대의 의사들에게 전해지는 상황이었다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또 인프라를 개선하는 일도 필요했다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일하는 중 어려웠던 것은 레지던트는 병원에서 최대 </a:t>
            </a:r>
            <a:r>
              <a:rPr kumimoji="1" lang="en-US" altLang="ko-KR" sz="1200" b="0" i="0" kern="1200" dirty="0">
                <a:solidFill>
                  <a:schemeClr val="tx1"/>
                </a:solidFill>
                <a:latin typeface="굴림" pitchFamily="50" charset="-127"/>
                <a:ea typeface="굴림" pitchFamily="50" charset="-127"/>
                <a:cs typeface="+mn-cs"/>
              </a:rPr>
              <a:t>16</a:t>
            </a:r>
            <a:r>
              <a:rPr kumimoji="1" lang="ko-KR" altLang="en-US" sz="1200" b="0" i="0" kern="1200" dirty="0">
                <a:solidFill>
                  <a:schemeClr val="tx1"/>
                </a:solidFill>
                <a:latin typeface="굴림" pitchFamily="50" charset="-127"/>
                <a:ea typeface="굴림" pitchFamily="50" charset="-127"/>
                <a:cs typeface="+mn-cs"/>
              </a:rPr>
              <a:t>시간만 일하도록 규제가 바뀐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내 아내도 의사인데</a:t>
            </a:r>
            <a:r>
              <a:rPr kumimoji="1" lang="en-US" altLang="ko-KR" sz="1200" b="0" i="0" kern="1200" dirty="0">
                <a:solidFill>
                  <a:schemeClr val="tx1"/>
                </a:solidFill>
                <a:latin typeface="굴림" pitchFamily="50" charset="-127"/>
                <a:ea typeface="굴림" pitchFamily="50" charset="-127"/>
                <a:cs typeface="+mn-cs"/>
              </a:rPr>
              <a:t>, 16</a:t>
            </a:r>
            <a:r>
              <a:rPr kumimoji="1" lang="ko-KR" altLang="en-US" sz="1200" b="0" i="0" kern="1200" dirty="0">
                <a:solidFill>
                  <a:schemeClr val="tx1"/>
                </a:solidFill>
                <a:latin typeface="굴림" pitchFamily="50" charset="-127"/>
                <a:ea typeface="굴림" pitchFamily="50" charset="-127"/>
                <a:cs typeface="+mn-cs"/>
              </a:rPr>
              <a:t>시간 동안에 대체 뭘 배울 수 있을 거냐며 불평하더라</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웃음</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0" i="0" kern="1200" dirty="0">
                <a:solidFill>
                  <a:schemeClr val="tx1"/>
                </a:solidFill>
                <a:latin typeface="굴림" pitchFamily="50" charset="-127"/>
                <a:ea typeface="굴림" pitchFamily="50" charset="-127"/>
                <a:cs typeface="+mn-cs"/>
              </a:rPr>
              <a:t>아무튼</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우리는 교육과 인프라를 개선해서 퇴원 기록의 </a:t>
            </a:r>
            <a:r>
              <a:rPr kumimoji="1" lang="en-US" altLang="ko-KR" sz="1200" b="0" i="0" kern="1200" dirty="0">
                <a:solidFill>
                  <a:schemeClr val="tx1"/>
                </a:solidFill>
                <a:latin typeface="굴림" pitchFamily="50" charset="-127"/>
                <a:ea typeface="굴림" pitchFamily="50" charset="-127"/>
                <a:cs typeface="+mn-cs"/>
              </a:rPr>
              <a:t>90% </a:t>
            </a:r>
            <a:r>
              <a:rPr kumimoji="1" lang="ko-KR" altLang="en-US" sz="1200" b="0" i="0" kern="1200" dirty="0">
                <a:solidFill>
                  <a:schemeClr val="tx1"/>
                </a:solidFill>
                <a:latin typeface="굴림" pitchFamily="50" charset="-127"/>
                <a:ea typeface="굴림" pitchFamily="50" charset="-127"/>
                <a:cs typeface="+mn-cs"/>
              </a:rPr>
              <a:t>이상이 </a:t>
            </a:r>
            <a:r>
              <a:rPr kumimoji="1" lang="en-US" altLang="ko-KR" sz="1200" b="0" i="0" kern="1200" dirty="0">
                <a:solidFill>
                  <a:schemeClr val="tx1"/>
                </a:solidFill>
                <a:latin typeface="굴림" pitchFamily="50" charset="-127"/>
                <a:ea typeface="굴림" pitchFamily="50" charset="-127"/>
                <a:cs typeface="+mn-cs"/>
              </a:rPr>
              <a:t>24</a:t>
            </a:r>
            <a:r>
              <a:rPr kumimoji="1" lang="ko-KR" altLang="en-US" sz="1200" b="0" i="0" kern="1200" dirty="0">
                <a:solidFill>
                  <a:schemeClr val="tx1"/>
                </a:solidFill>
                <a:latin typeface="굴림" pitchFamily="50" charset="-127"/>
                <a:ea typeface="굴림" pitchFamily="50" charset="-127"/>
                <a:cs typeface="+mn-cs"/>
              </a:rPr>
              <a:t>시간 안에 작성되도록 했다</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0"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0" i="0" kern="1200" dirty="0">
                <a:solidFill>
                  <a:schemeClr val="tx1"/>
                </a:solidFill>
                <a:latin typeface="굴림" pitchFamily="50" charset="-127"/>
                <a:ea typeface="굴림" pitchFamily="50" charset="-127"/>
                <a:cs typeface="+mn-cs"/>
              </a:rPr>
              <a:t>Q </a:t>
            </a:r>
            <a:r>
              <a:rPr kumimoji="1" lang="ko-KR" altLang="en-US" sz="1200" b="0" i="0" kern="1200" dirty="0">
                <a:solidFill>
                  <a:schemeClr val="tx1"/>
                </a:solidFill>
                <a:latin typeface="굴림" pitchFamily="50" charset="-127"/>
                <a:ea typeface="굴림" pitchFamily="50" charset="-127"/>
                <a:cs typeface="+mn-cs"/>
              </a:rPr>
              <a:t>단순히 형식적인 퇴원기록 미비가 개선된 것은 아닌가</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충실하게 작성되었는지 판단이 필요하지 않나</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그리고 어떻게 목표를 달성했는지도 궁금하다</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0" i="0" kern="1200" dirty="0">
                <a:solidFill>
                  <a:schemeClr val="tx1"/>
                </a:solidFill>
                <a:latin typeface="굴림" pitchFamily="50" charset="-127"/>
                <a:ea typeface="굴림" pitchFamily="50" charset="-127"/>
                <a:cs typeface="+mn-cs"/>
              </a:rPr>
              <a:t>퇴원 라운드라는 것을 만들었다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레지던트나 인턴이 보통 퇴원 기록을 작성하는 시간인 낮 시간대에 라운드를 주치의와 하도록 한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주치의가 포인트를 요약해 주니 퇴원기록을 순식간에 작성 할 수 있게 된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속도만 빠른 것이 아니라 최종 결과물의 질 역시 훨씬 더 뛰어나다</a:t>
            </a:r>
            <a:r>
              <a:rPr kumimoji="1" lang="en-US" altLang="ko-KR" sz="1200" b="0" i="0" kern="1200" dirty="0">
                <a:solidFill>
                  <a:schemeClr val="tx1"/>
                </a:solidFill>
                <a:latin typeface="굴림" pitchFamily="50" charset="-127"/>
                <a:ea typeface="굴림" pitchFamily="50" charset="-127"/>
                <a:cs typeface="+mn-cs"/>
              </a:rPr>
              <a:t>. </a:t>
            </a:r>
          </a:p>
          <a:p>
            <a:pPr marL="0" marR="0" indent="0" algn="l" defTabSz="914400" rtl="0" eaLnBrk="0" fontAlgn="base" latinLnBrk="1" hangingPunct="0">
              <a:lnSpc>
                <a:spcPct val="100000"/>
              </a:lnSpc>
              <a:spcBef>
                <a:spcPct val="30000"/>
              </a:spcBef>
              <a:spcAft>
                <a:spcPct val="0"/>
              </a:spcAft>
              <a:buClrTx/>
              <a:buSzTx/>
              <a:buFontTx/>
              <a:buNone/>
              <a:tabLst/>
              <a:defRPr/>
            </a:pPr>
            <a:r>
              <a:rPr kumimoji="1" lang="ko-KR" altLang="en-US" sz="1200" b="0" i="0" kern="1200" dirty="0">
                <a:solidFill>
                  <a:schemeClr val="tx1"/>
                </a:solidFill>
                <a:latin typeface="굴림" pitchFamily="50" charset="-127"/>
                <a:ea typeface="굴림" pitchFamily="50" charset="-127"/>
                <a:cs typeface="+mn-cs"/>
              </a:rPr>
              <a:t>또 기술을 이용하도록 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태블릿</a:t>
            </a:r>
            <a:r>
              <a:rPr kumimoji="1" lang="ko-KR" altLang="en-US" sz="1200" b="0" i="0" kern="1200" dirty="0">
                <a:solidFill>
                  <a:schemeClr val="tx1"/>
                </a:solidFill>
                <a:latin typeface="굴림" pitchFamily="50" charset="-127"/>
                <a:ea typeface="굴림" pitchFamily="50" charset="-127"/>
                <a:cs typeface="+mn-cs"/>
              </a:rPr>
              <a:t> </a:t>
            </a:r>
            <a:r>
              <a:rPr kumimoji="1" lang="en-US" altLang="ko-KR" sz="1200" b="0" i="0" kern="1200" dirty="0">
                <a:solidFill>
                  <a:schemeClr val="tx1"/>
                </a:solidFill>
                <a:latin typeface="굴림" pitchFamily="50" charset="-127"/>
                <a:ea typeface="굴림" pitchFamily="50" charset="-127"/>
                <a:cs typeface="+mn-cs"/>
              </a:rPr>
              <a:t>PC</a:t>
            </a:r>
            <a:r>
              <a:rPr kumimoji="1" lang="ko-KR" altLang="en-US" sz="1200" b="0" i="0" kern="1200" dirty="0">
                <a:solidFill>
                  <a:schemeClr val="tx1"/>
                </a:solidFill>
                <a:latin typeface="굴림" pitchFamily="50" charset="-127"/>
                <a:ea typeface="굴림" pitchFamily="50" charset="-127"/>
                <a:cs typeface="+mn-cs"/>
              </a:rPr>
              <a:t>와 같은 것 말이다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하지만 </a:t>
            </a:r>
            <a:r>
              <a:rPr kumimoji="1" lang="ko-KR" altLang="en-US" sz="1200" b="0" i="0" kern="1200" dirty="0" err="1">
                <a:solidFill>
                  <a:schemeClr val="tx1"/>
                </a:solidFill>
                <a:latin typeface="굴림" pitchFamily="50" charset="-127"/>
                <a:ea typeface="굴림" pitchFamily="50" charset="-127"/>
                <a:cs typeface="+mn-cs"/>
              </a:rPr>
              <a:t>존스홉킨스는</a:t>
            </a:r>
            <a:r>
              <a:rPr kumimoji="1" lang="ko-KR" altLang="en-US" sz="1200" b="0" i="0" kern="1200" dirty="0">
                <a:solidFill>
                  <a:schemeClr val="tx1"/>
                </a:solidFill>
                <a:latin typeface="굴림" pitchFamily="50" charset="-127"/>
                <a:ea typeface="굴림" pitchFamily="50" charset="-127"/>
                <a:cs typeface="+mn-cs"/>
              </a:rPr>
              <a:t> 여전히 종이를 선호하는 것 같다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존스</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홉킨스라서</a:t>
            </a:r>
            <a:r>
              <a:rPr kumimoji="1" lang="ko-KR" altLang="en-US" sz="1200" b="0" i="0" kern="1200" dirty="0">
                <a:solidFill>
                  <a:schemeClr val="tx1"/>
                </a:solidFill>
                <a:latin typeface="굴림" pitchFamily="50" charset="-127"/>
                <a:ea typeface="굴림" pitchFamily="50" charset="-127"/>
                <a:cs typeface="+mn-cs"/>
              </a:rPr>
              <a:t> 그런 것 같다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언젠가는 </a:t>
            </a:r>
            <a:r>
              <a:rPr kumimoji="1" lang="ko-KR" altLang="en-US" sz="1200" b="0" i="0" kern="1200" dirty="0" err="1">
                <a:solidFill>
                  <a:schemeClr val="tx1"/>
                </a:solidFill>
                <a:latin typeface="굴림" pitchFamily="50" charset="-127"/>
                <a:ea typeface="굴림" pitchFamily="50" charset="-127"/>
                <a:cs typeface="+mn-cs"/>
              </a:rPr>
              <a:t>태블릿</a:t>
            </a:r>
            <a:r>
              <a:rPr kumimoji="1" lang="ko-KR" altLang="en-US" sz="1200" b="0" i="0" kern="1200" dirty="0">
                <a:solidFill>
                  <a:schemeClr val="tx1"/>
                </a:solidFill>
                <a:latin typeface="굴림" pitchFamily="50" charset="-127"/>
                <a:ea typeface="굴림" pitchFamily="50" charset="-127"/>
                <a:cs typeface="+mn-cs"/>
              </a:rPr>
              <a:t> </a:t>
            </a:r>
            <a:r>
              <a:rPr kumimoji="1" lang="en-US" altLang="ko-KR" sz="1200" b="0" i="0" kern="1200" dirty="0">
                <a:solidFill>
                  <a:schemeClr val="tx1"/>
                </a:solidFill>
                <a:latin typeface="굴림" pitchFamily="50" charset="-127"/>
                <a:ea typeface="굴림" pitchFamily="50" charset="-127"/>
                <a:cs typeface="+mn-cs"/>
              </a:rPr>
              <a:t>PC</a:t>
            </a:r>
            <a:r>
              <a:rPr kumimoji="1" lang="ko-KR" altLang="en-US" sz="1200" b="0" i="0" kern="1200" dirty="0">
                <a:solidFill>
                  <a:schemeClr val="tx1"/>
                </a:solidFill>
                <a:latin typeface="굴림" pitchFamily="50" charset="-127"/>
                <a:ea typeface="굴림" pitchFamily="50" charset="-127"/>
                <a:cs typeface="+mn-cs"/>
              </a:rPr>
              <a:t>를 선호하지 않을까</a:t>
            </a:r>
            <a:r>
              <a:rPr kumimoji="1" lang="en-US" altLang="ko-KR" sz="1200" b="0" i="0" kern="1200" dirty="0">
                <a:solidFill>
                  <a:schemeClr val="tx1"/>
                </a:solidFill>
                <a:latin typeface="굴림" pitchFamily="50" charset="-127"/>
                <a:ea typeface="굴림" pitchFamily="50" charset="-127"/>
                <a:cs typeface="+mn-cs"/>
              </a:rPr>
              <a:t>.</a:t>
            </a: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kumimoji="1" lang="en-US" altLang="ko-KR" sz="1200" b="1" i="0" kern="1200" dirty="0">
              <a:solidFill>
                <a:schemeClr val="tx1"/>
              </a:solidFill>
              <a:latin typeface="굴림" pitchFamily="50" charset="-127"/>
              <a:ea typeface="굴림" pitchFamily="50" charset="-127"/>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kumimoji="1" lang="en-US" altLang="ko-KR" sz="1200" b="1" i="0" kern="1200" dirty="0">
                <a:solidFill>
                  <a:schemeClr val="tx1"/>
                </a:solidFill>
                <a:latin typeface="굴림" pitchFamily="50" charset="-127"/>
                <a:ea typeface="굴림" pitchFamily="50" charset="-127"/>
                <a:cs typeface="+mn-cs"/>
              </a:rPr>
              <a:t>[</a:t>
            </a:r>
            <a:r>
              <a:rPr kumimoji="1" lang="ko-KR" altLang="en-US" sz="1200" b="1" i="0" kern="1200" dirty="0">
                <a:solidFill>
                  <a:schemeClr val="tx1"/>
                </a:solidFill>
                <a:latin typeface="굴림" pitchFamily="50" charset="-127"/>
                <a:ea typeface="굴림" pitchFamily="50" charset="-127"/>
                <a:cs typeface="+mn-cs"/>
              </a:rPr>
              <a:t>기획</a:t>
            </a:r>
            <a:r>
              <a:rPr kumimoji="1" lang="en-US" altLang="ko-KR" sz="1200" b="1" i="0" kern="1200" dirty="0">
                <a:solidFill>
                  <a:schemeClr val="tx1"/>
                </a:solidFill>
                <a:latin typeface="굴림" pitchFamily="50" charset="-127"/>
                <a:ea typeface="굴림" pitchFamily="50" charset="-127"/>
                <a:cs typeface="+mn-cs"/>
              </a:rPr>
              <a:t>]‘</a:t>
            </a:r>
            <a:r>
              <a:rPr kumimoji="1" lang="ko-KR" altLang="en-US" sz="1200" b="1" i="0" kern="1200" dirty="0">
                <a:solidFill>
                  <a:schemeClr val="tx1"/>
                </a:solidFill>
                <a:latin typeface="굴림" pitchFamily="50" charset="-127"/>
                <a:ea typeface="굴림" pitchFamily="50" charset="-127"/>
                <a:cs typeface="+mn-cs"/>
              </a:rPr>
              <a:t>사람’에게 다가가는 의료기관 서비스디자인</a:t>
            </a:r>
          </a:p>
          <a:p>
            <a:r>
              <a:rPr kumimoji="1" lang="en-US" altLang="ko-KR" sz="1200" b="0" i="0" kern="1200" dirty="0">
                <a:solidFill>
                  <a:schemeClr val="tx1"/>
                </a:solidFill>
                <a:latin typeface="굴림" pitchFamily="50" charset="-127"/>
                <a:ea typeface="굴림" pitchFamily="50" charset="-127"/>
                <a:cs typeface="+mn-cs"/>
              </a:rPr>
              <a:t>2012.11. </a:t>
            </a:r>
            <a:r>
              <a:rPr kumimoji="1" lang="ko-KR" altLang="en-US" sz="1200" b="0" i="0" kern="1200" dirty="0">
                <a:solidFill>
                  <a:schemeClr val="tx1"/>
                </a:solidFill>
                <a:latin typeface="굴림" pitchFamily="50" charset="-127"/>
                <a:ea typeface="굴림" pitchFamily="50" charset="-127"/>
                <a:cs typeface="+mn-cs"/>
              </a:rPr>
              <a:t>청년의사</a:t>
            </a:r>
            <a:endParaRPr kumimoji="1" lang="en-US" altLang="ko-KR" sz="1200" b="0" i="0" kern="1200" dirty="0">
              <a:solidFill>
                <a:schemeClr val="tx1"/>
              </a:solidFill>
              <a:latin typeface="굴림" pitchFamily="50" charset="-127"/>
              <a:ea typeface="굴림" pitchFamily="50" charset="-127"/>
              <a:cs typeface="+mn-cs"/>
            </a:endParaRPr>
          </a:p>
          <a:p>
            <a:r>
              <a:rPr kumimoji="1" lang="en-US" altLang="ko-KR" sz="1200" b="0" i="0" kern="1200" dirty="0">
                <a:solidFill>
                  <a:schemeClr val="tx1"/>
                </a:solidFill>
                <a:latin typeface="굴림" pitchFamily="50" charset="-127"/>
                <a:ea typeface="굴림" pitchFamily="50" charset="-127"/>
                <a:cs typeface="+mn-cs"/>
              </a:rPr>
              <a:t>http://www.docdocdoc.co.kr/news/newsprint.php?newscd=2012110700028</a:t>
            </a:r>
          </a:p>
          <a:p>
            <a:endParaRPr kumimoji="1" lang="en-US" altLang="ko-KR" sz="1200" b="0" i="0" kern="1200" dirty="0">
              <a:solidFill>
                <a:schemeClr val="tx1"/>
              </a:solidFill>
              <a:latin typeface="굴림" pitchFamily="50" charset="-127"/>
              <a:ea typeface="굴림" pitchFamily="50" charset="-127"/>
              <a:cs typeface="+mn-cs"/>
            </a:endParaRPr>
          </a:p>
          <a:p>
            <a:r>
              <a:rPr kumimoji="1" lang="ko-KR" altLang="en-US" sz="1200" b="1" i="0" kern="1200" dirty="0">
                <a:solidFill>
                  <a:schemeClr val="tx1"/>
                </a:solidFill>
                <a:latin typeface="굴림" pitchFamily="50" charset="-127"/>
                <a:ea typeface="굴림" pitchFamily="50" charset="-127"/>
                <a:cs typeface="+mn-cs"/>
              </a:rPr>
              <a:t>‘의사’와 ‘간호사’ 위한 서비스디자인</a:t>
            </a:r>
            <a:endParaRPr kumimoji="1" lang="ko-KR" altLang="en-US" sz="1200" b="0" i="0" kern="1200" dirty="0">
              <a:solidFill>
                <a:schemeClr val="tx1"/>
              </a:solidFill>
              <a:latin typeface="굴림" pitchFamily="50" charset="-127"/>
              <a:ea typeface="굴림" pitchFamily="50" charset="-127"/>
              <a:cs typeface="+mn-cs"/>
            </a:endParaRP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의사와 간호사</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환자</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보호자를 위한 서비스디자인을 위해 각각의 관점에서 그들이 원하는 것을 파악하는 것이 중요하다고 강조한다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a:solidFill>
                  <a:schemeClr val="tx1"/>
                </a:solidFill>
                <a:latin typeface="굴림" pitchFamily="50" charset="-127"/>
                <a:ea typeface="굴림" pitchFamily="50" charset="-127"/>
                <a:cs typeface="+mn-cs"/>
              </a:rPr>
              <a:t>우선 의사의 관점에서 보면 의료기관에서 그들을 움직이는 생각은 ‘두려움’과 ‘통제하려는 욕구’ 등이다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그 중에서 두려움은 의사로서 남</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특히 환자에게 피해를 주지 말아야 한다는 의식에서 나온다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창이 소개한 </a:t>
            </a:r>
            <a:r>
              <a:rPr kumimoji="1" lang="ko-KR" altLang="en-US" sz="1200" b="0" i="0" kern="1200" dirty="0" err="1">
                <a:solidFill>
                  <a:schemeClr val="tx1"/>
                </a:solidFill>
                <a:latin typeface="굴림" pitchFamily="50" charset="-127"/>
                <a:ea typeface="굴림" pitchFamily="50" charset="-127"/>
                <a:cs typeface="+mn-cs"/>
              </a:rPr>
              <a:t>존스홉킨스병원</a:t>
            </a:r>
            <a:r>
              <a:rPr kumimoji="1" lang="en-US" altLang="ko-KR" sz="1200" b="0" i="0" kern="1200" dirty="0">
                <a:solidFill>
                  <a:schemeClr val="tx1"/>
                </a:solidFill>
                <a:latin typeface="굴림" pitchFamily="50" charset="-127"/>
                <a:ea typeface="굴림" pitchFamily="50" charset="-127"/>
                <a:cs typeface="+mn-cs"/>
              </a:rPr>
              <a:t>(Johns Hopkins Medicine) </a:t>
            </a:r>
            <a:r>
              <a:rPr kumimoji="1" lang="ko-KR" altLang="en-US" sz="1200" b="0" i="0" kern="1200" dirty="0" err="1">
                <a:solidFill>
                  <a:schemeClr val="tx1"/>
                </a:solidFill>
                <a:latin typeface="굴림" pitchFamily="50" charset="-127"/>
                <a:ea typeface="굴림" pitchFamily="50" charset="-127"/>
                <a:cs typeface="+mn-cs"/>
              </a:rPr>
              <a:t>퇴원요약지</a:t>
            </a:r>
            <a:r>
              <a:rPr kumimoji="1" lang="ko-KR" altLang="en-US" sz="1200" b="0" i="0" kern="1200" dirty="0">
                <a:solidFill>
                  <a:schemeClr val="tx1"/>
                </a:solidFill>
                <a:latin typeface="굴림" pitchFamily="50" charset="-127"/>
                <a:ea typeface="굴림" pitchFamily="50" charset="-127"/>
                <a:cs typeface="+mn-cs"/>
              </a:rPr>
              <a:t> 관련 문제는 의사들의 두려움에서 불거졌으며</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또한 이를 통해 해결책을 찾은 케이스다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존스홉킨스에서는</a:t>
            </a:r>
            <a:r>
              <a:rPr kumimoji="1" lang="ko-KR" altLang="en-US" sz="1200" b="0" i="0" kern="1200" dirty="0">
                <a:solidFill>
                  <a:schemeClr val="tx1"/>
                </a:solidFill>
                <a:latin typeface="굴림" pitchFamily="50" charset="-127"/>
                <a:ea typeface="굴림" pitchFamily="50" charset="-127"/>
                <a:cs typeface="+mn-cs"/>
              </a:rPr>
              <a:t> 의사들이 환자들의 </a:t>
            </a:r>
            <a:r>
              <a:rPr kumimoji="1" lang="ko-KR" altLang="en-US" sz="1200" b="0" i="0" kern="1200" dirty="0" err="1">
                <a:solidFill>
                  <a:schemeClr val="tx1"/>
                </a:solidFill>
                <a:latin typeface="굴림" pitchFamily="50" charset="-127"/>
                <a:ea typeface="굴림" pitchFamily="50" charset="-127"/>
                <a:cs typeface="+mn-cs"/>
              </a:rPr>
              <a:t>퇴원요약지에</a:t>
            </a:r>
            <a:r>
              <a:rPr kumimoji="1" lang="ko-KR" altLang="en-US" sz="1200" b="0" i="0" kern="1200" dirty="0">
                <a:solidFill>
                  <a:schemeClr val="tx1"/>
                </a:solidFill>
                <a:latin typeface="굴림" pitchFamily="50" charset="-127"/>
                <a:ea typeface="굴림" pitchFamily="50" charset="-127"/>
                <a:cs typeface="+mn-cs"/>
              </a:rPr>
              <a:t> 너무 많은 내용을 기재해서 발생하는 문제를 해결하려 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의사들이 작성하는 </a:t>
            </a:r>
            <a:r>
              <a:rPr kumimoji="1" lang="ko-KR" altLang="en-US" sz="1200" b="0" i="0" kern="1200" dirty="0" err="1">
                <a:solidFill>
                  <a:schemeClr val="tx1"/>
                </a:solidFill>
                <a:latin typeface="굴림" pitchFamily="50" charset="-127"/>
                <a:ea typeface="굴림" pitchFamily="50" charset="-127"/>
                <a:cs typeface="+mn-cs"/>
              </a:rPr>
              <a:t>퇴원요약지</a:t>
            </a:r>
            <a:r>
              <a:rPr kumimoji="1" lang="ko-KR" altLang="en-US" sz="1200" b="0" i="0" kern="1200" dirty="0">
                <a:solidFill>
                  <a:schemeClr val="tx1"/>
                </a:solidFill>
                <a:latin typeface="굴림" pitchFamily="50" charset="-127"/>
                <a:ea typeface="굴림" pitchFamily="50" charset="-127"/>
                <a:cs typeface="+mn-cs"/>
              </a:rPr>
              <a:t> 내용 중 실제 환자가 필요로 하는 정보는 </a:t>
            </a:r>
            <a:r>
              <a:rPr kumimoji="1" lang="en-US" altLang="ko-KR" sz="1200" b="0" i="0" kern="1200" dirty="0">
                <a:solidFill>
                  <a:schemeClr val="tx1"/>
                </a:solidFill>
                <a:latin typeface="굴림" pitchFamily="50" charset="-127"/>
                <a:ea typeface="굴림" pitchFamily="50" charset="-127"/>
                <a:cs typeface="+mn-cs"/>
              </a:rPr>
              <a:t>2%</a:t>
            </a:r>
            <a:r>
              <a:rPr kumimoji="1" lang="ko-KR" altLang="en-US" sz="1200" b="0" i="0" kern="1200" dirty="0">
                <a:solidFill>
                  <a:schemeClr val="tx1"/>
                </a:solidFill>
                <a:latin typeface="굴림" pitchFamily="50" charset="-127"/>
                <a:ea typeface="굴림" pitchFamily="50" charset="-127"/>
                <a:cs typeface="+mn-cs"/>
              </a:rPr>
              <a:t>에 불과한 경우도 </a:t>
            </a:r>
            <a:r>
              <a:rPr kumimoji="1" lang="ko-KR" altLang="en-US" sz="1200" b="0" i="0" kern="1200" dirty="0" err="1">
                <a:solidFill>
                  <a:schemeClr val="tx1"/>
                </a:solidFill>
                <a:latin typeface="굴림" pitchFamily="50" charset="-127"/>
                <a:ea typeface="굴림" pitchFamily="50" charset="-127"/>
                <a:cs typeface="+mn-cs"/>
              </a:rPr>
              <a:t>있을만큼</a:t>
            </a:r>
            <a:r>
              <a:rPr kumimoji="1" lang="ko-KR" altLang="en-US" sz="1200" b="0" i="0" kern="1200" dirty="0">
                <a:solidFill>
                  <a:schemeClr val="tx1"/>
                </a:solidFill>
                <a:latin typeface="굴림" pitchFamily="50" charset="-127"/>
                <a:ea typeface="굴림" pitchFamily="50" charset="-127"/>
                <a:cs typeface="+mn-cs"/>
              </a:rPr>
              <a:t> 너무 많은 내용을 담는 것이 문제였다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이는 의사들이 </a:t>
            </a:r>
            <a:r>
              <a:rPr kumimoji="1" lang="ko-KR" altLang="en-US" sz="1200" b="0" i="0" kern="1200" dirty="0" err="1">
                <a:solidFill>
                  <a:schemeClr val="tx1"/>
                </a:solidFill>
                <a:latin typeface="굴림" pitchFamily="50" charset="-127"/>
                <a:ea typeface="굴림" pitchFamily="50" charset="-127"/>
                <a:cs typeface="+mn-cs"/>
              </a:rPr>
              <a:t>퇴원요약지</a:t>
            </a:r>
            <a:r>
              <a:rPr kumimoji="1" lang="ko-KR" altLang="en-US" sz="1200" b="0" i="0" kern="1200" dirty="0">
                <a:solidFill>
                  <a:schemeClr val="tx1"/>
                </a:solidFill>
                <a:latin typeface="굴림" pitchFamily="50" charset="-127"/>
                <a:ea typeface="굴림" pitchFamily="50" charset="-127"/>
                <a:cs typeface="+mn-cs"/>
              </a:rPr>
              <a:t> 작성 시 기재하지 않은 내용 때문에 환자에게 피해가 가지 </a:t>
            </a:r>
            <a:r>
              <a:rPr kumimoji="1" lang="ko-KR" altLang="en-US" sz="1200" b="0" i="0" kern="1200" dirty="0" err="1">
                <a:solidFill>
                  <a:schemeClr val="tx1"/>
                </a:solidFill>
                <a:latin typeface="굴림" pitchFamily="50" charset="-127"/>
                <a:ea typeface="굴림" pitchFamily="50" charset="-127"/>
                <a:cs typeface="+mn-cs"/>
              </a:rPr>
              <a:t>않을까하는</a:t>
            </a:r>
            <a:r>
              <a:rPr kumimoji="1" lang="ko-KR" altLang="en-US" sz="1200" b="0" i="0" kern="1200" dirty="0">
                <a:solidFill>
                  <a:schemeClr val="tx1"/>
                </a:solidFill>
                <a:latin typeface="굴림" pitchFamily="50" charset="-127"/>
                <a:ea typeface="굴림" pitchFamily="50" charset="-127"/>
                <a:cs typeface="+mn-cs"/>
              </a:rPr>
              <a:t> 두려움에서 비롯됐다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아이디오는</a:t>
            </a:r>
            <a:r>
              <a:rPr kumimoji="1" lang="ko-KR" altLang="en-US" sz="1200" b="0" i="0" kern="1200" dirty="0">
                <a:solidFill>
                  <a:schemeClr val="tx1"/>
                </a:solidFill>
                <a:latin typeface="굴림" pitchFamily="50" charset="-127"/>
                <a:ea typeface="굴림" pitchFamily="50" charset="-127"/>
                <a:cs typeface="+mn-cs"/>
              </a:rPr>
              <a:t> 이 문제의 해결책을 문제가 있음에도 불구하고 의사들이 남에게 물어보지 못하는 점과 의사들이 작성한 </a:t>
            </a:r>
            <a:r>
              <a:rPr kumimoji="1" lang="ko-KR" altLang="en-US" sz="1200" b="0" i="0" kern="1200" dirty="0" err="1">
                <a:solidFill>
                  <a:schemeClr val="tx1"/>
                </a:solidFill>
                <a:latin typeface="굴림" pitchFamily="50" charset="-127"/>
                <a:ea typeface="굴림" pitchFamily="50" charset="-127"/>
                <a:cs typeface="+mn-cs"/>
              </a:rPr>
              <a:t>퇴원요약지에</a:t>
            </a:r>
            <a:r>
              <a:rPr kumimoji="1" lang="ko-KR" altLang="en-US" sz="1200" b="0" i="0" kern="1200" dirty="0">
                <a:solidFill>
                  <a:schemeClr val="tx1"/>
                </a:solidFill>
                <a:latin typeface="굴림" pitchFamily="50" charset="-127"/>
                <a:ea typeface="굴림" pitchFamily="50" charset="-127"/>
                <a:cs typeface="+mn-cs"/>
              </a:rPr>
              <a:t> 대한 피드백시스템이 없다는 것에서 찾았다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a:solidFill>
                  <a:schemeClr val="tx1"/>
                </a:solidFill>
                <a:latin typeface="굴림" pitchFamily="50" charset="-127"/>
                <a:ea typeface="굴림" pitchFamily="50" charset="-127"/>
                <a:cs typeface="+mn-cs"/>
              </a:rPr>
              <a:t>해결책으로는 </a:t>
            </a:r>
            <a:r>
              <a:rPr kumimoji="1" lang="ko-KR" altLang="en-US" sz="1200" b="0" i="0" kern="1200" dirty="0" err="1">
                <a:solidFill>
                  <a:schemeClr val="tx1"/>
                </a:solidFill>
                <a:latin typeface="굴림" pitchFamily="50" charset="-127"/>
                <a:ea typeface="굴림" pitchFamily="50" charset="-127"/>
                <a:cs typeface="+mn-cs"/>
              </a:rPr>
              <a:t>치프</a:t>
            </a:r>
            <a:r>
              <a:rPr kumimoji="1" lang="ko-KR" altLang="en-US" sz="1200" b="0" i="0" kern="1200" dirty="0">
                <a:solidFill>
                  <a:schemeClr val="tx1"/>
                </a:solidFill>
                <a:latin typeface="굴림" pitchFamily="50" charset="-127"/>
                <a:ea typeface="굴림" pitchFamily="50" charset="-127"/>
                <a:cs typeface="+mn-cs"/>
              </a:rPr>
              <a:t> 레지던트를 대상으로 한 </a:t>
            </a:r>
            <a:r>
              <a:rPr kumimoji="1" lang="ko-KR" altLang="en-US" sz="1200" b="0" i="0" kern="1200" dirty="0" err="1">
                <a:solidFill>
                  <a:schemeClr val="tx1"/>
                </a:solidFill>
                <a:latin typeface="굴림" pitchFamily="50" charset="-127"/>
                <a:ea typeface="굴림" pitchFamily="50" charset="-127"/>
                <a:cs typeface="+mn-cs"/>
              </a:rPr>
              <a:t>퇴원요약지</a:t>
            </a:r>
            <a:r>
              <a:rPr kumimoji="1" lang="ko-KR" altLang="en-US" sz="1200" b="0" i="0" kern="1200" dirty="0">
                <a:solidFill>
                  <a:schemeClr val="tx1"/>
                </a:solidFill>
                <a:latin typeface="굴림" pitchFamily="50" charset="-127"/>
                <a:ea typeface="굴림" pitchFamily="50" charset="-127"/>
                <a:cs typeface="+mn-cs"/>
              </a:rPr>
              <a:t> 관련 교육과 환자가 </a:t>
            </a:r>
            <a:r>
              <a:rPr kumimoji="1" lang="ko-KR" altLang="en-US" sz="1200" b="0" i="0" kern="1200" dirty="0" err="1">
                <a:solidFill>
                  <a:schemeClr val="tx1"/>
                </a:solidFill>
                <a:latin typeface="굴림" pitchFamily="50" charset="-127"/>
                <a:ea typeface="굴림" pitchFamily="50" charset="-127"/>
                <a:cs typeface="+mn-cs"/>
              </a:rPr>
              <a:t>퇴원요약지를</a:t>
            </a:r>
            <a:r>
              <a:rPr kumimoji="1" lang="ko-KR" altLang="en-US" sz="1200" b="0" i="0" kern="1200" dirty="0">
                <a:solidFill>
                  <a:schemeClr val="tx1"/>
                </a:solidFill>
                <a:latin typeface="굴림" pitchFamily="50" charset="-127"/>
                <a:ea typeface="굴림" pitchFamily="50" charset="-127"/>
                <a:cs typeface="+mn-cs"/>
              </a:rPr>
              <a:t> 가지고 원외 의료기관을 찾았을 때</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그 기관 의사들이 이를 읽고 평가해주는 시스템을 도입했다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존스홉킨스의</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퇴원요약지</a:t>
            </a:r>
            <a:r>
              <a:rPr kumimoji="1" lang="ko-KR" altLang="en-US" sz="1200" b="0" i="0" kern="1200" dirty="0">
                <a:solidFill>
                  <a:schemeClr val="tx1"/>
                </a:solidFill>
                <a:latin typeface="굴림" pitchFamily="50" charset="-127"/>
                <a:ea typeface="굴림" pitchFamily="50" charset="-127"/>
                <a:cs typeface="+mn-cs"/>
              </a:rPr>
              <a:t> 문제는 이를 통해 해결됐다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“중요한 것은 의사들이 느끼는 감정을 무시하는 것이 아니라 이를 이해하고 서비스디자인을 해야 한다는 것”이라고 말했다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a:solidFill>
                  <a:schemeClr val="tx1"/>
                </a:solidFill>
                <a:latin typeface="굴림" pitchFamily="50" charset="-127"/>
                <a:ea typeface="굴림" pitchFamily="50" charset="-127"/>
                <a:cs typeface="+mn-cs"/>
              </a:rPr>
              <a:t>간호사들에게도 비슷한 서비스디자인이 필요하다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아이디오에서</a:t>
            </a:r>
            <a:r>
              <a:rPr kumimoji="1" lang="ko-KR" altLang="en-US" sz="1200" b="0" i="0" kern="1200" dirty="0">
                <a:solidFill>
                  <a:schemeClr val="tx1"/>
                </a:solidFill>
                <a:latin typeface="굴림" pitchFamily="50" charset="-127"/>
                <a:ea typeface="굴림" pitchFamily="50" charset="-127"/>
                <a:cs typeface="+mn-cs"/>
              </a:rPr>
              <a:t> 말하는 간호사들을 움직이는 가장 큰 의식은 ‘환자에 대한 연민’이다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간호사들은 이 연민의 감정으로 환자를 안심시키길 바라고 환자를 안심시키는 가장 큰 행동은 환자의 손을 잡아주는 것이라고 생각한다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하지만 </a:t>
            </a:r>
            <a:r>
              <a:rPr kumimoji="1" lang="ko-KR" altLang="en-US" sz="1200" b="0" i="0" kern="1200" dirty="0" err="1">
                <a:solidFill>
                  <a:schemeClr val="tx1"/>
                </a:solidFill>
                <a:latin typeface="굴림" pitchFamily="50" charset="-127"/>
                <a:ea typeface="굴림" pitchFamily="50" charset="-127"/>
                <a:cs typeface="+mn-cs"/>
              </a:rPr>
              <a:t>아이디오는</a:t>
            </a:r>
            <a:r>
              <a:rPr kumimoji="1" lang="ko-KR" altLang="en-US" sz="1200" b="0" i="0" kern="1200" dirty="0">
                <a:solidFill>
                  <a:schemeClr val="tx1"/>
                </a:solidFill>
                <a:latin typeface="굴림" pitchFamily="50" charset="-127"/>
                <a:ea typeface="굴림" pitchFamily="50" charset="-127"/>
                <a:cs typeface="+mn-cs"/>
              </a:rPr>
              <a:t> 실제로 간호사들이 양손을 사용하는 업무가 많아 환자의 손을 잡아주기 쉽지 않다는 점을 인지했다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아이디오는</a:t>
            </a:r>
            <a:r>
              <a:rPr kumimoji="1" lang="ko-KR" altLang="en-US" sz="1200" b="0" i="0" kern="1200" dirty="0">
                <a:solidFill>
                  <a:schemeClr val="tx1"/>
                </a:solidFill>
                <a:latin typeface="굴림" pitchFamily="50" charset="-127"/>
                <a:ea typeface="굴림" pitchFamily="50" charset="-127"/>
                <a:cs typeface="+mn-cs"/>
              </a:rPr>
              <a:t> 이 문제를 해결하기 위해 특정 시술을 받은 환자를 </a:t>
            </a:r>
            <a:r>
              <a:rPr kumimoji="1" lang="ko-KR" altLang="en-US" sz="1200" b="0" i="0" kern="1200" dirty="0" err="1">
                <a:solidFill>
                  <a:schemeClr val="tx1"/>
                </a:solidFill>
                <a:latin typeface="굴림" pitchFamily="50" charset="-127"/>
                <a:ea typeface="굴림" pitchFamily="50" charset="-127"/>
                <a:cs typeface="+mn-cs"/>
              </a:rPr>
              <a:t>한손으로</a:t>
            </a:r>
            <a:r>
              <a:rPr kumimoji="1" lang="ko-KR" altLang="en-US" sz="1200" b="0" i="0" kern="1200" dirty="0">
                <a:solidFill>
                  <a:schemeClr val="tx1"/>
                </a:solidFill>
                <a:latin typeface="굴림" pitchFamily="50" charset="-127"/>
                <a:ea typeface="굴림" pitchFamily="50" charset="-127"/>
                <a:cs typeface="+mn-cs"/>
              </a:rPr>
              <a:t> 돌볼 수 있는 기계를 개발했다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“보통 간호사와 관련해서는 효율성을 증대하는 것에 초점이 맞춰지지만 중요한 것은 그게 아니다”라며 “실제 생각해봐야 하는 것은 새로운 기술을 어떻게 활용해 불필요한 일을 줄이고 간호사가 중요하게 생각하는 환자 </a:t>
            </a:r>
            <a:r>
              <a:rPr kumimoji="1" lang="ko-KR" altLang="en-US" sz="1200" b="0" i="0" kern="1200" dirty="0" err="1">
                <a:solidFill>
                  <a:schemeClr val="tx1"/>
                </a:solidFill>
                <a:latin typeface="굴림" pitchFamily="50" charset="-127"/>
                <a:ea typeface="굴림" pitchFamily="50" charset="-127"/>
                <a:cs typeface="+mn-cs"/>
              </a:rPr>
              <a:t>케어를</a:t>
            </a:r>
            <a:r>
              <a:rPr kumimoji="1" lang="ko-KR" altLang="en-US" sz="1200" b="0" i="0" kern="1200" dirty="0">
                <a:solidFill>
                  <a:schemeClr val="tx1"/>
                </a:solidFill>
                <a:latin typeface="굴림" pitchFamily="50" charset="-127"/>
                <a:ea typeface="굴림" pitchFamily="50" charset="-127"/>
                <a:cs typeface="+mn-cs"/>
              </a:rPr>
              <a:t> 지원할 수 있느냐다”라고 강조했다</a:t>
            </a:r>
            <a:r>
              <a:rPr kumimoji="1" lang="en-US" altLang="ko-KR" sz="1200" b="0" i="0" kern="1200" dirty="0">
                <a:solidFill>
                  <a:schemeClr val="tx1"/>
                </a:solidFill>
                <a:latin typeface="굴림" pitchFamily="50" charset="-127"/>
                <a:ea typeface="굴림" pitchFamily="50" charset="-127"/>
                <a:cs typeface="+mn-cs"/>
              </a:rPr>
              <a:t>.</a:t>
            </a:r>
          </a:p>
          <a:p>
            <a:endParaRPr kumimoji="1" lang="en-US" altLang="ko-KR" sz="1200" b="0" i="0" kern="1200" dirty="0">
              <a:solidFill>
                <a:schemeClr val="tx1"/>
              </a:solidFill>
              <a:latin typeface="굴림" pitchFamily="50" charset="-127"/>
              <a:ea typeface="굴림" pitchFamily="50" charset="-127"/>
              <a:cs typeface="+mn-cs"/>
            </a:endParaRPr>
          </a:p>
          <a:p>
            <a:r>
              <a:rPr kumimoji="1" lang="ko-KR" altLang="en-US" sz="1200" b="1" i="0" kern="1200" dirty="0">
                <a:solidFill>
                  <a:schemeClr val="tx1"/>
                </a:solidFill>
                <a:latin typeface="굴림" pitchFamily="50" charset="-127"/>
                <a:ea typeface="굴림" pitchFamily="50" charset="-127"/>
                <a:cs typeface="+mn-cs"/>
              </a:rPr>
              <a:t>‘환자’와 ‘보호자’</a:t>
            </a:r>
            <a:r>
              <a:rPr kumimoji="1" lang="ko-KR" altLang="en-US" sz="1200" b="1" i="0" kern="1200" dirty="0" err="1">
                <a:solidFill>
                  <a:schemeClr val="tx1"/>
                </a:solidFill>
                <a:latin typeface="굴림" pitchFamily="50" charset="-127"/>
                <a:ea typeface="굴림" pitchFamily="50" charset="-127"/>
                <a:cs typeface="+mn-cs"/>
              </a:rPr>
              <a:t>를</a:t>
            </a:r>
            <a:r>
              <a:rPr kumimoji="1" lang="ko-KR" altLang="en-US" sz="1200" b="1" i="0" kern="1200" dirty="0">
                <a:solidFill>
                  <a:schemeClr val="tx1"/>
                </a:solidFill>
                <a:latin typeface="굴림" pitchFamily="50" charset="-127"/>
                <a:ea typeface="굴림" pitchFamily="50" charset="-127"/>
                <a:cs typeface="+mn-cs"/>
              </a:rPr>
              <a:t> 위한 서비스디자인</a:t>
            </a:r>
            <a:endParaRPr kumimoji="1" lang="ko-KR" altLang="en-US" sz="1200" b="0" i="0" kern="1200" dirty="0">
              <a:solidFill>
                <a:schemeClr val="tx1"/>
              </a:solidFill>
              <a:latin typeface="굴림" pitchFamily="50" charset="-127"/>
              <a:ea typeface="굴림" pitchFamily="50" charset="-127"/>
              <a:cs typeface="+mn-cs"/>
            </a:endParaRPr>
          </a:p>
          <a:p>
            <a:r>
              <a:rPr kumimoji="1" lang="ko-KR" altLang="en-US" sz="1200" b="0" i="0" kern="1200" dirty="0">
                <a:solidFill>
                  <a:schemeClr val="tx1"/>
                </a:solidFill>
                <a:latin typeface="굴림" pitchFamily="50" charset="-127"/>
                <a:ea typeface="굴림" pitchFamily="50" charset="-127"/>
                <a:cs typeface="+mn-cs"/>
              </a:rPr>
              <a:t>의사와 간호사를 의한 서비스디자인이 내부 구성원을 위한 것이라면 환자와 보호자를 위한 것은 기존 서비스 관점에 좀 더 가깝다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여기에서도 역시 환자와 보호자가 느끼는 감정을 이해하고 이를 충족시킬 수 있는 서비스디자인에 주목한다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a:solidFill>
                  <a:schemeClr val="tx1"/>
                </a:solidFill>
                <a:latin typeface="굴림" pitchFamily="50" charset="-127"/>
                <a:ea typeface="굴림" pitchFamily="50" charset="-127"/>
                <a:cs typeface="+mn-cs"/>
              </a:rPr>
              <a:t>우선 병원에 입원했을 때 환자가 가장 크게 느끼는 것은 ‘불안감’이다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a:t>
            </a:r>
            <a:r>
              <a:rPr kumimoji="1" lang="ko-KR" altLang="en-US" sz="1200" b="0" i="0" kern="1200" dirty="0" err="1">
                <a:solidFill>
                  <a:schemeClr val="tx1"/>
                </a:solidFill>
                <a:latin typeface="굴림" pitchFamily="50" charset="-127"/>
                <a:ea typeface="굴림" pitchFamily="50" charset="-127"/>
                <a:cs typeface="+mn-cs"/>
              </a:rPr>
              <a:t>아이디오가</a:t>
            </a:r>
            <a:r>
              <a:rPr kumimoji="1" lang="ko-KR" altLang="en-US" sz="1200" b="0" i="0" kern="1200" dirty="0">
                <a:solidFill>
                  <a:schemeClr val="tx1"/>
                </a:solidFill>
                <a:latin typeface="굴림" pitchFamily="50" charset="-127"/>
                <a:ea typeface="굴림" pitchFamily="50" charset="-127"/>
                <a:cs typeface="+mn-cs"/>
              </a:rPr>
              <a:t> 출산을 위해 입원한 산모들을 위해 </a:t>
            </a:r>
            <a:r>
              <a:rPr kumimoji="1" lang="ko-KR" altLang="en-US" sz="1200" b="0" i="0" kern="1200" dirty="0" err="1">
                <a:solidFill>
                  <a:schemeClr val="tx1"/>
                </a:solidFill>
                <a:latin typeface="굴림" pitchFamily="50" charset="-127"/>
                <a:ea typeface="굴림" pitchFamily="50" charset="-127"/>
                <a:cs typeface="+mn-cs"/>
              </a:rPr>
              <a:t>카이저</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퍼머난테</a:t>
            </a:r>
            <a:r>
              <a:rPr kumimoji="1" lang="en-US" altLang="ko-KR" sz="1200" b="0" i="0" kern="1200" dirty="0">
                <a:solidFill>
                  <a:schemeClr val="tx1"/>
                </a:solidFill>
                <a:latin typeface="굴림" pitchFamily="50" charset="-127"/>
                <a:ea typeface="굴림" pitchFamily="50" charset="-127"/>
                <a:cs typeface="+mn-cs"/>
              </a:rPr>
              <a:t>(Kaiser Permanente)</a:t>
            </a:r>
            <a:r>
              <a:rPr kumimoji="1" lang="ko-KR" altLang="en-US" sz="1200" b="0" i="0" kern="1200" dirty="0">
                <a:solidFill>
                  <a:schemeClr val="tx1"/>
                </a:solidFill>
                <a:latin typeface="굴림" pitchFamily="50" charset="-127"/>
                <a:ea typeface="굴림" pitchFamily="50" charset="-127"/>
                <a:cs typeface="+mn-cs"/>
              </a:rPr>
              <a:t>와 함께한 프로젝트를 통해 환자 만족도를 높인 사례를 소개했다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사례는 간단하다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자신들이 어떤 일을 겪게 되는지 알기 쉽게 ‘환자 여정 보드’를 만들어 스스로 점검하고 확인하게 한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간단한 보드 하나로 환자의 두려움을 해소시켜 준 것이다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“환자가 의료기관에서 할 역할이 있도록 서비스디자인을 해야 한다”</a:t>
            </a:r>
            <a:r>
              <a:rPr kumimoji="1" lang="ko-KR" altLang="en-US" sz="1200" b="0" i="0" kern="1200" dirty="0" err="1">
                <a:solidFill>
                  <a:schemeClr val="tx1"/>
                </a:solidFill>
                <a:latin typeface="굴림" pitchFamily="50" charset="-127"/>
                <a:ea typeface="굴림" pitchFamily="50" charset="-127"/>
                <a:cs typeface="+mn-cs"/>
              </a:rPr>
              <a:t>며</a:t>
            </a:r>
            <a:r>
              <a:rPr kumimoji="1" lang="ko-KR" altLang="en-US" sz="1200" b="0" i="0" kern="1200" dirty="0">
                <a:solidFill>
                  <a:schemeClr val="tx1"/>
                </a:solidFill>
                <a:latin typeface="굴림" pitchFamily="50" charset="-127"/>
                <a:ea typeface="굴림" pitchFamily="50" charset="-127"/>
                <a:cs typeface="+mn-cs"/>
              </a:rPr>
              <a:t> “실제 조사해본 결과 환자가 ‘나도 어떤 역할을 한다’고 느낄 때 효과가 좋고 의료비용도 줄어드는 것으로 나타났다”고 설명했다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a:solidFill>
                  <a:schemeClr val="tx1"/>
                </a:solidFill>
                <a:latin typeface="굴림" pitchFamily="50" charset="-127"/>
                <a:ea typeface="굴림" pitchFamily="50" charset="-127"/>
                <a:cs typeface="+mn-cs"/>
              </a:rPr>
              <a:t>보호자들이 느끼는 감정 중 중요한 것은 ‘가족 내 관계를 깨고 싶지 않다’는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즉 환자와 보호자라는 관계보다 기존 가족 내에서의 관계</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이를테면 아들이 병원에 입원했을 때 이를 돌보는 어머니라면 어머니와 아들의 관계를 깨고 싶어하지 않는다는 것이다</a:t>
            </a:r>
            <a:r>
              <a:rPr kumimoji="1" lang="en-US" altLang="ko-KR" sz="1200" b="0" i="0" kern="1200" dirty="0">
                <a:solidFill>
                  <a:schemeClr val="tx1"/>
                </a:solidFill>
                <a:latin typeface="굴림" pitchFamily="50" charset="-127"/>
                <a:ea typeface="굴림" pitchFamily="50" charset="-127"/>
                <a:cs typeface="+mn-cs"/>
              </a:rPr>
              <a:t>.</a:t>
            </a:r>
          </a:p>
          <a:p>
            <a:r>
              <a:rPr kumimoji="1" lang="ko-KR" altLang="en-US" sz="1200" b="0" i="0" kern="1200" dirty="0" err="1">
                <a:solidFill>
                  <a:schemeClr val="tx1"/>
                </a:solidFill>
                <a:latin typeface="굴림" pitchFamily="50" charset="-127"/>
                <a:ea typeface="굴림" pitchFamily="50" charset="-127"/>
                <a:cs typeface="+mn-cs"/>
              </a:rPr>
              <a:t>스테이시</a:t>
            </a:r>
            <a:r>
              <a:rPr kumimoji="1" lang="ko-KR" altLang="en-US" sz="1200" b="0" i="0" kern="1200" dirty="0">
                <a:solidFill>
                  <a:schemeClr val="tx1"/>
                </a:solidFill>
                <a:latin typeface="굴림" pitchFamily="50" charset="-127"/>
                <a:ea typeface="굴림" pitchFamily="50" charset="-127"/>
                <a:cs typeface="+mn-cs"/>
              </a:rPr>
              <a:t> 창은 어머니가 직접 아들의 다리에 주사를 </a:t>
            </a:r>
            <a:r>
              <a:rPr kumimoji="1" lang="ko-KR" altLang="en-US" sz="1200" b="0" i="0" kern="1200" dirty="0" err="1">
                <a:solidFill>
                  <a:schemeClr val="tx1"/>
                </a:solidFill>
                <a:latin typeface="굴림" pitchFamily="50" charset="-127"/>
                <a:ea typeface="굴림" pitchFamily="50" charset="-127"/>
                <a:cs typeface="+mn-cs"/>
              </a:rPr>
              <a:t>놔야하는</a:t>
            </a:r>
            <a:r>
              <a:rPr kumimoji="1" lang="ko-KR" altLang="en-US" sz="1200" b="0" i="0" kern="1200" dirty="0">
                <a:solidFill>
                  <a:schemeClr val="tx1"/>
                </a:solidFill>
                <a:latin typeface="굴림" pitchFamily="50" charset="-127"/>
                <a:ea typeface="굴림" pitchFamily="50" charset="-127"/>
                <a:cs typeface="+mn-cs"/>
              </a:rPr>
              <a:t> 경우 아이가 힘들지 않길 원하는 어머니가 아들이 잠든 사이에 잠옷 위에 주사를 놓는 사례를 통해 이를 설명했으며</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이를 이해하는 서비스디자인이 필요하다고 밝혔다</a:t>
            </a:r>
            <a:r>
              <a:rPr kumimoji="1" lang="en-US" altLang="ko-KR" sz="1200" b="0" i="0" kern="1200" dirty="0">
                <a:solidFill>
                  <a:schemeClr val="tx1"/>
                </a:solidFill>
                <a:latin typeface="굴림" pitchFamily="50" charset="-127"/>
                <a:ea typeface="굴림" pitchFamily="50" charset="-127"/>
                <a:cs typeface="+mn-cs"/>
              </a:rPr>
              <a:t>.</a:t>
            </a:r>
          </a:p>
          <a:p>
            <a:endParaRPr kumimoji="1" lang="en-US" altLang="ko-KR" sz="1200" b="0" i="0" kern="1200" dirty="0">
              <a:solidFill>
                <a:schemeClr val="tx1"/>
              </a:solidFill>
              <a:latin typeface="굴림" pitchFamily="50" charset="-127"/>
              <a:ea typeface="굴림" pitchFamily="50" charset="-127"/>
              <a:cs typeface="+mn-cs"/>
            </a:endParaRPr>
          </a:p>
          <a:p>
            <a:endParaRPr kumimoji="1" lang="en-US" altLang="ko-KR" sz="1200" b="0" i="0" kern="1200" dirty="0">
              <a:solidFill>
                <a:schemeClr val="tx1"/>
              </a:solidFill>
              <a:latin typeface="굴림" pitchFamily="50" charset="-127"/>
              <a:ea typeface="굴림" pitchFamily="50" charset="-127"/>
              <a:cs typeface="+mn-cs"/>
            </a:endParaRPr>
          </a:p>
          <a:p>
            <a:pPr eaLnBrk="1" hangingPunct="1"/>
            <a:r>
              <a:rPr lang="en-US" altLang="ko-KR" sz="600" dirty="0">
                <a:solidFill>
                  <a:srgbClr val="262626"/>
                </a:solidFill>
              </a:rPr>
              <a:t>http://www.docdocdoc.co.kr/news/newsprint.php?newscd=2012110700028</a:t>
            </a:r>
          </a:p>
          <a:p>
            <a:pPr eaLnBrk="1" hangingPunct="1"/>
            <a:endParaRPr lang="en-US" altLang="ko-KR" sz="600" dirty="0">
              <a:solidFill>
                <a:srgbClr val="262626"/>
              </a:solidFill>
            </a:endParaRPr>
          </a:p>
          <a:p>
            <a:pPr eaLnBrk="1" hangingPunct="1"/>
            <a:endParaRPr lang="en-US" altLang="ko-KR" sz="600" dirty="0">
              <a:solidFill>
                <a:srgbClr val="262626"/>
              </a:solidFill>
            </a:endParaRPr>
          </a:p>
          <a:p>
            <a:pPr eaLnBrk="1" hangingPunct="1"/>
            <a:r>
              <a:rPr lang="en-US" altLang="ko-KR" sz="600" dirty="0">
                <a:solidFill>
                  <a:srgbClr val="262626"/>
                </a:solidFill>
              </a:rPr>
              <a:t>-------------------------------</a:t>
            </a:r>
          </a:p>
          <a:p>
            <a:r>
              <a:rPr lang="ko-KR" altLang="en-US" sz="800" dirty="0"/>
              <a:t>미국의 보건의료회사인 </a:t>
            </a:r>
            <a:r>
              <a:rPr lang="ko-KR" altLang="en-US" sz="800" dirty="0" err="1"/>
              <a:t>카이저</a:t>
            </a:r>
            <a:r>
              <a:rPr lang="ko-KR" altLang="en-US" sz="800" dirty="0"/>
              <a:t> 퍼머넌트는 </a:t>
            </a:r>
            <a:r>
              <a:rPr lang="en-US" altLang="ko-KR" sz="800" dirty="0"/>
              <a:t>2003</a:t>
            </a:r>
            <a:r>
              <a:rPr lang="ko-KR" altLang="en-US" sz="800" dirty="0"/>
              <a:t>년에 방문 환자의 증가와 비용 절감을 위한 중장기 성장 전략을 수립하였다</a:t>
            </a:r>
            <a:r>
              <a:rPr lang="en-US" altLang="ko-KR" sz="800" dirty="0"/>
              <a:t>. </a:t>
            </a:r>
          </a:p>
          <a:p>
            <a:r>
              <a:rPr lang="ko-KR" altLang="en-US" sz="800" dirty="0"/>
              <a:t>디자인 </a:t>
            </a:r>
            <a:r>
              <a:rPr lang="ko-KR" altLang="en-US" sz="800" dirty="0" err="1"/>
              <a:t>컨설팅사</a:t>
            </a:r>
            <a:r>
              <a:rPr lang="ko-KR" altLang="en-US" sz="800" dirty="0"/>
              <a:t> </a:t>
            </a:r>
            <a:r>
              <a:rPr lang="en-US" altLang="ko-KR" sz="800" dirty="0"/>
              <a:t>IDEO</a:t>
            </a:r>
            <a:r>
              <a:rPr lang="ko-KR" altLang="en-US" sz="800" dirty="0"/>
              <a:t>는 환자들이 의료 시설을 이용하는 일련의 프로세스를 환자의 입장에서 관찰하였다</a:t>
            </a:r>
            <a:r>
              <a:rPr lang="en-US" altLang="ko-KR" sz="800" dirty="0"/>
              <a:t>.</a:t>
            </a:r>
          </a:p>
          <a:p>
            <a:r>
              <a:rPr lang="ko-KR" altLang="en-US" sz="800" dirty="0"/>
              <a:t>이런 과정에서 </a:t>
            </a:r>
            <a:r>
              <a:rPr lang="en-US" altLang="ko-KR" sz="800" dirty="0"/>
              <a:t>IDEO</a:t>
            </a:r>
            <a:r>
              <a:rPr lang="ko-KR" altLang="en-US" sz="800" dirty="0"/>
              <a:t>는 환자들이 진료를 받기 위한 체크인 과정이 복잡하고 대기 과정도 매우 불편함을 파악하였다</a:t>
            </a:r>
            <a:r>
              <a:rPr lang="en-US" altLang="ko-KR" sz="800" dirty="0"/>
              <a:t>. </a:t>
            </a:r>
          </a:p>
          <a:p>
            <a:r>
              <a:rPr lang="ko-KR" altLang="en-US" sz="800" dirty="0"/>
              <a:t>어린 아이와 노인들</a:t>
            </a:r>
            <a:r>
              <a:rPr lang="en-US" altLang="ko-KR" sz="800" dirty="0"/>
              <a:t>, </a:t>
            </a:r>
            <a:r>
              <a:rPr lang="ko-KR" altLang="en-US" sz="800" dirty="0"/>
              <a:t>그리고 이민자들은 병원을 방문할 때 대부분 부모나 친구들과 함께 오게 되는데 대기실에는 환자 이외에 출입이 금지되어 환자가 불안감을 느껴야만 했다</a:t>
            </a:r>
            <a:r>
              <a:rPr lang="en-US" altLang="ko-KR" sz="800" dirty="0"/>
              <a:t>. </a:t>
            </a:r>
          </a:p>
          <a:p>
            <a:r>
              <a:rPr lang="ko-KR" altLang="en-US" sz="800" dirty="0"/>
              <a:t>진료실에서도 공포스런 의료 기기에 둘러 쌓인 채 </a:t>
            </a:r>
            <a:r>
              <a:rPr lang="en-US" altLang="ko-KR" sz="800" dirty="0"/>
              <a:t>20</a:t>
            </a:r>
            <a:r>
              <a:rPr lang="ko-KR" altLang="en-US" sz="800" dirty="0"/>
              <a:t>분 가까이 홀로 기다려야 했다</a:t>
            </a:r>
            <a:r>
              <a:rPr lang="en-US" altLang="ko-KR" sz="800" dirty="0"/>
              <a:t>. </a:t>
            </a:r>
          </a:p>
          <a:p>
            <a:r>
              <a:rPr lang="ko-KR" altLang="en-US" sz="800" dirty="0"/>
              <a:t>이런 환자가 경험해야 하는 일련의 프로세스 분석을 통해 </a:t>
            </a:r>
            <a:r>
              <a:rPr lang="en-US" altLang="ko-KR" sz="800" dirty="0"/>
              <a:t>IDEO</a:t>
            </a:r>
            <a:r>
              <a:rPr lang="ko-KR" altLang="en-US" sz="800" dirty="0"/>
              <a:t>는 새로운 의료 장비 구매와 공간 확대를 성장 전략으로 도출하지 않고 환자의 치료 경험 개선을 제시하였다</a:t>
            </a:r>
            <a:r>
              <a:rPr lang="en-US" altLang="ko-KR" sz="800" dirty="0"/>
              <a:t>. </a:t>
            </a:r>
          </a:p>
          <a:p>
            <a:r>
              <a:rPr lang="ko-KR" altLang="en-US" sz="800" dirty="0"/>
              <a:t>의료 서비스를 받는 과정을 쇼핑 공간처럼 환자에게 매력적인 경험을 제공하도록 권고하였다</a:t>
            </a:r>
            <a:r>
              <a:rPr lang="en-US" altLang="ko-KR" sz="800" dirty="0"/>
              <a:t>.</a:t>
            </a:r>
          </a:p>
          <a:p>
            <a:r>
              <a:rPr lang="ko-KR" altLang="en-US" sz="800" dirty="0"/>
              <a:t>소비자의 문제 해결을 유형의 건물과 시설에서 찾는 것이 아니라 총체적인 고객 경험에서 찾은 것이다</a:t>
            </a:r>
            <a:r>
              <a:rPr lang="en-US" altLang="ko-KR" sz="800" dirty="0"/>
              <a:t>.</a:t>
            </a:r>
          </a:p>
          <a:p>
            <a:endParaRPr lang="en-US" altLang="ko-KR" sz="800" dirty="0"/>
          </a:p>
          <a:p>
            <a:r>
              <a:rPr lang="ko-KR" altLang="en-US" sz="800" dirty="0"/>
              <a:t>출처 </a:t>
            </a:r>
            <a:r>
              <a:rPr lang="en-US" altLang="ko-KR" sz="800" dirty="0"/>
              <a:t>: </a:t>
            </a:r>
            <a:r>
              <a:rPr lang="ko-KR" altLang="en-US" sz="800" dirty="0" err="1"/>
              <a:t>디자인경영의진화패러다임</a:t>
            </a:r>
            <a:r>
              <a:rPr lang="en-US" altLang="ko-KR" sz="800" dirty="0"/>
              <a:t>, 2006,7.12. </a:t>
            </a:r>
            <a:r>
              <a:rPr lang="ko-KR" altLang="en-US" sz="800" dirty="0"/>
              <a:t>장강일</a:t>
            </a:r>
            <a:r>
              <a:rPr lang="en-US" altLang="ko-KR" sz="800" dirty="0"/>
              <a:t>, LG</a:t>
            </a:r>
            <a:r>
              <a:rPr lang="ko-KR" altLang="en-US" sz="800" dirty="0"/>
              <a:t>주간경제 </a:t>
            </a:r>
            <a:r>
              <a:rPr lang="en-US" altLang="ko-KR" sz="800" dirty="0"/>
              <a:t>CEO</a:t>
            </a:r>
            <a:r>
              <a:rPr lang="ko-KR" altLang="en-US" sz="800" dirty="0"/>
              <a:t>리포트</a:t>
            </a:r>
            <a:endParaRPr lang="en-US" altLang="ko-KR" sz="800" dirty="0"/>
          </a:p>
          <a:p>
            <a:pPr eaLnBrk="1" hangingPunct="1"/>
            <a:r>
              <a:rPr lang="en-US" altLang="ko-KR" sz="600" dirty="0">
                <a:solidFill>
                  <a:srgbClr val="262626"/>
                </a:solidFill>
              </a:rPr>
              <a:t>http://www.newswire.co.kr/newsRead.php?no=166506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spect="1" noChangeArrowheads="1" noTextEdit="1"/>
          </p:cNvSpPr>
          <p:nvPr>
            <p:ph type="sldImg"/>
          </p:nvPr>
        </p:nvSpPr>
        <p:spPr>
          <a:xfrm>
            <a:off x="992188" y="769938"/>
            <a:ext cx="5114925" cy="3835400"/>
          </a:xfrm>
          <a:ln/>
        </p:spPr>
      </p:sp>
      <p:sp>
        <p:nvSpPr>
          <p:cNvPr id="520195" name="Rectangle 3"/>
          <p:cNvSpPr>
            <a:spLocks noGrp="1" noChangeArrowheads="1"/>
          </p:cNvSpPr>
          <p:nvPr>
            <p:ph type="body" idx="1"/>
          </p:nvPr>
        </p:nvSpPr>
        <p:spPr>
          <a:xfrm>
            <a:off x="709614" y="4860926"/>
            <a:ext cx="5680075" cy="4605338"/>
          </a:xfrm>
          <a:noFill/>
          <a:ln/>
        </p:spPr>
        <p:txBody>
          <a:bodyPr lIns="99039" tIns="49520" rIns="99039" bIns="49520"/>
          <a:lstStyle/>
          <a:p>
            <a:endParaRPr lang="en-US" altLang="ko-KR" sz="600" dirty="0">
              <a:solidFill>
                <a:srgbClr val="262626"/>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txBox="1">
            <a:spLocks noGrp="1" noChangeArrowheads="1"/>
          </p:cNvSpPr>
          <p:nvPr/>
        </p:nvSpPr>
        <p:spPr>
          <a:xfrm>
            <a:off x="4022725" y="9721850"/>
            <a:ext cx="3074988" cy="511175"/>
          </a:xfrm>
          <a:prstGeom prst="rect">
            <a:avLst/>
          </a:prstGeom>
          <a:noFill/>
          <a:ln>
            <a:noFill/>
          </a:ln>
        </p:spPr>
        <p:txBody>
          <a:bodyPr lIns="99039" tIns="49520" rIns="99039" bIns="49520" anchor="b"/>
          <a:lstStyle>
            <a:lvl1pPr defTabSz="989013" eaLnBrk="0" hangingPunct="0">
              <a:defRPr kumimoji="1" sz="2400">
                <a:solidFill>
                  <a:srgbClr val="FF0000"/>
                </a:solidFill>
                <a:latin typeface="Yoon 윤고딕 550_TT"/>
                <a:ea typeface="Yoon 윤고딕 550_TT"/>
              </a:defRPr>
            </a:lvl1pPr>
            <a:lvl2pPr marL="742950" indent="-285750" defTabSz="989013" eaLnBrk="0" hangingPunct="0">
              <a:defRPr kumimoji="1" sz="2400">
                <a:solidFill>
                  <a:srgbClr val="FF0000"/>
                </a:solidFill>
                <a:latin typeface="Yoon 윤고딕 550_TT"/>
                <a:ea typeface="Yoon 윤고딕 550_TT"/>
              </a:defRPr>
            </a:lvl2pPr>
            <a:lvl3pPr marL="1143000" indent="-228600" defTabSz="989013" eaLnBrk="0" hangingPunct="0">
              <a:defRPr kumimoji="1" sz="2400">
                <a:solidFill>
                  <a:srgbClr val="FF0000"/>
                </a:solidFill>
                <a:latin typeface="Yoon 윤고딕 550_TT"/>
                <a:ea typeface="Yoon 윤고딕 550_TT"/>
              </a:defRPr>
            </a:lvl3pPr>
            <a:lvl4pPr marL="1600200" indent="-228600" defTabSz="989013" eaLnBrk="0" hangingPunct="0">
              <a:defRPr kumimoji="1" sz="2400">
                <a:solidFill>
                  <a:srgbClr val="FF0000"/>
                </a:solidFill>
                <a:latin typeface="Yoon 윤고딕 550_TT"/>
                <a:ea typeface="Yoon 윤고딕 550_TT"/>
              </a:defRPr>
            </a:lvl4pPr>
            <a:lvl5pPr marL="2057400" indent="-228600" defTabSz="989013" eaLnBrk="0" hangingPunct="0">
              <a:defRPr kumimoji="1" sz="2400">
                <a:solidFill>
                  <a:srgbClr val="FF0000"/>
                </a:solidFill>
                <a:latin typeface="Yoon 윤고딕 550_TT"/>
                <a:ea typeface="Yoon 윤고딕 550_TT"/>
              </a:defRPr>
            </a:lvl5pPr>
            <a:lvl6pPr marL="2514600" indent="-228600" algn="ctr" defTabSz="989013" eaLnBrk="0" fontAlgn="base" hangingPunct="0">
              <a:spcBef>
                <a:spcPct val="50000"/>
              </a:spcBef>
              <a:spcAft>
                <a:spcPct val="0"/>
              </a:spcAft>
              <a:defRPr kumimoji="1" sz="2400">
                <a:solidFill>
                  <a:srgbClr val="FF0000"/>
                </a:solidFill>
                <a:latin typeface="Yoon 윤고딕 550_TT"/>
                <a:ea typeface="Yoon 윤고딕 550_TT"/>
              </a:defRPr>
            </a:lvl6pPr>
            <a:lvl7pPr marL="2971800" indent="-228600" algn="ctr" defTabSz="989013" eaLnBrk="0" fontAlgn="base" hangingPunct="0">
              <a:spcBef>
                <a:spcPct val="50000"/>
              </a:spcBef>
              <a:spcAft>
                <a:spcPct val="0"/>
              </a:spcAft>
              <a:defRPr kumimoji="1" sz="2400">
                <a:solidFill>
                  <a:srgbClr val="FF0000"/>
                </a:solidFill>
                <a:latin typeface="Yoon 윤고딕 550_TT"/>
                <a:ea typeface="Yoon 윤고딕 550_TT"/>
              </a:defRPr>
            </a:lvl7pPr>
            <a:lvl8pPr marL="3429000" indent="-228600" algn="ctr" defTabSz="989013" eaLnBrk="0" fontAlgn="base" hangingPunct="0">
              <a:spcBef>
                <a:spcPct val="50000"/>
              </a:spcBef>
              <a:spcAft>
                <a:spcPct val="0"/>
              </a:spcAft>
              <a:defRPr kumimoji="1" sz="2400">
                <a:solidFill>
                  <a:srgbClr val="FF0000"/>
                </a:solidFill>
                <a:latin typeface="Yoon 윤고딕 550_TT"/>
                <a:ea typeface="Yoon 윤고딕 550_TT"/>
              </a:defRPr>
            </a:lvl8pPr>
            <a:lvl9pPr marL="3886200" indent="-228600" algn="ctr" defTabSz="989013" eaLnBrk="0" fontAlgn="base" hangingPunct="0">
              <a:spcBef>
                <a:spcPct val="50000"/>
              </a:spcBef>
              <a:spcAft>
                <a:spcPct val="0"/>
              </a:spcAft>
              <a:defRPr kumimoji="1" sz="2400">
                <a:solidFill>
                  <a:srgbClr val="FF0000"/>
                </a:solidFill>
                <a:latin typeface="Yoon 윤고딕 550_TT"/>
                <a:ea typeface="Yoon 윤고딕 550_TT"/>
              </a:defRPr>
            </a:lvl9pPr>
          </a:lstStyle>
          <a:p>
            <a:pPr marL="0" marR="0" lvl="0" indent="0" algn="r" defTabSz="989013" rtl="0" eaLnBrk="1" latinLnBrk="1" hangingPunct="1">
              <a:lnSpc>
                <a:spcPct val="100000"/>
              </a:lnSpc>
              <a:spcBef>
                <a:spcPct val="0"/>
              </a:spcBef>
              <a:spcAft>
                <a:spcPct val="0"/>
              </a:spcAft>
              <a:buClrTx/>
              <a:buFontTx/>
              <a:buNone/>
              <a:defRPr/>
            </a:pPr>
            <a:fld id="{65BECE2E-2AA7-475D-9EAE-E4B930F32B57}"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89013" rtl="0" eaLnBrk="1" latinLnBrk="1" hangingPunct="1">
                <a:lnSpc>
                  <a:spcPct val="100000"/>
                </a:lnSpc>
                <a:spcBef>
                  <a:spcPct val="0"/>
                </a:spcBef>
                <a:spcAft>
                  <a:spcPct val="0"/>
                </a:spcAft>
                <a:buClrTx/>
                <a:buFontTx/>
                <a:buNone/>
                <a:defRPr/>
              </a:pPr>
              <a:t>27</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395267" name="Rectangle 2"/>
          <p:cNvSpPr>
            <a:spLocks noGrp="1" noRot="1" noChangeAspect="1" noChangeArrowheads="1" noTextEdit="1"/>
          </p:cNvSpPr>
          <p:nvPr>
            <p:ph type="sldImg"/>
          </p:nvPr>
        </p:nvSpPr>
        <p:spPr>
          <a:xfrm>
            <a:off x="503238" y="509588"/>
            <a:ext cx="2208212" cy="1655762"/>
          </a:xfrm>
          <a:ln/>
        </p:spPr>
      </p:sp>
      <p:sp>
        <p:nvSpPr>
          <p:cNvPr id="395268" name="Rectangle 3"/>
          <p:cNvSpPr>
            <a:spLocks noGrp="1" noChangeArrowheads="1"/>
          </p:cNvSpPr>
          <p:nvPr>
            <p:ph type="body" idx="1"/>
          </p:nvPr>
        </p:nvSpPr>
        <p:spPr>
          <a:xfrm>
            <a:off x="709613" y="2452688"/>
            <a:ext cx="5792787" cy="7056437"/>
          </a:xfrm>
          <a:noFill/>
          <a:ln/>
        </p:spPr>
        <p:txBody>
          <a:bodyPr/>
          <a:lstStyle/>
          <a:p>
            <a:pPr eaLnBrk="1" hangingPunct="1">
              <a:defRPr/>
            </a:pPr>
            <a:r>
              <a:rPr lang="ko-KR" altLang="en-US"/>
              <a:t>사진출처 </a:t>
            </a:r>
            <a:r>
              <a:rPr lang="en-US" altLang="ko-KR"/>
              <a:t>: </a:t>
            </a:r>
            <a:r>
              <a:rPr lang="en-US" altLang="ko-KR">
                <a:hlinkClick r:id="rId3"/>
              </a:rPr>
              <a:t>http://theotherpages.org/images2/page03.html</a:t>
            </a:r>
            <a:r>
              <a:rPr lang="en-US" altLang="ko-KR"/>
              <a:t> </a:t>
            </a:r>
          </a:p>
        </p:txBody>
      </p:sp>
    </p:spTree>
    <p:extLst>
      <p:ext uri="{BB962C8B-B14F-4D97-AF65-F5344CB8AC3E}">
        <p14:creationId xmlns:p14="http://schemas.microsoft.com/office/powerpoint/2010/main" val="198789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28</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eaLnBrk="1" hangingPunct="1">
              <a:spcBef>
                <a:spcPct val="50000"/>
              </a:spcBef>
              <a:defRPr/>
            </a:pPr>
            <a:endParaRPr lang="ko-KR" altLang="en-US"/>
          </a:p>
        </p:txBody>
      </p:sp>
    </p:spTree>
    <p:extLst>
      <p:ext uri="{BB962C8B-B14F-4D97-AF65-F5344CB8AC3E}">
        <p14:creationId xmlns:p14="http://schemas.microsoft.com/office/powerpoint/2010/main" val="151719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29</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eaLnBrk="1" hangingPunct="1">
              <a:spcBef>
                <a:spcPct val="50000"/>
              </a:spcBef>
              <a:defRPr/>
            </a:pPr>
            <a:endParaRPr lang="ko-KR" altLang="en-US"/>
          </a:p>
        </p:txBody>
      </p:sp>
    </p:spTree>
    <p:extLst>
      <p:ext uri="{BB962C8B-B14F-4D97-AF65-F5344CB8AC3E}">
        <p14:creationId xmlns:p14="http://schemas.microsoft.com/office/powerpoint/2010/main" val="268089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9039" tIns="49520" rIns="99039" bIns="49520" anchor="b"/>
          <a:lstStyle/>
          <a:p>
            <a:pPr algn="r" defTabSz="990519">
              <a:spcBef>
                <a:spcPct val="0"/>
              </a:spcBef>
            </a:pPr>
            <a:fld id="{69D7FCE8-E103-4139-9529-FA8A4EF2132D}" type="slidenum">
              <a:rPr lang="en-US" altLang="ko-KR" sz="1300">
                <a:solidFill>
                  <a:schemeClr val="tx1"/>
                </a:solidFill>
                <a:latin typeface="굴림" pitchFamily="50" charset="-127"/>
                <a:ea typeface="굴림" pitchFamily="50" charset="-127"/>
              </a:rPr>
              <a:pPr algn="r" defTabSz="990519">
                <a:spcBef>
                  <a:spcPct val="0"/>
                </a:spcBef>
              </a:pPr>
              <a:t>30</a:t>
            </a:fld>
            <a:endParaRPr lang="en-US" altLang="ko-KR" sz="1300" dirty="0">
              <a:solidFill>
                <a:schemeClr val="tx1"/>
              </a:solidFill>
              <a:latin typeface="굴림" pitchFamily="50" charset="-127"/>
              <a:ea typeface="굴림" pitchFamily="50" charset="-127"/>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전원이 없는 전자제품</a:t>
            </a:r>
            <a:endParaRPr kumimoji="1" lang="en-US" altLang="ko-KR" sz="1200" b="0" i="0" kern="1200" dirty="0">
              <a:solidFill>
                <a:schemeClr val="tx1"/>
              </a:solidFill>
              <a:latin typeface="굴림" pitchFamily="50" charset="-127"/>
              <a:ea typeface="굴림" pitchFamily="50" charset="-127"/>
              <a:cs typeface="+mn-cs"/>
            </a:endParaRPr>
          </a:p>
          <a:p>
            <a:pPr eaLnBrk="1" hangingPunct="1">
              <a:spcBef>
                <a:spcPct val="50000"/>
              </a:spcBef>
            </a:pPr>
            <a:endParaRPr kumimoji="1" lang="en-US" altLang="ko-KR" sz="1200" b="0" i="0" kern="1200" dirty="0">
              <a:solidFill>
                <a:schemeClr val="tx1"/>
              </a:solidFill>
              <a:latin typeface="굴림" pitchFamily="50" charset="-127"/>
              <a:ea typeface="굴림" pitchFamily="50" charset="-127"/>
              <a:cs typeface="+mn-cs"/>
            </a:endParaRPr>
          </a:p>
          <a:p>
            <a:pPr eaLnBrk="1" hangingPunct="1">
              <a:spcBef>
                <a:spcPct val="50000"/>
              </a:spcBef>
            </a:pPr>
            <a:r>
              <a:rPr kumimoji="1" lang="ko-KR" altLang="en-US" sz="1200" b="0" i="0" kern="1200" dirty="0" err="1">
                <a:solidFill>
                  <a:schemeClr val="tx1"/>
                </a:solidFill>
                <a:latin typeface="굴림" pitchFamily="50" charset="-127"/>
                <a:ea typeface="굴림" pitchFamily="50" charset="-127"/>
                <a:cs typeface="+mn-cs"/>
              </a:rPr>
              <a:t>잡스가</a:t>
            </a:r>
            <a:r>
              <a:rPr kumimoji="1" lang="ko-KR" altLang="en-US" sz="1200" b="0" i="0" kern="1200" dirty="0">
                <a:solidFill>
                  <a:schemeClr val="tx1"/>
                </a:solidFill>
                <a:latin typeface="굴림" pitchFamily="50" charset="-127"/>
                <a:ea typeface="굴림" pitchFamily="50" charset="-127"/>
                <a:cs typeface="+mn-cs"/>
              </a:rPr>
              <a:t> 더 이상 단순할 수 없을 만큼 극도로 단순한 제안을 한 적이 있었다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전원을 켜고 끄는 버튼을 없애자고 제안한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맨 처음 팀원들은 깜짝 놀랐다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하지만 이내 전원 버튼이 불필요하다는 사실을 깨달았다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사용자가 기기를 사용하지 않으면 서서히 전원이 꺼지고 다시 작동을 시작하면 전원이 들어오게 만들면 그것으로 충분할 터였다</a:t>
            </a:r>
            <a:r>
              <a:rPr kumimoji="1" lang="en-US" altLang="ko-KR" sz="1200" b="0" i="0" kern="1200" dirty="0">
                <a:solidFill>
                  <a:schemeClr val="tx1"/>
                </a:solidFill>
                <a:latin typeface="굴림" pitchFamily="50" charset="-127"/>
                <a:ea typeface="굴림" pitchFamily="50" charset="-127"/>
                <a:cs typeface="+mn-cs"/>
              </a:rPr>
              <a:t>.</a:t>
            </a:r>
          </a:p>
          <a:p>
            <a:pPr eaLnBrk="1" hangingPunct="1">
              <a:spcBef>
                <a:spcPct val="50000"/>
              </a:spcBef>
            </a:pPr>
            <a:r>
              <a:rPr kumimoji="1" lang="en-US" altLang="ko-KR" sz="1200" b="0" i="0" kern="1200" dirty="0">
                <a:solidFill>
                  <a:schemeClr val="tx1"/>
                </a:solidFill>
                <a:latin typeface="굴림" pitchFamily="50" charset="-127"/>
                <a:ea typeface="굴림" pitchFamily="50" charset="-127"/>
                <a:cs typeface="+mn-cs"/>
              </a:rPr>
              <a:t>http://www.dongabiz.com/ASP/SKENO/article_view.php?atno=1501012501&amp;chap_no=1&amp;category_group=</a:t>
            </a:r>
          </a:p>
          <a:p>
            <a:pPr eaLnBrk="1" hangingPunct="1">
              <a:spcBef>
                <a:spcPct val="50000"/>
              </a:spcBef>
            </a:pPr>
            <a:endParaRPr kumimoji="1" lang="en-US" altLang="ko-KR" sz="1200" b="0" i="0" kern="1200" dirty="0">
              <a:solidFill>
                <a:schemeClr val="tx1"/>
              </a:solidFill>
              <a:latin typeface="굴림" pitchFamily="50" charset="-127"/>
              <a:ea typeface="굴림" pitchFamily="50" charset="-127"/>
              <a:cs typeface="+mn-cs"/>
            </a:endParaRPr>
          </a:p>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애플의 제품들을 보면 그 당시의 통념과 상식을 깨뜨리는 설계와 디자인을 고집합니다</a:t>
            </a:r>
            <a:r>
              <a:rPr kumimoji="1" lang="en-US" altLang="ko-KR" sz="1200" b="0" i="0" kern="1200" dirty="0">
                <a:solidFill>
                  <a:schemeClr val="tx1"/>
                </a:solidFill>
                <a:latin typeface="굴림" pitchFamily="50" charset="-127"/>
                <a:ea typeface="굴림" pitchFamily="50" charset="-127"/>
                <a:cs typeface="+mn-cs"/>
              </a:rPr>
              <a:t>. </a:t>
            </a:r>
          </a:p>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애플은 기능을 계속 넣는 것이 아니라 </a:t>
            </a:r>
            <a:r>
              <a:rPr kumimoji="1" lang="ko-KR" altLang="en-US" sz="1200" b="0" i="0" kern="1200" dirty="0" err="1">
                <a:solidFill>
                  <a:schemeClr val="tx1"/>
                </a:solidFill>
                <a:latin typeface="굴림" pitchFamily="50" charset="-127"/>
                <a:ea typeface="굴림" pitchFamily="50" charset="-127"/>
                <a:cs typeface="+mn-cs"/>
              </a:rPr>
              <a:t>더이상</a:t>
            </a:r>
            <a:r>
              <a:rPr kumimoji="1" lang="ko-KR" altLang="en-US" sz="1200" b="0" i="0" kern="1200" dirty="0">
                <a:solidFill>
                  <a:schemeClr val="tx1"/>
                </a:solidFill>
                <a:latin typeface="굴림" pitchFamily="50" charset="-127"/>
                <a:ea typeface="굴림" pitchFamily="50" charset="-127"/>
                <a:cs typeface="+mn-cs"/>
              </a:rPr>
              <a:t> 뺄 것이 없을 때 완벽한 제품이 나온다는 철학을 가지고 있습니다</a:t>
            </a:r>
            <a:r>
              <a:rPr kumimoji="1" lang="en-US" altLang="ko-KR" sz="1200" b="0" i="0" kern="1200" dirty="0">
                <a:solidFill>
                  <a:schemeClr val="tx1"/>
                </a:solidFill>
                <a:latin typeface="굴림" pitchFamily="50" charset="-127"/>
                <a:ea typeface="굴림" pitchFamily="50" charset="-127"/>
                <a:cs typeface="+mn-cs"/>
              </a:rPr>
              <a:t>. </a:t>
            </a:r>
          </a:p>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처음 </a:t>
            </a:r>
            <a:r>
              <a:rPr kumimoji="1" lang="ko-KR" altLang="en-US" sz="1200" b="0" i="0" kern="1200" dirty="0" err="1">
                <a:solidFill>
                  <a:schemeClr val="tx1"/>
                </a:solidFill>
                <a:latin typeface="굴림" pitchFamily="50" charset="-127"/>
                <a:ea typeface="굴림" pitchFamily="50" charset="-127"/>
                <a:cs typeface="+mn-cs"/>
              </a:rPr>
              <a:t>아이팟을</a:t>
            </a:r>
            <a:r>
              <a:rPr kumimoji="1" lang="ko-KR" altLang="en-US" sz="1200" b="0" i="0" kern="1200" dirty="0">
                <a:solidFill>
                  <a:schemeClr val="tx1"/>
                </a:solidFill>
                <a:latin typeface="굴림" pitchFamily="50" charset="-127"/>
                <a:ea typeface="굴림" pitchFamily="50" charset="-127"/>
                <a:cs typeface="+mn-cs"/>
              </a:rPr>
              <a:t> 내어 놓을 때에 </a:t>
            </a:r>
            <a:r>
              <a:rPr kumimoji="1" lang="ko-KR" altLang="en-US" sz="1200" b="0" i="0" kern="1200" dirty="0" err="1">
                <a:solidFill>
                  <a:schemeClr val="tx1"/>
                </a:solidFill>
                <a:latin typeface="굴림" pitchFamily="50" charset="-127"/>
                <a:ea typeface="굴림" pitchFamily="50" charset="-127"/>
                <a:cs typeface="+mn-cs"/>
              </a:rPr>
              <a:t>스티브</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잡스는</a:t>
            </a:r>
            <a:r>
              <a:rPr kumimoji="1" lang="ko-KR" altLang="en-US" sz="1200" b="0" i="0" kern="1200" dirty="0">
                <a:solidFill>
                  <a:schemeClr val="tx1"/>
                </a:solidFill>
                <a:latin typeface="굴림" pitchFamily="50" charset="-127"/>
                <a:ea typeface="굴림" pitchFamily="50" charset="-127"/>
                <a:cs typeface="+mn-cs"/>
              </a:rPr>
              <a:t> 전원 버튼을 빼자고 합니다</a:t>
            </a:r>
            <a:r>
              <a:rPr kumimoji="1" lang="en-US" altLang="ko-KR" sz="1200" b="0" i="0" kern="1200" dirty="0">
                <a:solidFill>
                  <a:schemeClr val="tx1"/>
                </a:solidFill>
                <a:latin typeface="굴림" pitchFamily="50" charset="-127"/>
                <a:ea typeface="굴림" pitchFamily="50" charset="-127"/>
                <a:cs typeface="+mn-cs"/>
              </a:rPr>
              <a:t>. </a:t>
            </a:r>
          </a:p>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디자이너와 엔지니어들이 </a:t>
            </a:r>
            <a:r>
              <a:rPr kumimoji="1" lang="ko-KR" altLang="en-US" sz="1200" b="0" i="0" kern="1200" dirty="0" err="1">
                <a:solidFill>
                  <a:schemeClr val="tx1"/>
                </a:solidFill>
                <a:latin typeface="굴림" pitchFamily="50" charset="-127"/>
                <a:ea typeface="굴림" pitchFamily="50" charset="-127"/>
                <a:cs typeface="+mn-cs"/>
              </a:rPr>
              <a:t>어리둥절</a:t>
            </a:r>
            <a:r>
              <a:rPr kumimoji="1" lang="ko-KR" altLang="en-US" sz="1200" b="0" i="0" kern="1200" dirty="0">
                <a:solidFill>
                  <a:schemeClr val="tx1"/>
                </a:solidFill>
                <a:latin typeface="굴림" pitchFamily="50" charset="-127"/>
                <a:ea typeface="굴림" pitchFamily="50" charset="-127"/>
                <a:cs typeface="+mn-cs"/>
              </a:rPr>
              <a:t> 한 가운데</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사람들은 음악을 듣고 싶으면 플레이를 하면 되고 음악을 멈추면 그걸로 끝이다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왜 휴대기기를 죽였다 살렸다 하는 쓸데없는 기능이 필요한가</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라는 반문을 합니다</a:t>
            </a:r>
            <a:r>
              <a:rPr kumimoji="1" lang="en-US" altLang="ko-KR" sz="1200" b="0" i="0" kern="1200" dirty="0">
                <a:solidFill>
                  <a:schemeClr val="tx1"/>
                </a:solidFill>
                <a:latin typeface="굴림" pitchFamily="50" charset="-127"/>
                <a:ea typeface="굴림" pitchFamily="50" charset="-127"/>
                <a:cs typeface="+mn-cs"/>
              </a:rPr>
              <a:t>. </a:t>
            </a:r>
          </a:p>
          <a:p>
            <a:pPr eaLnBrk="1" hangingPunct="1">
              <a:spcBef>
                <a:spcPct val="50000"/>
              </a:spcBef>
            </a:pPr>
            <a:r>
              <a:rPr lang="en-US" altLang="ko-KR" dirty="0"/>
              <a:t>http://webcache.googleusercontent.com/search?q=cache:13QC5M23E6cJ:www.kimjmin.net/2013/05/stevejobs/+&amp;cd=1&amp;hl=ko&amp;ct=clnk&amp;gl=kr</a:t>
            </a:r>
          </a:p>
          <a:p>
            <a:pPr eaLnBrk="1" hangingPunct="1">
              <a:spcBef>
                <a:spcPct val="50000"/>
              </a:spcBef>
            </a:pPr>
            <a:endParaRPr lang="en-US" altLang="ko-KR" dirty="0"/>
          </a:p>
          <a:p>
            <a:pPr eaLnBrk="1" hangingPunct="1">
              <a:spcBef>
                <a:spcPct val="50000"/>
              </a:spcBef>
            </a:pPr>
            <a:endParaRPr lang="en-US" altLang="ko-KR" dirty="0"/>
          </a:p>
          <a:p>
            <a:pPr eaLnBrk="1" hangingPunct="1">
              <a:spcBef>
                <a:spcPct val="50000"/>
              </a:spcBef>
            </a:pPr>
            <a:r>
              <a:rPr kumimoji="1" lang="ko-KR" altLang="en-US" sz="1200" b="0" i="0" kern="1200" dirty="0">
                <a:solidFill>
                  <a:schemeClr val="tx1"/>
                </a:solidFill>
                <a:latin typeface="굴림" pitchFamily="50" charset="-127"/>
                <a:ea typeface="굴림" pitchFamily="50" charset="-127"/>
                <a:cs typeface="+mn-cs"/>
              </a:rPr>
              <a:t>애플이 </a:t>
            </a:r>
            <a:r>
              <a:rPr kumimoji="1" lang="ko-KR" altLang="en-US" sz="1200" b="0" i="0" kern="1200" dirty="0" err="1">
                <a:solidFill>
                  <a:schemeClr val="tx1"/>
                </a:solidFill>
                <a:latin typeface="굴림" pitchFamily="50" charset="-127"/>
                <a:ea typeface="굴림" pitchFamily="50" charset="-127"/>
                <a:cs typeface="+mn-cs"/>
              </a:rPr>
              <a:t>아이팟을</a:t>
            </a:r>
            <a:r>
              <a:rPr kumimoji="1" lang="ko-KR" altLang="en-US" sz="1200" b="0" i="0" kern="1200" dirty="0">
                <a:solidFill>
                  <a:schemeClr val="tx1"/>
                </a:solidFill>
                <a:latin typeface="굴림" pitchFamily="50" charset="-127"/>
                <a:ea typeface="굴림" pitchFamily="50" charset="-127"/>
                <a:cs typeface="+mn-cs"/>
              </a:rPr>
              <a:t> 개발하면서 가장 신경을 쓴 것은 인터페이스였다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그 다음으로 누구나 쉽고 편리하게 원하는 명령을 내릴 수 있는 직관적인 인터페이스가 되게 하기 위해서 극도의 단순함을 추구하였다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단순함이야 말로 애플의 전체 제품을 관통하는 개발철학이라고 할 수 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애플은 불필요한 기능을 최대한 줄임으로써 소비자들이 복잡함을 느끼지 않도록 철저히 배려한다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아이팟에</a:t>
            </a:r>
            <a:r>
              <a:rPr kumimoji="1" lang="ko-KR" altLang="en-US" sz="1200" b="0" i="0" kern="1200" dirty="0">
                <a:solidFill>
                  <a:schemeClr val="tx1"/>
                </a:solidFill>
                <a:latin typeface="굴림" pitchFamily="50" charset="-127"/>
                <a:ea typeface="굴림" pitchFamily="50" charset="-127"/>
                <a:cs typeface="+mn-cs"/>
              </a:rPr>
              <a:t> 들어간 버튼은 개발자 스스로 이것이 반드시 필요한 기능인지를 수없이 반문한 끝에 넣은 것이다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더 이상 </a:t>
            </a:r>
            <a:r>
              <a:rPr kumimoji="1" lang="ko-KR" altLang="en-US" sz="1200" b="0" i="0" kern="1200" dirty="0" err="1">
                <a:solidFill>
                  <a:schemeClr val="tx1"/>
                </a:solidFill>
                <a:latin typeface="굴림" pitchFamily="50" charset="-127"/>
                <a:ea typeface="굴림" pitchFamily="50" charset="-127"/>
                <a:cs typeface="+mn-cs"/>
              </a:rPr>
              <a:t>뺄것이</a:t>
            </a:r>
            <a:r>
              <a:rPr kumimoji="1" lang="ko-KR" altLang="en-US" sz="1200" b="0" i="0" kern="1200" dirty="0">
                <a:solidFill>
                  <a:schemeClr val="tx1"/>
                </a:solidFill>
                <a:latin typeface="굴림" pitchFamily="50" charset="-127"/>
                <a:ea typeface="굴림" pitchFamily="50" charset="-127"/>
                <a:cs typeface="+mn-cs"/>
              </a:rPr>
              <a:t> 없다고 생각할 때까지 버튼의 수를 줄여나갔다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덕분에 </a:t>
            </a:r>
            <a:r>
              <a:rPr kumimoji="1" lang="ko-KR" altLang="en-US" sz="1200" b="0" i="0" kern="1200" dirty="0" err="1">
                <a:solidFill>
                  <a:schemeClr val="tx1"/>
                </a:solidFill>
                <a:latin typeface="굴림" pitchFamily="50" charset="-127"/>
                <a:ea typeface="굴림" pitchFamily="50" charset="-127"/>
                <a:cs typeface="+mn-cs"/>
              </a:rPr>
              <a:t>아이팟은</a:t>
            </a:r>
            <a:r>
              <a:rPr kumimoji="1" lang="ko-KR" altLang="en-US" sz="1200" b="0" i="0" kern="1200" dirty="0">
                <a:solidFill>
                  <a:schemeClr val="tx1"/>
                </a:solidFill>
                <a:latin typeface="굴림" pitchFamily="50" charset="-127"/>
                <a:ea typeface="굴림" pitchFamily="50" charset="-127"/>
                <a:cs typeface="+mn-cs"/>
              </a:rPr>
              <a:t> 특이하게도 전원버튼이 없다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사실 </a:t>
            </a:r>
            <a:r>
              <a:rPr kumimoji="1" lang="ko-KR" altLang="en-US" sz="1200" b="0" i="0" kern="1200" dirty="0" err="1">
                <a:solidFill>
                  <a:schemeClr val="tx1"/>
                </a:solidFill>
                <a:latin typeface="굴림" pitchFamily="50" charset="-127"/>
                <a:ea typeface="굴림" pitchFamily="50" charset="-127"/>
                <a:cs typeface="+mn-cs"/>
              </a:rPr>
              <a:t>스티브</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잡스는</a:t>
            </a:r>
            <a:r>
              <a:rPr kumimoji="1" lang="ko-KR" altLang="en-US" sz="1200" b="0" i="0" kern="1200" dirty="0">
                <a:solidFill>
                  <a:schemeClr val="tx1"/>
                </a:solidFill>
                <a:latin typeface="굴림" pitchFamily="50" charset="-127"/>
                <a:ea typeface="굴림" pitchFamily="50" charset="-127"/>
                <a:cs typeface="+mn-cs"/>
              </a:rPr>
              <a:t> 메뉴버튼도 빼고 싶었지만 하지만 개발자들의 설득에 겨우 넣을 수 있었다</a:t>
            </a:r>
            <a:r>
              <a:rPr kumimoji="1" lang="en-US" altLang="ko-KR" sz="1200" b="0" i="0" kern="1200" dirty="0">
                <a:solidFill>
                  <a:schemeClr val="tx1"/>
                </a:solidFill>
                <a:latin typeface="굴림" pitchFamily="50" charset="-127"/>
                <a:ea typeface="굴림" pitchFamily="50" charset="-127"/>
                <a:cs typeface="+mn-cs"/>
              </a:rPr>
              <a:t>. </a:t>
            </a:r>
            <a:r>
              <a:rPr kumimoji="1" lang="ko-KR" altLang="en-US" sz="1200" b="0" i="0" kern="1200" dirty="0">
                <a:solidFill>
                  <a:schemeClr val="tx1"/>
                </a:solidFill>
                <a:latin typeface="굴림" pitchFamily="50" charset="-127"/>
                <a:ea typeface="굴림" pitchFamily="50" charset="-127"/>
                <a:cs typeface="+mn-cs"/>
              </a:rPr>
              <a:t>또한 </a:t>
            </a:r>
            <a:r>
              <a:rPr kumimoji="1" lang="ko-KR" altLang="en-US" sz="1200" b="0" i="0" kern="1200" dirty="0" err="1">
                <a:solidFill>
                  <a:schemeClr val="tx1"/>
                </a:solidFill>
                <a:latin typeface="굴림" pitchFamily="50" charset="-127"/>
                <a:ea typeface="굴림" pitchFamily="50" charset="-127"/>
                <a:cs typeface="+mn-cs"/>
              </a:rPr>
              <a:t>스티브</a:t>
            </a:r>
            <a:r>
              <a:rPr kumimoji="1" lang="ko-KR" altLang="en-US" sz="1200" b="0" i="0" kern="1200" dirty="0">
                <a:solidFill>
                  <a:schemeClr val="tx1"/>
                </a:solidFill>
                <a:latin typeface="굴림" pitchFamily="50" charset="-127"/>
                <a:ea typeface="굴림" pitchFamily="50" charset="-127"/>
                <a:cs typeface="+mn-cs"/>
              </a:rPr>
              <a:t> </a:t>
            </a:r>
            <a:r>
              <a:rPr kumimoji="1" lang="ko-KR" altLang="en-US" sz="1200" b="0" i="0" kern="1200" dirty="0" err="1">
                <a:solidFill>
                  <a:schemeClr val="tx1"/>
                </a:solidFill>
                <a:latin typeface="굴림" pitchFamily="50" charset="-127"/>
                <a:ea typeface="굴림" pitchFamily="50" charset="-127"/>
                <a:cs typeface="+mn-cs"/>
              </a:rPr>
              <a:t>잡스는</a:t>
            </a:r>
            <a:r>
              <a:rPr kumimoji="1" lang="ko-KR" altLang="en-US" sz="1200" b="0" i="0" kern="1200" dirty="0">
                <a:solidFill>
                  <a:schemeClr val="tx1"/>
                </a:solidFill>
                <a:latin typeface="굴림" pitchFamily="50" charset="-127"/>
                <a:ea typeface="굴림" pitchFamily="50" charset="-127"/>
                <a:cs typeface="+mn-cs"/>
              </a:rPr>
              <a:t> 개발자들이 만들어온 시제품으로 원하는 곡을 </a:t>
            </a:r>
            <a:r>
              <a:rPr kumimoji="1" lang="ko-KR" altLang="en-US" sz="1200" b="0" i="0" kern="1200" dirty="0" err="1">
                <a:solidFill>
                  <a:schemeClr val="tx1"/>
                </a:solidFill>
                <a:latin typeface="굴림" pitchFamily="50" charset="-127"/>
                <a:ea typeface="굴림" pitchFamily="50" charset="-127"/>
                <a:cs typeface="+mn-cs"/>
              </a:rPr>
              <a:t>세번</a:t>
            </a:r>
            <a:r>
              <a:rPr kumimoji="1" lang="ko-KR" altLang="en-US" sz="1200" b="0" i="0" kern="1200" dirty="0">
                <a:solidFill>
                  <a:schemeClr val="tx1"/>
                </a:solidFill>
                <a:latin typeface="굴림" pitchFamily="50" charset="-127"/>
                <a:ea typeface="굴림" pitchFamily="50" charset="-127"/>
                <a:cs typeface="+mn-cs"/>
              </a:rPr>
              <a:t> 이내의 버튼 조작으로 찾지 못하면 불같이 화내며 간편한 인터페이스를 강조하였다</a:t>
            </a:r>
            <a:r>
              <a:rPr kumimoji="1" lang="en-US" altLang="ko-KR" sz="1200" b="0" i="0" kern="1200" dirty="0">
                <a:solidFill>
                  <a:schemeClr val="tx1"/>
                </a:solidFill>
                <a:latin typeface="굴림" pitchFamily="50" charset="-127"/>
                <a:ea typeface="굴림" pitchFamily="50" charset="-127"/>
                <a:cs typeface="+mn-cs"/>
              </a:rPr>
              <a:t>.</a:t>
            </a:r>
          </a:p>
          <a:p>
            <a:pPr eaLnBrk="1" hangingPunct="1">
              <a:spcBef>
                <a:spcPct val="50000"/>
              </a:spcBef>
            </a:pPr>
            <a:r>
              <a:rPr lang="en-US" altLang="ko-KR" dirty="0"/>
              <a:t>http://www.multiwriter.co.kr/m/post/1013</a:t>
            </a:r>
          </a:p>
          <a:p>
            <a:pPr eaLnBrk="1" hangingPunct="1">
              <a:spcBef>
                <a:spcPct val="50000"/>
              </a:spcBef>
            </a:pPr>
            <a:endParaRPr lang="en-US" altLang="ko-KR" dirty="0"/>
          </a:p>
          <a:p>
            <a:pPr eaLnBrk="1" hangingPunct="1">
              <a:spcBef>
                <a:spcPct val="50000"/>
              </a:spcBef>
            </a:pPr>
            <a:r>
              <a:rPr lang="ko-KR" altLang="en-US" dirty="0"/>
              <a:t>전원 버튼이야말로 공급자 중심 설계의 산물이 아닐까</a:t>
            </a:r>
            <a:r>
              <a:rPr lang="en-US" altLang="ko-KR" dirty="0"/>
              <a:t>.</a:t>
            </a:r>
          </a:p>
          <a:p>
            <a:pPr eaLnBrk="1" hangingPunct="1">
              <a:spcBef>
                <a:spcPct val="50000"/>
              </a:spcBef>
            </a:pPr>
            <a:endParaRPr lang="en-US" altLang="ko-KR" dirty="0"/>
          </a:p>
        </p:txBody>
      </p:sp>
    </p:spTree>
    <p:extLst>
      <p:ext uri="{BB962C8B-B14F-4D97-AF65-F5344CB8AC3E}">
        <p14:creationId xmlns:p14="http://schemas.microsoft.com/office/powerpoint/2010/main" val="1246288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31</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eaLnBrk="1" hangingPunct="1">
              <a:spcBef>
                <a:spcPct val="50000"/>
              </a:spcBef>
              <a:defRPr/>
            </a:pPr>
            <a:r>
              <a:rPr lang="ko-KR" altLang="en-US"/>
              <a:t>샤워할 때</a:t>
            </a:r>
            <a:r>
              <a:rPr lang="en-US" altLang="ko-KR"/>
              <a:t>,</a:t>
            </a:r>
            <a:r>
              <a:rPr lang="ko-KR" altLang="en-US"/>
              <a:t> 샴푸와 린스를 쉽게 구별할 수 있는가</a:t>
            </a:r>
            <a:r>
              <a:rPr lang="en-US" altLang="ko-KR"/>
              <a:t>?</a:t>
            </a:r>
          </a:p>
          <a:p>
            <a:pPr marL="0" marR="0" indent="0" algn="l" defTabSz="914400" rtl="0" eaLnBrk="1" latinLnBrk="1" hangingPunct="1">
              <a:lnSpc>
                <a:spcPct val="100000"/>
              </a:lnSpc>
              <a:spcBef>
                <a:spcPct val="50000"/>
              </a:spcBef>
              <a:spcAft>
                <a:spcPct val="0"/>
              </a:spcAft>
              <a:buClrTx/>
              <a:buFontTx/>
              <a:buNone/>
              <a:defRPr/>
            </a:pPr>
            <a:r>
              <a:rPr lang="ko-KR" altLang="en-US"/>
              <a:t>샤워를 하는 맥락에서 보면 눈을 감고 있어서 샴푸와 린스를 쉽게 분간하기 어려운 상황일 때가 많다</a:t>
            </a:r>
            <a:r>
              <a:rPr lang="en-US" altLang="ko-KR"/>
              <a:t>.</a:t>
            </a:r>
          </a:p>
          <a:p>
            <a:pPr eaLnBrk="1" hangingPunct="1">
              <a:spcBef>
                <a:spcPct val="50000"/>
              </a:spcBef>
              <a:defRPr/>
            </a:pPr>
            <a:r>
              <a:rPr lang="ko-KR" altLang="en-US"/>
              <a:t>패키지 모양이 동일하고 샴푸와 린스를 구별할 수 있는 표식이 대부분 크게 드러나지 않기 때문이다</a:t>
            </a:r>
            <a:r>
              <a:rPr lang="en-US" altLang="ko-KR"/>
              <a:t>.</a:t>
            </a:r>
          </a:p>
          <a:p>
            <a:pPr eaLnBrk="1" hangingPunct="1">
              <a:spcBef>
                <a:spcPct val="50000"/>
              </a:spcBef>
              <a:defRPr/>
            </a:pPr>
            <a:r>
              <a:rPr lang="ko-KR" altLang="en-US"/>
              <a:t>사용자의 사용 맥락을 고려하여 디자인해야 한다</a:t>
            </a:r>
            <a:r>
              <a:rPr lang="en-US" altLang="ko-KR"/>
              <a:t>.</a:t>
            </a:r>
          </a:p>
        </p:txBody>
      </p:sp>
    </p:spTree>
    <p:extLst>
      <p:ext uri="{BB962C8B-B14F-4D97-AF65-F5344CB8AC3E}">
        <p14:creationId xmlns:p14="http://schemas.microsoft.com/office/powerpoint/2010/main" val="3791938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32</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rtl="0">
              <a:defRPr/>
            </a:pPr>
            <a:r>
              <a:rPr kumimoji="1" lang="ko-KR" altLang="en-US" sz="1200" b="0" i="0" u="none" strike="noStrike" kern="1200">
                <a:solidFill>
                  <a:schemeClr val="tx1"/>
                </a:solidFill>
                <a:latin typeface="굴림"/>
                <a:ea typeface="굴림"/>
                <a:cs typeface="+mn-cs"/>
              </a:rPr>
              <a:t>여러분은 샤워할 때</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샴푸와 린스를 쉽게 구별할 수 있으십니까</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샤워를 하는 맥락에서 보면 눈을 감고 있어서 샴푸와 린스를 쉽게 분간하기 어려운 상황일 때가 많습니다</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패키지 모양이 동일하고 샴푸와 린스를 구별할 수 있는 표식이 대부분 크게 드러나지 않기 때문입니다</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제조사 입장에서는 브랜드의 아이덴티티를 유지하고 상표를 알리는 것이 중요하겠죠</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사용자의 사용 맥락을 이해하고 사용자의 경험을 중심으로 디자인해야 합니다</a:t>
            </a:r>
            <a:r>
              <a:rPr kumimoji="1" lang="en-US" altLang="ko-KR" sz="1200" b="0" i="0" u="none" strike="noStrike" kern="1200">
                <a:solidFill>
                  <a:schemeClr val="tx1"/>
                </a:solidFill>
                <a:latin typeface="굴림"/>
                <a:ea typeface="굴림"/>
                <a:cs typeface="+mn-cs"/>
              </a:rPr>
              <a:t>. </a:t>
            </a:r>
          </a:p>
          <a:p>
            <a:pPr rtl="0">
              <a:defRPr/>
            </a:pPr>
            <a:r>
              <a:rPr kumimoji="1" lang="en-US" altLang="ko-KR" sz="1200" b="0" i="0" u="none" strike="noStrike" kern="1200">
                <a:solidFill>
                  <a:schemeClr val="tx1"/>
                </a:solidFill>
                <a:latin typeface="굴림"/>
                <a:ea typeface="굴림"/>
                <a:cs typeface="+mn-cs"/>
              </a:rPr>
              <a:t> </a:t>
            </a:r>
          </a:p>
          <a:p>
            <a:pPr rtl="0">
              <a:defRPr/>
            </a:pPr>
            <a:r>
              <a:rPr kumimoji="1" lang="en-US" altLang="ko-KR" sz="1200" b="0" i="0" u="none" strike="noStrike" kern="1200">
                <a:solidFill>
                  <a:schemeClr val="tx1"/>
                </a:solidFill>
                <a:latin typeface="굴림"/>
                <a:ea typeface="굴림"/>
                <a:cs typeface="+mn-cs"/>
              </a:rPr>
              <a:t>-</a:t>
            </a:r>
          </a:p>
          <a:p>
            <a:pPr eaLnBrk="1" hangingPunct="1">
              <a:spcBef>
                <a:spcPct val="50000"/>
              </a:spcBef>
              <a:defRPr/>
            </a:pPr>
            <a:endParaRPr lang="en-US" altLang="ko-KR"/>
          </a:p>
        </p:txBody>
      </p:sp>
    </p:spTree>
    <p:extLst>
      <p:ext uri="{BB962C8B-B14F-4D97-AF65-F5344CB8AC3E}">
        <p14:creationId xmlns:p14="http://schemas.microsoft.com/office/powerpoint/2010/main" val="3821836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33</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effectLst/>
                <a:latin typeface="굴림"/>
                <a:ea typeface="굴림"/>
                <a:cs typeface="+mn-cs"/>
              </a:rPr>
              <a:t>일본 우유팩에 숨겨진 작은 비밀</a:t>
            </a:r>
            <a:r>
              <a:rPr kumimoji="1" lang="en-US" altLang="ko-KR" sz="1200" b="1" i="0" kern="1200">
                <a:solidFill>
                  <a:schemeClr val="tx1"/>
                </a:solidFill>
                <a:effectLst/>
                <a:latin typeface="굴림"/>
                <a:ea typeface="굴림"/>
                <a:cs typeface="+mn-cs"/>
              </a:rPr>
              <a:t>!</a:t>
            </a:r>
          </a:p>
          <a:p>
            <a:pPr rtl="0">
              <a:defRPr/>
            </a:pPr>
            <a:endParaRPr kumimoji="1" lang="en-US" altLang="ko-KR" sz="1200" b="0" i="0" kern="1200">
              <a:solidFill>
                <a:schemeClr val="tx1"/>
              </a:solidFill>
              <a:effectLst/>
              <a:latin typeface="굴림"/>
              <a:ea typeface="굴림"/>
              <a:cs typeface="+mn-cs"/>
            </a:endParaRPr>
          </a:p>
          <a:p>
            <a:pPr rtl="0">
              <a:defRPr/>
            </a:pPr>
            <a:r>
              <a:rPr kumimoji="1" lang="ko-KR" altLang="en-US" sz="1200" b="0" i="0" kern="1200">
                <a:solidFill>
                  <a:schemeClr val="tx1"/>
                </a:solidFill>
                <a:effectLst/>
                <a:latin typeface="굴림"/>
                <a:ea typeface="굴림"/>
                <a:cs typeface="+mn-cs"/>
              </a:rPr>
              <a:t>일본의 샴푸와 린스 패키지를 쉽게 구별할 수 있는 작은 비밀이 있습니다</a:t>
            </a:r>
            <a:r>
              <a:rPr kumimoji="1" lang="en-US" altLang="ko-KR" sz="1200" b="0" i="0" kern="1200">
                <a:solidFill>
                  <a:schemeClr val="tx1"/>
                </a:solidFill>
                <a:effectLst/>
                <a:latin typeface="굴림"/>
                <a:ea typeface="굴림"/>
                <a:cs typeface="+mn-cs"/>
              </a:rPr>
              <a:t>.</a:t>
            </a:r>
            <a:br>
              <a:rPr lang="ko-KR" altLang="en-US"/>
            </a:br>
            <a:r>
              <a:rPr kumimoji="1" lang="ko-KR" altLang="en-US" sz="1200" b="0" i="0" kern="1200">
                <a:solidFill>
                  <a:schemeClr val="tx1"/>
                </a:solidFill>
                <a:effectLst/>
                <a:latin typeface="굴림"/>
                <a:ea typeface="굴림"/>
                <a:cs typeface="+mn-cs"/>
              </a:rPr>
              <a:t>패키지 옆이 울퉁불퉁한 것이 샴푸</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린스나 컨디셔너에는 없습니다</a:t>
            </a:r>
            <a:r>
              <a:rPr kumimoji="1" lang="en-US" altLang="ko-KR" sz="1200" b="0" i="0" kern="1200">
                <a:solidFill>
                  <a:schemeClr val="tx1"/>
                </a:solidFill>
                <a:effectLst/>
                <a:latin typeface="굴림"/>
                <a:ea typeface="굴림"/>
                <a:cs typeface="+mn-cs"/>
              </a:rPr>
              <a:t>.</a:t>
            </a:r>
            <a:br>
              <a:rPr lang="ko-KR" altLang="en-US"/>
            </a:br>
            <a:r>
              <a:rPr kumimoji="1" lang="ko-KR" altLang="en-US" sz="1200" b="0" i="0" kern="1200">
                <a:solidFill>
                  <a:schemeClr val="tx1"/>
                </a:solidFill>
                <a:effectLst/>
                <a:latin typeface="굴림"/>
                <a:ea typeface="굴림"/>
                <a:cs typeface="+mn-cs"/>
              </a:rPr>
              <a:t>호텔에서 사용하거나 일본어를 읽을 수 없을 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울퉁불퉁한 표시가 있는지 찾아보세요</a:t>
            </a:r>
            <a:r>
              <a:rPr kumimoji="1" lang="en-US" altLang="ko-KR" sz="1200" b="0" i="0" kern="1200">
                <a:solidFill>
                  <a:schemeClr val="tx1"/>
                </a:solidFill>
                <a:effectLst/>
                <a:latin typeface="굴림"/>
                <a:ea typeface="굴림"/>
                <a:cs typeface="+mn-cs"/>
              </a:rPr>
              <a:t>!</a:t>
            </a:r>
            <a:endParaRPr lang="en-US" altLang="ko-KR"/>
          </a:p>
        </p:txBody>
      </p:sp>
    </p:spTree>
    <p:extLst>
      <p:ext uri="{BB962C8B-B14F-4D97-AF65-F5344CB8AC3E}">
        <p14:creationId xmlns:p14="http://schemas.microsoft.com/office/powerpoint/2010/main" val="491967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9D7FCE8-E103-4139-9529-FA8A4EF2132D}"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34</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610307" name="Rectangle 2"/>
          <p:cNvSpPr>
            <a:spLocks noGrp="1" noRot="1" noChangeAspect="1" noChangeArrowheads="1" noTextEdit="1"/>
          </p:cNvSpPr>
          <p:nvPr>
            <p:ph type="sldImg"/>
          </p:nvPr>
        </p:nvSpPr>
        <p:spPr>
          <a:xfrm>
            <a:off x="3811588" y="652463"/>
            <a:ext cx="2498725" cy="1873250"/>
          </a:xfrm>
          <a:ln/>
        </p:spPr>
      </p:sp>
      <p:sp>
        <p:nvSpPr>
          <p:cNvPr id="610308" name="Rectangle 3"/>
          <p:cNvSpPr>
            <a:spLocks noGrp="1" noChangeArrowheads="1"/>
          </p:cNvSpPr>
          <p:nvPr>
            <p:ph type="body" idx="1"/>
          </p:nvPr>
        </p:nvSpPr>
        <p:spPr>
          <a:noFill/>
          <a:ln/>
        </p:spPr>
        <p:txBody>
          <a:bodyPr lIns="99039" tIns="49520" rIns="99039" bIns="49520"/>
          <a:lstStyle/>
          <a:p>
            <a:pPr rtl="0">
              <a:defRPr/>
            </a:pPr>
            <a:r>
              <a:rPr kumimoji="1" lang="ko-KR" altLang="en-US" sz="1200" b="0" i="0" u="none" strike="noStrike" kern="1200">
                <a:solidFill>
                  <a:schemeClr val="tx1"/>
                </a:solidFill>
                <a:latin typeface="굴림"/>
                <a:ea typeface="굴림"/>
                <a:cs typeface="+mn-cs"/>
              </a:rPr>
              <a:t>이것은 눈을 감고서 샴푸와 린스 용기를 구분하지 못해 실수했던 경험을 살려 각각 세로 홈과 가로 홈을 낸 샴푸와 린스 용기로 시각장애인도 쉽게 활용할 수 있도록 한 디자이너 성정기씨의 디자인입니다</a:t>
            </a:r>
            <a:r>
              <a:rPr kumimoji="1" lang="en-US" altLang="ko-KR" sz="1200" b="0" i="0" u="none" strike="noStrike" kern="1200">
                <a:solidFill>
                  <a:schemeClr val="tx1"/>
                </a:solidFill>
                <a:latin typeface="굴림"/>
                <a:ea typeface="굴림"/>
                <a:cs typeface="+mn-cs"/>
              </a:rPr>
              <a:t>. 2007</a:t>
            </a:r>
            <a:r>
              <a:rPr kumimoji="1" lang="ko-KR" altLang="en-US" sz="1200" b="0" i="0" u="none" strike="noStrike" kern="1200">
                <a:solidFill>
                  <a:schemeClr val="tx1"/>
                </a:solidFill>
                <a:latin typeface="굴림"/>
                <a:ea typeface="굴림"/>
                <a:cs typeface="+mn-cs"/>
              </a:rPr>
              <a:t>년 독일 레드돗 콘셉트 어워드의 베스트 오브 더 베스트를 수상했습니다</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이 사례를 보면</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좋은 디자인은 신체적으로나 정신적으로 건강한 사람들이 느끼지 못하는 일상생활 속의 불편을 민감하게 감지해 내고 그것을 해결할 수 있는 대안을 제시해야 함을 알 수 있습니다</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그러기 위해서 디자이너는 뛰어난 민감성과 창의적 문제 해결능력을 동시에 갖추어야 합니다</a:t>
            </a:r>
            <a:r>
              <a:rPr kumimoji="1" lang="en-US" altLang="ko-KR" sz="1200" b="0" i="0" u="none" strike="noStrike" kern="1200">
                <a:solidFill>
                  <a:schemeClr val="tx1"/>
                </a:solidFill>
                <a:latin typeface="굴림"/>
                <a:ea typeface="굴림"/>
                <a:cs typeface="+mn-cs"/>
              </a:rPr>
              <a:t>.  </a:t>
            </a:r>
          </a:p>
          <a:p>
            <a:pPr rtl="0">
              <a:defRPr/>
            </a:pPr>
            <a:r>
              <a:rPr kumimoji="1" lang="ko-KR" altLang="en-US" sz="1200" b="0" i="0" u="none" strike="noStrike" kern="1200">
                <a:solidFill>
                  <a:schemeClr val="tx1"/>
                </a:solidFill>
                <a:latin typeface="굴림"/>
                <a:ea typeface="굴림"/>
                <a:cs typeface="+mn-cs"/>
              </a:rPr>
              <a:t>낮은 대역대의 사용자의 불편까지 고려한 디자인은 장애인이나 노약자에게는 대치될 수 없는 큰 가치를 주고 일반 사용자에게는 에너지를 덜 소모하게 하는 등 결과적으로 사회 전반의 위화감을 낮추는 데 기여하게 됩니다</a:t>
            </a:r>
            <a:r>
              <a:rPr kumimoji="1" lang="en-US" altLang="ko-KR" sz="1200" b="0" i="0" u="none" strike="noStrike" kern="1200">
                <a:solidFill>
                  <a:schemeClr val="tx1"/>
                </a:solidFill>
                <a:latin typeface="굴림"/>
                <a:ea typeface="굴림"/>
                <a:cs typeface="+mn-cs"/>
              </a:rPr>
              <a:t>. </a:t>
            </a:r>
          </a:p>
          <a:p>
            <a:pPr rtl="0">
              <a:defRPr/>
            </a:pPr>
            <a:endParaRPr kumimoji="1" lang="en-US" altLang="ko-KR" sz="1200" b="0" i="0" u="none" strike="noStrike" kern="1200">
              <a:solidFill>
                <a:schemeClr val="tx1"/>
              </a:solidFill>
              <a:latin typeface="굴림"/>
              <a:ea typeface="굴림"/>
              <a:cs typeface="+mn-cs"/>
            </a:endParaRPr>
          </a:p>
          <a:p>
            <a:pPr rtl="0">
              <a:defRPr/>
            </a:pPr>
            <a:r>
              <a:rPr kumimoji="1" lang="en-US" altLang="ko-KR" sz="1200" b="0" i="0" u="none" strike="noStrike" kern="1200">
                <a:solidFill>
                  <a:schemeClr val="tx1"/>
                </a:solidFill>
                <a:latin typeface="굴림"/>
                <a:ea typeface="굴림"/>
                <a:cs typeface="+mn-cs"/>
              </a:rPr>
              <a:t>------------------------</a:t>
            </a:r>
          </a:p>
          <a:p>
            <a:pPr rtl="0">
              <a:defRPr/>
            </a:pPr>
            <a:endParaRPr kumimoji="1" lang="en-US" altLang="ko-KR" sz="1200" b="0" i="0" u="none" strike="noStrike" kern="1200">
              <a:solidFill>
                <a:schemeClr val="tx1"/>
              </a:solidFill>
              <a:latin typeface="굴림"/>
              <a:ea typeface="굴림"/>
              <a:cs typeface="+mn-cs"/>
            </a:endParaRPr>
          </a:p>
          <a:p>
            <a:pPr rtl="0">
              <a:defRPr/>
            </a:pPr>
            <a:r>
              <a:rPr kumimoji="1" lang="en-US" altLang="ko-KR" sz="1200" b="0" i="0" u="none" strike="noStrike" kern="1200">
                <a:solidFill>
                  <a:schemeClr val="tx1"/>
                </a:solidFill>
                <a:latin typeface="굴림"/>
                <a:ea typeface="굴림"/>
                <a:cs typeface="+mn-cs"/>
              </a:rPr>
              <a:t>2014</a:t>
            </a:r>
            <a:r>
              <a:rPr kumimoji="1" lang="ko-KR" altLang="en-US" sz="1200" b="0" i="0" u="none" strike="noStrike" kern="1200">
                <a:solidFill>
                  <a:schemeClr val="tx1"/>
                </a:solidFill>
                <a:latin typeface="굴림"/>
                <a:ea typeface="굴림"/>
                <a:cs typeface="+mn-cs"/>
              </a:rPr>
              <a:t>년 </a:t>
            </a:r>
            <a:r>
              <a:rPr kumimoji="1" lang="en-US" altLang="ko-KR" sz="1200" b="0" i="0" u="none" strike="noStrike" kern="1200">
                <a:solidFill>
                  <a:schemeClr val="tx1"/>
                </a:solidFill>
                <a:latin typeface="굴림"/>
                <a:ea typeface="굴림"/>
                <a:cs typeface="+mn-cs"/>
              </a:rPr>
              <a:t>10</a:t>
            </a:r>
            <a:r>
              <a:rPr kumimoji="1" lang="ko-KR" altLang="en-US" sz="1200" b="0" i="0" u="none" strike="noStrike" kern="1200">
                <a:solidFill>
                  <a:schemeClr val="tx1"/>
                </a:solidFill>
                <a:latin typeface="굴림"/>
                <a:ea typeface="굴림"/>
                <a:cs typeface="+mn-cs"/>
              </a:rPr>
              <a:t>월 </a:t>
            </a:r>
            <a:r>
              <a:rPr kumimoji="1" lang="en-US" altLang="ko-KR" sz="1200" b="0" i="0" u="none" strike="noStrike" kern="1200">
                <a:solidFill>
                  <a:schemeClr val="tx1"/>
                </a:solidFill>
                <a:latin typeface="굴림"/>
                <a:ea typeface="굴림"/>
                <a:cs typeface="+mn-cs"/>
              </a:rPr>
              <a:t>9</a:t>
            </a:r>
            <a:r>
              <a:rPr kumimoji="1" lang="ko-KR" altLang="en-US" sz="1200" b="0" i="0" u="none" strike="noStrike" kern="1200">
                <a:solidFill>
                  <a:schemeClr val="tx1"/>
                </a:solidFill>
                <a:latin typeface="굴림"/>
                <a:ea typeface="굴림"/>
                <a:cs typeface="+mn-cs"/>
              </a:rPr>
              <a:t>일</a:t>
            </a:r>
          </a:p>
          <a:p>
            <a:pPr rtl="0">
              <a:defRPr/>
            </a:pPr>
            <a:r>
              <a:rPr kumimoji="1" lang="ko-KR" altLang="en-US" sz="1200" b="0" i="0" u="none" strike="noStrike" kern="1200">
                <a:solidFill>
                  <a:schemeClr val="tx1"/>
                </a:solidFill>
                <a:latin typeface="굴림"/>
                <a:ea typeface="굴림"/>
                <a:cs typeface="+mn-cs"/>
              </a:rPr>
              <a:t>이것은 눈을 감고서 샴푸와 린스 용기를 구분하지 못해 실수했던 경험을 살려 각각 세로 홈과 가로 홈을 낸 샴푸와 린스 용기로 시각장애인도 쉽게 활용할 수 있도록 한 디자이너 성정기씨의 디자인이다</a:t>
            </a:r>
            <a:r>
              <a:rPr kumimoji="1" lang="en-US" altLang="ko-KR" sz="1200" b="0" i="0" u="none" strike="noStrike" kern="1200">
                <a:solidFill>
                  <a:schemeClr val="tx1"/>
                </a:solidFill>
                <a:latin typeface="굴림"/>
                <a:ea typeface="굴림"/>
                <a:cs typeface="+mn-cs"/>
              </a:rPr>
              <a:t>. 2002</a:t>
            </a:r>
            <a:r>
              <a:rPr kumimoji="1" lang="ko-KR" altLang="en-US" sz="1200" b="0" i="0" u="none" strike="noStrike" kern="1200">
                <a:solidFill>
                  <a:schemeClr val="tx1"/>
                </a:solidFill>
                <a:latin typeface="굴림"/>
                <a:ea typeface="굴림"/>
                <a:cs typeface="+mn-cs"/>
              </a:rPr>
              <a:t>년 </a:t>
            </a:r>
            <a:r>
              <a:rPr kumimoji="1" lang="en-US" altLang="ko-KR" sz="1200" b="0" i="0" u="none" strike="noStrike" kern="1200">
                <a:solidFill>
                  <a:schemeClr val="tx1"/>
                </a:solidFill>
                <a:latin typeface="굴림"/>
                <a:ea typeface="굴림"/>
                <a:cs typeface="+mn-cs"/>
              </a:rPr>
              <a:t>LG</a:t>
            </a:r>
            <a:r>
              <a:rPr kumimoji="1" lang="ko-KR" altLang="en-US" sz="1200" b="0" i="0" u="none" strike="noStrike" kern="1200">
                <a:solidFill>
                  <a:schemeClr val="tx1"/>
                </a:solidFill>
                <a:latin typeface="굴림"/>
                <a:ea typeface="굴림"/>
                <a:cs typeface="+mn-cs"/>
              </a:rPr>
              <a:t>생활건강 디자인 공모전 대상과 </a:t>
            </a:r>
            <a:r>
              <a:rPr kumimoji="1" lang="en-US" altLang="ko-KR" sz="1200" b="0" i="0" u="none" strike="noStrike" kern="1200">
                <a:solidFill>
                  <a:schemeClr val="tx1"/>
                </a:solidFill>
                <a:latin typeface="굴림"/>
                <a:ea typeface="굴림"/>
                <a:cs typeface="+mn-cs"/>
              </a:rPr>
              <a:t>2007</a:t>
            </a:r>
            <a:r>
              <a:rPr kumimoji="1" lang="ko-KR" altLang="en-US" sz="1200" b="0" i="0" u="none" strike="noStrike" kern="1200">
                <a:solidFill>
                  <a:schemeClr val="tx1"/>
                </a:solidFill>
                <a:latin typeface="굴림"/>
                <a:ea typeface="굴림"/>
                <a:cs typeface="+mn-cs"/>
              </a:rPr>
              <a:t>년 독일 레드돗 콘셉트 어워드 베스트 오브 더 베스트상을 수상했다</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이 사례를 보면</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좋은 디자인은 신체적으로나 정신적으로 건강한 사람들이 느끼지 못하는 일상생활 속의 불편을 민감하게 감지해 내고 그것을 해결할 수 있는 대안을 제시해야 함을 알 수 있다</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그러기 위해서 디자이너는 뛰어난 민감성과 창의적 문제 해결능력을 동시에 갖추어야 한다</a:t>
            </a:r>
            <a:r>
              <a:rPr kumimoji="1" lang="en-US" altLang="ko-KR" sz="1200" b="0" i="0" u="none" strike="noStrike" kern="1200">
                <a:solidFill>
                  <a:schemeClr val="tx1"/>
                </a:solidFill>
                <a:latin typeface="굴림"/>
                <a:ea typeface="굴림"/>
                <a:cs typeface="+mn-cs"/>
              </a:rPr>
              <a:t>. </a:t>
            </a:r>
            <a:r>
              <a:rPr kumimoji="1" lang="ko-KR" altLang="en-US" sz="1200" b="0" i="0" u="none" strike="noStrike" kern="1200">
                <a:solidFill>
                  <a:schemeClr val="tx1"/>
                </a:solidFill>
                <a:latin typeface="굴림"/>
                <a:ea typeface="굴림"/>
                <a:cs typeface="+mn-cs"/>
              </a:rPr>
              <a:t>낮은 대역대의 사용자의 불편까지 고려한 디자인은 장애인이나 노약자에게는 대치될 수 없는 큰 가치를 주고 일반 사용자에게는 에너지를 덜 소모하게 하는 등 결과적으로 사회 전반의 위화감을 낮추는 데 기여하게 된다</a:t>
            </a:r>
            <a:r>
              <a:rPr kumimoji="1" lang="en-US" altLang="ko-KR" sz="1200" b="0" i="0" u="none" strike="noStrike" kern="1200">
                <a:solidFill>
                  <a:schemeClr val="tx1"/>
                </a:solidFill>
                <a:latin typeface="굴림"/>
                <a:ea typeface="굴림"/>
                <a:cs typeface="+mn-cs"/>
              </a:rPr>
              <a:t>. ... </a:t>
            </a:r>
          </a:p>
          <a:p>
            <a:pPr lvl="0">
              <a:defRPr/>
            </a:pPr>
            <a:r>
              <a:rPr kumimoji="1" lang="en-US" altLang="ko-KR" sz="1200" b="0" i="0" u="sng" strike="noStrike" kern="1200">
                <a:solidFill>
                  <a:schemeClr val="tx1"/>
                </a:solidFill>
                <a:latin typeface="굴림"/>
                <a:ea typeface="굴림"/>
                <a:cs typeface="+mn-cs"/>
                <a:hlinkClick r:id="rId3"/>
              </a:rPr>
              <a:t>http://cafe.naver.com/usable/3228</a:t>
            </a:r>
            <a:endParaRPr lang="en-US" altLang="ko-KR"/>
          </a:p>
        </p:txBody>
      </p:sp>
    </p:spTree>
    <p:extLst>
      <p:ext uri="{BB962C8B-B14F-4D97-AF65-F5344CB8AC3E}">
        <p14:creationId xmlns:p14="http://schemas.microsoft.com/office/powerpoint/2010/main" val="412679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spect="1" noChangeArrowheads="1" noTextEdit="1"/>
          </p:cNvSpPr>
          <p:nvPr>
            <p:ph type="sldImg"/>
          </p:nvPr>
        </p:nvSpPr>
        <p:spPr>
          <a:xfrm>
            <a:off x="3811588" y="652463"/>
            <a:ext cx="2498725" cy="1873250"/>
          </a:xfrm>
          <a:ln/>
        </p:spPr>
      </p:sp>
      <p:sp>
        <p:nvSpPr>
          <p:cNvPr id="464899" name="Rectangle 3"/>
          <p:cNvSpPr>
            <a:spLocks noGrp="1" noChangeArrowheads="1"/>
          </p:cNvSpPr>
          <p:nvPr>
            <p:ph type="body" idx="1"/>
          </p:nvPr>
        </p:nvSpPr>
        <p:spPr>
          <a:noFill/>
          <a:ln/>
        </p:spPr>
        <p:txBody>
          <a:bodyPr/>
          <a:lstStyle/>
          <a:p>
            <a:pPr lvl="0">
              <a:defRPr/>
            </a:pPr>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txBox="1">
            <a:spLocks noGrp="1" noChangeArrowheads="1"/>
          </p:cNvSpPr>
          <p:nvPr/>
        </p:nvSpPr>
        <p:spPr>
          <a:xfrm>
            <a:off x="4021140" y="9721853"/>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6D7E28DF-2D8F-4814-836E-FA24A6DA6EE0}"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35</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
        <p:nvSpPr>
          <p:cNvPr id="393219" name="Rectangle 2"/>
          <p:cNvSpPr>
            <a:spLocks noGrp="1" noRot="1" noChangeAspect="1" noChangeArrowheads="1" noTextEdit="1"/>
          </p:cNvSpPr>
          <p:nvPr>
            <p:ph type="sldImg"/>
          </p:nvPr>
        </p:nvSpPr>
        <p:spPr>
          <a:xfrm>
            <a:off x="3811588" y="652463"/>
            <a:ext cx="2498725" cy="1873250"/>
          </a:xfrm>
          <a:ln/>
        </p:spPr>
      </p:sp>
      <p:sp>
        <p:nvSpPr>
          <p:cNvPr id="393220" name="Rectangle 3"/>
          <p:cNvSpPr>
            <a:spLocks noGrp="1" noChangeArrowheads="1"/>
          </p:cNvSpPr>
          <p:nvPr>
            <p:ph type="body" idx="1"/>
          </p:nvPr>
        </p:nvSpPr>
        <p:spPr>
          <a:noFill/>
          <a:ln/>
        </p:spPr>
        <p:txBody>
          <a:bodyPr lIns="99039" tIns="49520" rIns="99039" bIns="49520"/>
          <a:lstStyle/>
          <a:p>
            <a:pPr eaLnBrk="1" hangingPunct="1">
              <a:defRPr/>
            </a:pPr>
            <a:r>
              <a:rPr lang="ko-KR" altLang="en-US"/>
              <a:t>서비스 공급자에게 수요자 중심으로의 사고 전환의 중요성에 대해 말하면 백이면 백 모두가 우리는 원래 수요자 지향의 접근을 해오고 있다고 말합니다</a:t>
            </a:r>
            <a:r>
              <a:rPr lang="en-US" altLang="ko-KR"/>
              <a:t>.  </a:t>
            </a:r>
          </a:p>
          <a:p>
            <a:pPr eaLnBrk="1" hangingPunct="1">
              <a:defRPr/>
            </a:pPr>
            <a:r>
              <a:rPr lang="ko-KR" altLang="en-US"/>
              <a:t>그 결과는 앞서 본 것</a:t>
            </a:r>
            <a:r>
              <a:rPr lang="en-US" altLang="ko-KR"/>
              <a:t>(</a:t>
            </a:r>
            <a:r>
              <a:rPr lang="ko-KR" altLang="en-US"/>
              <a:t>베인컴퍼니의 조사결과</a:t>
            </a:r>
            <a:r>
              <a:rPr lang="en-US" altLang="ko-KR"/>
              <a:t>)</a:t>
            </a:r>
            <a:r>
              <a:rPr lang="ko-KR" altLang="en-US"/>
              <a:t>과 같습니다</a:t>
            </a:r>
            <a:r>
              <a:rPr lang="en-US" altLang="ko-KR"/>
              <a:t>. </a:t>
            </a:r>
            <a:r>
              <a:rPr lang="ko-KR" altLang="en-US"/>
              <a:t>왜 그런 큰 인식의 차이가 나타나는 것일까요</a:t>
            </a:r>
            <a:r>
              <a:rPr lang="en-US" altLang="ko-KR"/>
              <a:t>?  </a:t>
            </a:r>
          </a:p>
          <a:p>
            <a:pPr latinLnBrk="1">
              <a:defRPr/>
            </a:pPr>
            <a:r>
              <a:rPr kumimoji="1" lang="ko-KR" altLang="en-US" sz="1200" kern="1200">
                <a:solidFill>
                  <a:schemeClr val="tx1"/>
                </a:solidFill>
                <a:effectLst/>
                <a:latin typeface="굴림"/>
                <a:ea typeface="굴림"/>
                <a:cs typeface="+mn-cs"/>
              </a:rPr>
              <a:t>그림과 같이 개념적으로 </a:t>
            </a:r>
            <a:r>
              <a:rPr kumimoji="1" lang="en-US" altLang="ko-KR" sz="1200" kern="1200">
                <a:solidFill>
                  <a:schemeClr val="tx1"/>
                </a:solidFill>
                <a:effectLst/>
                <a:latin typeface="굴림"/>
                <a:ea typeface="굴림"/>
                <a:cs typeface="+mn-cs"/>
              </a:rPr>
              <a:t>100% </a:t>
            </a:r>
            <a:r>
              <a:rPr kumimoji="1" lang="ko-KR" altLang="en-US" sz="1200" kern="1200">
                <a:solidFill>
                  <a:schemeClr val="tx1"/>
                </a:solidFill>
                <a:effectLst/>
                <a:latin typeface="굴림"/>
                <a:ea typeface="굴림"/>
                <a:cs typeface="+mn-cs"/>
              </a:rPr>
              <a:t>공급자 중심의 서비스와 </a:t>
            </a:r>
            <a:r>
              <a:rPr kumimoji="1" lang="en-US" altLang="ko-KR" sz="1200" kern="1200">
                <a:solidFill>
                  <a:schemeClr val="tx1"/>
                </a:solidFill>
                <a:effectLst/>
                <a:latin typeface="굴림"/>
                <a:ea typeface="굴림"/>
                <a:cs typeface="+mn-cs"/>
              </a:rPr>
              <a:t>100% </a:t>
            </a:r>
            <a:r>
              <a:rPr kumimoji="1" lang="ko-KR" altLang="en-US" sz="1200" kern="1200">
                <a:solidFill>
                  <a:schemeClr val="tx1"/>
                </a:solidFill>
                <a:effectLst/>
                <a:latin typeface="굴림"/>
                <a:ea typeface="굴림"/>
                <a:cs typeface="+mn-cs"/>
              </a:rPr>
              <a:t>수요자 중심의 서비스가 있다고 가정해봅시다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처음엔 전적으로 공급자의 관점</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왼쪽 끝</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에서 서비스를 제공해오다가 점점 수요자 중심의 방향</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오른쪽</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으로 이동하게 되겠죠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아주아주 조금씩 이동하고 있다고 해도 어쨌든 변화를 하고 있기에 공급자들은 </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우리는 늘 수요자 중심의 혁신을 하고 있어</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라는 생각을 갖게 되는 것입니다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그것이 사실이라고 해서 그 결과가 충분히 수요자 중심이라고 할 수는 없는 것입니다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수요자 중심인가 아닌가에 대한 판단은 수요자가 하는 것이기 때문입니다</a:t>
            </a:r>
            <a:r>
              <a:rPr kumimoji="1" lang="en-US" altLang="ko-KR" sz="1200" kern="1200">
                <a:solidFill>
                  <a:schemeClr val="tx1"/>
                </a:solidFill>
                <a:effectLst/>
                <a:latin typeface="굴림"/>
                <a:ea typeface="굴림"/>
                <a:cs typeface="+mn-cs"/>
              </a:rPr>
              <a:t>. </a:t>
            </a:r>
            <a:endParaRPr kumimoji="1" lang="ko-KR" altLang="en-US" sz="1200" kern="1200">
              <a:solidFill>
                <a:schemeClr val="tx1"/>
              </a:solidFill>
              <a:effectLst/>
              <a:latin typeface="굴림"/>
              <a:ea typeface="굴림"/>
              <a:cs typeface="+mn-cs"/>
            </a:endParaRPr>
          </a:p>
        </p:txBody>
      </p:sp>
    </p:spTree>
    <p:extLst>
      <p:ext uri="{BB962C8B-B14F-4D97-AF65-F5344CB8AC3E}">
        <p14:creationId xmlns:p14="http://schemas.microsoft.com/office/powerpoint/2010/main" val="1177571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txBox="1">
            <a:spLocks noGrp="1" noChangeArrowheads="1"/>
          </p:cNvSpPr>
          <p:nvPr/>
        </p:nvSpPr>
        <p:spPr bwMode="auto">
          <a:xfrm>
            <a:off x="4021139" y="9721851"/>
            <a:ext cx="3076575" cy="511175"/>
          </a:xfrm>
          <a:prstGeom prst="rect">
            <a:avLst/>
          </a:prstGeom>
          <a:noFill/>
          <a:ln w="9525">
            <a:noFill/>
            <a:miter lim="800000"/>
            <a:headEnd/>
            <a:tailEnd/>
          </a:ln>
        </p:spPr>
        <p:txBody>
          <a:bodyPr lIns="99039" tIns="49520" rIns="99039" bIns="49520" anchor="b"/>
          <a:lstStyle/>
          <a:p>
            <a:pPr marL="0" marR="0" lvl="0" indent="0" algn="r" defTabSz="990519" rtl="0" eaLnBrk="1" fontAlgn="base" latinLnBrk="1" hangingPunct="1">
              <a:lnSpc>
                <a:spcPct val="100000"/>
              </a:lnSpc>
              <a:spcBef>
                <a:spcPct val="0"/>
              </a:spcBef>
              <a:spcAft>
                <a:spcPct val="0"/>
              </a:spcAft>
              <a:buClrTx/>
              <a:buSzTx/>
              <a:buFontTx/>
              <a:buNone/>
              <a:tabLst/>
              <a:defRPr/>
            </a:pPr>
            <a:fld id="{6D7E28DF-2D8F-4814-836E-FA24A6DA6EE0}" type="slidenum">
              <a:rPr kumimoji="1" lang="en-US" altLang="ko-KR" sz="1300" b="0" i="0" u="none" strike="noStrike" kern="1200" cap="none" spc="0" normalizeH="0" baseline="0" noProof="0">
                <a:ln>
                  <a:noFill/>
                </a:ln>
                <a:solidFill>
                  <a:srgbClr val="000000"/>
                </a:solidFill>
                <a:effectLst/>
                <a:uLnTx/>
                <a:uFillTx/>
                <a:latin typeface="굴림" pitchFamily="50" charset="-127"/>
                <a:ea typeface="굴림" pitchFamily="50" charset="-127"/>
                <a:cs typeface="+mn-cs"/>
              </a:rPr>
              <a:pPr marL="0" marR="0" lvl="0" indent="0" algn="r" defTabSz="990519" rtl="0" eaLnBrk="1" fontAlgn="base" latinLnBrk="1" hangingPunct="1">
                <a:lnSpc>
                  <a:spcPct val="100000"/>
                </a:lnSpc>
                <a:spcBef>
                  <a:spcPct val="0"/>
                </a:spcBef>
                <a:spcAft>
                  <a:spcPct val="0"/>
                </a:spcAft>
                <a:buClrTx/>
                <a:buSzTx/>
                <a:buFontTx/>
                <a:buNone/>
                <a:tabLst/>
                <a:defRPr/>
              </a:pPr>
              <a:t>36</a:t>
            </a:fld>
            <a:endParaRPr kumimoji="1" lang="en-US" altLang="ko-KR" sz="1300" b="0" i="0" u="none" strike="noStrike" kern="1200" cap="none" spc="0" normalizeH="0" baseline="0" noProof="0" dirty="0">
              <a:ln>
                <a:noFill/>
              </a:ln>
              <a:solidFill>
                <a:srgbClr val="000000"/>
              </a:solidFill>
              <a:effectLst/>
              <a:uLnTx/>
              <a:uFillTx/>
              <a:latin typeface="굴림" pitchFamily="50" charset="-127"/>
              <a:ea typeface="굴림" pitchFamily="50" charset="-127"/>
              <a:cs typeface="+mn-cs"/>
            </a:endParaRPr>
          </a:p>
        </p:txBody>
      </p:sp>
      <p:sp>
        <p:nvSpPr>
          <p:cNvPr id="393219" name="Rectangle 2"/>
          <p:cNvSpPr>
            <a:spLocks noGrp="1" noRot="1" noChangeAspect="1" noChangeArrowheads="1" noTextEdit="1"/>
          </p:cNvSpPr>
          <p:nvPr>
            <p:ph type="sldImg"/>
          </p:nvPr>
        </p:nvSpPr>
        <p:spPr>
          <a:xfrm>
            <a:off x="3811588" y="652463"/>
            <a:ext cx="2498725" cy="1873250"/>
          </a:xfrm>
          <a:ln/>
        </p:spPr>
      </p:sp>
      <p:sp>
        <p:nvSpPr>
          <p:cNvPr id="393220" name="Rectangle 3"/>
          <p:cNvSpPr>
            <a:spLocks noGrp="1" noChangeArrowheads="1"/>
          </p:cNvSpPr>
          <p:nvPr>
            <p:ph type="body" idx="1"/>
          </p:nvPr>
        </p:nvSpPr>
        <p:spPr>
          <a:noFill/>
          <a:ln/>
        </p:spPr>
        <p:txBody>
          <a:bodyPr lIns="99039" tIns="49520" rIns="99039" bIns="49520"/>
          <a:lstStyle/>
          <a:p>
            <a:pPr marL="0" marR="0" indent="0" algn="l" defTabSz="914400" rtl="0" eaLnBrk="1" fontAlgn="base" latinLnBrk="1" hangingPunct="1">
              <a:lnSpc>
                <a:spcPct val="100000"/>
              </a:lnSpc>
              <a:spcBef>
                <a:spcPct val="30000"/>
              </a:spcBef>
              <a:spcAft>
                <a:spcPct val="0"/>
              </a:spcAft>
              <a:buClrTx/>
              <a:buSzTx/>
              <a:buFontTx/>
              <a:buNone/>
              <a:tabLst/>
              <a:defRPr/>
            </a:pPr>
            <a:r>
              <a:rPr kumimoji="1" lang="ko-KR" altLang="en-US" sz="1200" kern="1200" dirty="0">
                <a:solidFill>
                  <a:schemeClr val="tx1"/>
                </a:solidFill>
                <a:latin typeface="굴림" pitchFamily="50" charset="-127"/>
                <a:ea typeface="굴림" pitchFamily="50" charset="-127"/>
                <a:cs typeface="+mn-cs"/>
              </a:rPr>
              <a:t>컨설팅회사 </a:t>
            </a:r>
            <a:r>
              <a:rPr kumimoji="1" lang="ko-KR" altLang="en-US" sz="1200" kern="1200" dirty="0" err="1">
                <a:solidFill>
                  <a:schemeClr val="tx1"/>
                </a:solidFill>
                <a:latin typeface="굴림" pitchFamily="50" charset="-127"/>
                <a:ea typeface="굴림" pitchFamily="50" charset="-127"/>
                <a:cs typeface="+mn-cs"/>
              </a:rPr>
              <a:t>베인앤컴퍼니가</a:t>
            </a:r>
            <a:r>
              <a:rPr kumimoji="1" lang="ko-KR" altLang="en-US" sz="1200" kern="1200" dirty="0">
                <a:solidFill>
                  <a:schemeClr val="tx1"/>
                </a:solidFill>
                <a:latin typeface="굴림" pitchFamily="50" charset="-127"/>
                <a:ea typeface="굴림" pitchFamily="50" charset="-127"/>
                <a:cs typeface="+mn-cs"/>
              </a:rPr>
              <a:t> </a:t>
            </a:r>
            <a:r>
              <a:rPr kumimoji="1" lang="en-US" altLang="ko-KR" sz="1200" kern="1200" dirty="0">
                <a:solidFill>
                  <a:schemeClr val="tx1"/>
                </a:solidFill>
                <a:latin typeface="굴림" pitchFamily="50" charset="-127"/>
                <a:ea typeface="굴림" pitchFamily="50" charset="-127"/>
                <a:cs typeface="+mn-cs"/>
              </a:rPr>
              <a:t>2005</a:t>
            </a:r>
            <a:r>
              <a:rPr kumimoji="1" lang="ko-KR" altLang="en-US" sz="1200" kern="1200" dirty="0">
                <a:solidFill>
                  <a:schemeClr val="tx1"/>
                </a:solidFill>
                <a:latin typeface="굴림" pitchFamily="50" charset="-127"/>
                <a:ea typeface="굴림" pitchFamily="50" charset="-127"/>
                <a:cs typeface="+mn-cs"/>
              </a:rPr>
              <a:t>년 세계 </a:t>
            </a:r>
            <a:r>
              <a:rPr kumimoji="1" lang="en-US" altLang="ko-KR" sz="1200" kern="1200" dirty="0">
                <a:solidFill>
                  <a:schemeClr val="tx1"/>
                </a:solidFill>
                <a:latin typeface="굴림" pitchFamily="50" charset="-127"/>
                <a:ea typeface="굴림" pitchFamily="50" charset="-127"/>
                <a:cs typeface="+mn-cs"/>
              </a:rPr>
              <a:t>362</a:t>
            </a:r>
            <a:r>
              <a:rPr kumimoji="1" lang="ko-KR" altLang="en-US" sz="1200" kern="1200" dirty="0">
                <a:solidFill>
                  <a:schemeClr val="tx1"/>
                </a:solidFill>
                <a:latin typeface="굴림" pitchFamily="50" charset="-127"/>
                <a:ea typeface="굴림" pitchFamily="50" charset="-127"/>
                <a:cs typeface="+mn-cs"/>
              </a:rPr>
              <a:t>개 기업의 임원들을 대상으로 조사한 결과</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응답자의 </a:t>
            </a:r>
            <a:r>
              <a:rPr kumimoji="1" lang="en-US" altLang="ko-KR" sz="1200" kern="1200" dirty="0">
                <a:solidFill>
                  <a:schemeClr val="tx1"/>
                </a:solidFill>
                <a:latin typeface="굴림" pitchFamily="50" charset="-127"/>
                <a:ea typeface="굴림" pitchFamily="50" charset="-127"/>
                <a:cs typeface="+mn-cs"/>
              </a:rPr>
              <a:t>95%</a:t>
            </a:r>
            <a:r>
              <a:rPr kumimoji="1" lang="ko-KR" altLang="en-US" sz="1200" kern="1200" dirty="0">
                <a:solidFill>
                  <a:schemeClr val="tx1"/>
                </a:solidFill>
                <a:latin typeface="굴림" pitchFamily="50" charset="-127"/>
                <a:ea typeface="굴림" pitchFamily="50" charset="-127"/>
                <a:cs typeface="+mn-cs"/>
              </a:rPr>
              <a:t>는 </a:t>
            </a:r>
            <a:r>
              <a:rPr kumimoji="1" lang="en-US" altLang="ko-KR" sz="1200" kern="1200" dirty="0">
                <a:solidFill>
                  <a:schemeClr val="tx1"/>
                </a:solidFill>
                <a:latin typeface="굴림" pitchFamily="50" charset="-127"/>
                <a:ea typeface="굴림" pitchFamily="50" charset="-127"/>
                <a:cs typeface="+mn-cs"/>
              </a:rPr>
              <a:t>"</a:t>
            </a:r>
            <a:r>
              <a:rPr kumimoji="1" lang="ko-KR" altLang="en-US" sz="1200" kern="1200" dirty="0">
                <a:solidFill>
                  <a:schemeClr val="tx1"/>
                </a:solidFill>
                <a:latin typeface="굴림" pitchFamily="50" charset="-127"/>
                <a:ea typeface="굴림" pitchFamily="50" charset="-127"/>
                <a:cs typeface="+mn-cs"/>
              </a:rPr>
              <a:t>우리 회사가 고객지향적인 전략을 사용하고 있다</a:t>
            </a:r>
            <a:r>
              <a:rPr kumimoji="1" lang="en-US" altLang="ko-KR" sz="1200" kern="1200" dirty="0">
                <a:solidFill>
                  <a:schemeClr val="tx1"/>
                </a:solidFill>
                <a:latin typeface="굴림" pitchFamily="50" charset="-127"/>
                <a:ea typeface="굴림" pitchFamily="50" charset="-127"/>
                <a:cs typeface="+mn-cs"/>
              </a:rPr>
              <a:t>"</a:t>
            </a:r>
            <a:r>
              <a:rPr kumimoji="1" lang="ko-KR" altLang="en-US" sz="1200" kern="1200" dirty="0">
                <a:solidFill>
                  <a:schemeClr val="tx1"/>
                </a:solidFill>
                <a:latin typeface="굴림" pitchFamily="50" charset="-127"/>
                <a:ea typeface="굴림" pitchFamily="50" charset="-127"/>
                <a:cs typeface="+mn-cs"/>
              </a:rPr>
              <a:t>고 답했다</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또 </a:t>
            </a:r>
            <a:r>
              <a:rPr kumimoji="1" lang="en-US" altLang="ko-KR" sz="1200" kern="1200" dirty="0">
                <a:solidFill>
                  <a:schemeClr val="tx1"/>
                </a:solidFill>
                <a:latin typeface="굴림" pitchFamily="50" charset="-127"/>
                <a:ea typeface="굴림" pitchFamily="50" charset="-127"/>
                <a:cs typeface="+mn-cs"/>
              </a:rPr>
              <a:t>80%</a:t>
            </a:r>
            <a:r>
              <a:rPr kumimoji="1" lang="ko-KR" altLang="en-US" sz="1200" kern="1200" dirty="0">
                <a:solidFill>
                  <a:schemeClr val="tx1"/>
                </a:solidFill>
                <a:latin typeface="굴림" pitchFamily="50" charset="-127"/>
                <a:ea typeface="굴림" pitchFamily="50" charset="-127"/>
                <a:cs typeface="+mn-cs"/>
              </a:rPr>
              <a:t>의 기업들은 자기 회사가 경쟁사보다 차별화되고 우수한 상품</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서비스를 고객에게 제공한다고 믿고 있는 것으로 나타났다</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하지만 기업들의 믿음과는 달리</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고객들의 인식은 너무나 달랐다</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당신과 거래하는 기업이 경쟁사보다 차별화되고 우수한 상품과 서비스를 제공하고 있느냐</a:t>
            </a:r>
            <a:r>
              <a:rPr kumimoji="1" lang="en-US" altLang="ko-KR" sz="1200" kern="1200" dirty="0">
                <a:solidFill>
                  <a:schemeClr val="tx1"/>
                </a:solidFill>
                <a:latin typeface="굴림" pitchFamily="50" charset="-127"/>
                <a:ea typeface="굴림" pitchFamily="50" charset="-127"/>
                <a:cs typeface="+mn-cs"/>
              </a:rPr>
              <a:t>"</a:t>
            </a:r>
            <a:r>
              <a:rPr kumimoji="1" lang="ko-KR" altLang="en-US" sz="1200" kern="1200" dirty="0">
                <a:solidFill>
                  <a:schemeClr val="tx1"/>
                </a:solidFill>
                <a:latin typeface="굴림" pitchFamily="50" charset="-127"/>
                <a:ea typeface="굴림" pitchFamily="50" charset="-127"/>
                <a:cs typeface="+mn-cs"/>
              </a:rPr>
              <a:t>는 똑같은 질문에 대해 고객들 중 불과 </a:t>
            </a:r>
            <a:r>
              <a:rPr kumimoji="1" lang="en-US" altLang="ko-KR" sz="1200" kern="1200" dirty="0">
                <a:solidFill>
                  <a:schemeClr val="tx1"/>
                </a:solidFill>
                <a:latin typeface="굴림" pitchFamily="50" charset="-127"/>
                <a:ea typeface="굴림" pitchFamily="50" charset="-127"/>
                <a:cs typeface="+mn-cs"/>
              </a:rPr>
              <a:t>8%</a:t>
            </a:r>
            <a:r>
              <a:rPr kumimoji="1" lang="ko-KR" altLang="en-US" sz="1200" kern="1200" dirty="0">
                <a:solidFill>
                  <a:schemeClr val="tx1"/>
                </a:solidFill>
                <a:latin typeface="굴림" pitchFamily="50" charset="-127"/>
                <a:ea typeface="굴림" pitchFamily="50" charset="-127"/>
                <a:cs typeface="+mn-cs"/>
              </a:rPr>
              <a:t>만이 </a:t>
            </a:r>
            <a:r>
              <a:rPr kumimoji="1" lang="en-US" altLang="ko-KR" sz="1200" kern="1200" dirty="0">
                <a:solidFill>
                  <a:schemeClr val="tx1"/>
                </a:solidFill>
                <a:latin typeface="굴림" pitchFamily="50" charset="-127"/>
                <a:ea typeface="굴림" pitchFamily="50" charset="-127"/>
                <a:cs typeface="+mn-cs"/>
              </a:rPr>
              <a:t>"</a:t>
            </a:r>
            <a:r>
              <a:rPr kumimoji="1" lang="ko-KR" altLang="en-US" sz="1200" kern="1200" dirty="0">
                <a:solidFill>
                  <a:schemeClr val="tx1"/>
                </a:solidFill>
                <a:latin typeface="굴림" pitchFamily="50" charset="-127"/>
                <a:ea typeface="굴림" pitchFamily="50" charset="-127"/>
                <a:cs typeface="+mn-cs"/>
              </a:rPr>
              <a:t>그렇다</a:t>
            </a:r>
            <a:r>
              <a:rPr kumimoji="1" lang="en-US" altLang="ko-KR" sz="1200" kern="1200" dirty="0">
                <a:solidFill>
                  <a:schemeClr val="tx1"/>
                </a:solidFill>
                <a:latin typeface="굴림" pitchFamily="50" charset="-127"/>
                <a:ea typeface="굴림" pitchFamily="50" charset="-127"/>
                <a:cs typeface="+mn-cs"/>
              </a:rPr>
              <a:t>"</a:t>
            </a:r>
            <a:r>
              <a:rPr kumimoji="1" lang="ko-KR" altLang="en-US" sz="1200" kern="1200" dirty="0">
                <a:solidFill>
                  <a:schemeClr val="tx1"/>
                </a:solidFill>
                <a:latin typeface="굴림" pitchFamily="50" charset="-127"/>
                <a:ea typeface="굴림" pitchFamily="50" charset="-127"/>
                <a:cs typeface="+mn-cs"/>
              </a:rPr>
              <a:t>고 응답했던 것이다</a:t>
            </a:r>
            <a:r>
              <a:rPr kumimoji="1" lang="en-US" altLang="ko-KR" sz="1200" kern="1200" dirty="0">
                <a:solidFill>
                  <a:schemeClr val="tx1"/>
                </a:solidFill>
                <a:latin typeface="굴림" pitchFamily="50" charset="-127"/>
                <a:ea typeface="굴림" pitchFamily="50" charset="-127"/>
                <a:cs typeface="+mn-cs"/>
              </a:rPr>
              <a:t>. </a:t>
            </a:r>
          </a:p>
          <a:p>
            <a:pPr marL="0" marR="0" indent="0" algn="l" defTabSz="914400" rtl="0" eaLnBrk="1" fontAlgn="base" latinLnBrk="1" hangingPunct="1">
              <a:lnSpc>
                <a:spcPct val="100000"/>
              </a:lnSpc>
              <a:spcBef>
                <a:spcPct val="30000"/>
              </a:spcBef>
              <a:spcAft>
                <a:spcPct val="0"/>
              </a:spcAft>
              <a:buClrTx/>
              <a:buSzTx/>
              <a:buFontTx/>
              <a:buNone/>
              <a:tabLst/>
              <a:defRPr/>
            </a:pPr>
            <a:r>
              <a:rPr kumimoji="1" lang="ko-KR" altLang="en-US" sz="1200" kern="1200" dirty="0">
                <a:solidFill>
                  <a:schemeClr val="tx1"/>
                </a:solidFill>
                <a:latin typeface="굴림" pitchFamily="50" charset="-127"/>
                <a:ea typeface="굴림" pitchFamily="50" charset="-127"/>
                <a:cs typeface="+mn-cs"/>
              </a:rPr>
              <a:t>이런 차이가 생긴 것은 기업이 고객 중심의 마인드가 없었기 때문이었을까</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오히려 조사되었던 기업의 </a:t>
            </a:r>
            <a:r>
              <a:rPr kumimoji="1" lang="en-US" altLang="ko-KR" sz="1200" kern="1200" dirty="0">
                <a:solidFill>
                  <a:schemeClr val="tx1"/>
                </a:solidFill>
                <a:latin typeface="굴림" pitchFamily="50" charset="-127"/>
                <a:ea typeface="굴림" pitchFamily="50" charset="-127"/>
                <a:cs typeface="+mn-cs"/>
              </a:rPr>
              <a:t>95%</a:t>
            </a:r>
            <a:r>
              <a:rPr kumimoji="1" lang="ko-KR" altLang="en-US" sz="1200" kern="1200" dirty="0">
                <a:solidFill>
                  <a:schemeClr val="tx1"/>
                </a:solidFill>
                <a:latin typeface="굴림" pitchFamily="50" charset="-127"/>
                <a:ea typeface="굴림" pitchFamily="50" charset="-127"/>
                <a:cs typeface="+mn-cs"/>
              </a:rPr>
              <a:t>는 경영의 최우선 초점을 고객만족에 두고 있다고 답했던 기업들이었다</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이 결과를 통해 서비스의 제공자인 기업은 고객의 속마음에 숨어있는 욕구를 포착해내는 데 분명한 한계를 갖고 있음을 알 수 있다</a:t>
            </a:r>
            <a:r>
              <a:rPr kumimoji="1" lang="en-US" altLang="ko-KR" sz="1200" kern="1200" dirty="0">
                <a:solidFill>
                  <a:schemeClr val="tx1"/>
                </a:solidFill>
                <a:latin typeface="굴림" pitchFamily="50" charset="-127"/>
                <a:ea typeface="굴림" pitchFamily="50" charset="-127"/>
                <a:cs typeface="+mn-cs"/>
              </a:rPr>
              <a:t>. </a:t>
            </a:r>
            <a:r>
              <a:rPr kumimoji="1" lang="ko-KR" altLang="en-US" sz="1200" kern="1200" dirty="0">
                <a:solidFill>
                  <a:schemeClr val="tx1"/>
                </a:solidFill>
                <a:latin typeface="굴림" pitchFamily="50" charset="-127"/>
                <a:ea typeface="굴림" pitchFamily="50" charset="-127"/>
                <a:cs typeface="+mn-cs"/>
              </a:rPr>
              <a:t>제공자는 제공자로서 자기 입장과 시각을 가지고 있어 고객의 마음을 헤아리고 배려하기 어려운 것이다</a:t>
            </a:r>
            <a:r>
              <a:rPr kumimoji="1" lang="en-US" altLang="ko-KR" sz="1200" kern="1200" dirty="0">
                <a:solidFill>
                  <a:schemeClr val="tx1"/>
                </a:solidFill>
                <a:latin typeface="굴림" pitchFamily="50" charset="-127"/>
                <a:ea typeface="굴림" pitchFamily="50" charset="-127"/>
                <a:cs typeface="+mn-cs"/>
              </a:rPr>
              <a:t>. </a:t>
            </a:r>
            <a:endParaRPr kumimoji="1" lang="ko-KR" altLang="en-US" sz="1200" kern="1200" dirty="0">
              <a:solidFill>
                <a:schemeClr val="tx1"/>
              </a:solidFill>
              <a:latin typeface="굴림" pitchFamily="50" charset="-127"/>
              <a:ea typeface="굴림" pitchFamily="50" charset="-127"/>
              <a:cs typeface="+mn-cs"/>
            </a:endParaRPr>
          </a:p>
          <a:p>
            <a:pPr eaLnBrk="1" hangingPunct="1"/>
            <a:endParaRPr lang="en-US" altLang="ko-KR" dirty="0"/>
          </a:p>
          <a:p>
            <a:pPr eaLnBrk="1" hangingPunct="1"/>
            <a:endParaRPr lang="en-US" altLang="ko-KR" dirty="0"/>
          </a:p>
          <a:p>
            <a:pPr eaLnBrk="1" hangingPunct="1">
              <a:spcBef>
                <a:spcPct val="50000"/>
              </a:spcBef>
            </a:pPr>
            <a:r>
              <a:rPr lang="ko-KR" altLang="en-US" dirty="0"/>
              <a:t>출처 </a:t>
            </a:r>
            <a:r>
              <a:rPr lang="en-US" altLang="ko-KR" dirty="0"/>
              <a:t>: Closing the delivery gap, 2005, Bain &amp; Company, Inc.</a:t>
            </a:r>
          </a:p>
          <a:p>
            <a:pPr eaLnBrk="1" hangingPunct="1"/>
            <a:r>
              <a:rPr lang="ko-KR" altLang="en-US" dirty="0"/>
              <a:t>고객과의 간극 좁히기 </a:t>
            </a:r>
            <a:r>
              <a:rPr lang="en-US" altLang="ko-KR" dirty="0"/>
              <a:t>: </a:t>
            </a:r>
            <a:r>
              <a:rPr lang="ko-KR" altLang="en-US" dirty="0"/>
              <a:t>진정으로 고객에 의해 성장하는 법</a:t>
            </a:r>
            <a:r>
              <a:rPr lang="en-US" altLang="ko-KR" dirty="0"/>
              <a:t>. 2005.</a:t>
            </a:r>
          </a:p>
          <a:p>
            <a:pPr eaLnBrk="1" hangingPunct="1"/>
            <a:r>
              <a:rPr lang="ko-KR" altLang="en-US" dirty="0" err="1"/>
              <a:t>제임스</a:t>
            </a:r>
            <a:r>
              <a:rPr lang="ko-KR" altLang="en-US" dirty="0"/>
              <a:t> </a:t>
            </a:r>
            <a:r>
              <a:rPr lang="ko-KR" altLang="en-US" dirty="0" err="1"/>
              <a:t>알렌</a:t>
            </a:r>
            <a:r>
              <a:rPr lang="en-US" altLang="ko-KR" dirty="0"/>
              <a:t>, </a:t>
            </a:r>
            <a:r>
              <a:rPr lang="ko-KR" altLang="en-US" dirty="0" err="1"/>
              <a:t>프레더릭</a:t>
            </a:r>
            <a:r>
              <a:rPr lang="ko-KR" altLang="en-US" dirty="0"/>
              <a:t> </a:t>
            </a:r>
            <a:r>
              <a:rPr lang="ko-KR" altLang="en-US" dirty="0" err="1"/>
              <a:t>라이켈트</a:t>
            </a:r>
            <a:r>
              <a:rPr lang="en-US" altLang="ko-KR" dirty="0"/>
              <a:t>.</a:t>
            </a:r>
          </a:p>
          <a:p>
            <a:pPr eaLnBrk="1" hangingPunct="1"/>
            <a:r>
              <a:rPr lang="ko-KR" altLang="en-US" dirty="0" err="1"/>
              <a:t>베인앤컴패니는</a:t>
            </a:r>
            <a:r>
              <a:rPr lang="ko-KR" altLang="en-US" dirty="0"/>
              <a:t> </a:t>
            </a:r>
            <a:r>
              <a:rPr lang="en-US" altLang="ko-KR" dirty="0"/>
              <a:t>362</a:t>
            </a:r>
            <a:r>
              <a:rPr lang="ko-KR" altLang="en-US" dirty="0"/>
              <a:t>개 기업을 대상으로 고객 경험에 대해 조사</a:t>
            </a:r>
            <a:r>
              <a:rPr lang="en-US" altLang="ko-KR" dirty="0"/>
              <a:t>.</a:t>
            </a:r>
          </a:p>
          <a:p>
            <a:pPr eaLnBrk="1" hangingPunct="1"/>
            <a:r>
              <a:rPr lang="ko-KR" altLang="en-US" dirty="0"/>
              <a:t>조사에 응한 </a:t>
            </a:r>
            <a:r>
              <a:rPr lang="en-US" altLang="ko-KR" dirty="0"/>
              <a:t>95% </a:t>
            </a:r>
            <a:r>
              <a:rPr lang="ko-KR" altLang="en-US" dirty="0"/>
              <a:t>기업이 고객을 중요하게 생각한다고 말함</a:t>
            </a:r>
            <a:r>
              <a:rPr lang="en-US" altLang="ko-KR" dirty="0"/>
              <a:t>.</a:t>
            </a:r>
          </a:p>
          <a:p>
            <a:pPr eaLnBrk="1" hangingPunct="1"/>
            <a:r>
              <a:rPr lang="ko-KR" altLang="en-US" dirty="0"/>
              <a:t>조사에 응한 </a:t>
            </a:r>
            <a:r>
              <a:rPr lang="en-US" altLang="ko-KR" dirty="0"/>
              <a:t>80%</a:t>
            </a:r>
            <a:r>
              <a:rPr lang="ko-KR" altLang="en-US" dirty="0"/>
              <a:t>의 기업이 우수한 고객경험을 전달하고 있다고 말함</a:t>
            </a:r>
            <a:r>
              <a:rPr lang="en-US" altLang="ko-KR" dirty="0"/>
              <a:t>.</a:t>
            </a:r>
          </a:p>
          <a:p>
            <a:pPr eaLnBrk="1" hangingPunct="1"/>
            <a:r>
              <a:rPr lang="ko-KR" altLang="en-US" dirty="0"/>
              <a:t>그러나 고객응답의 경우</a:t>
            </a:r>
            <a:r>
              <a:rPr lang="en-US" altLang="ko-KR" dirty="0"/>
              <a:t>, 8%</a:t>
            </a:r>
            <a:r>
              <a:rPr lang="ko-KR" altLang="en-US" dirty="0"/>
              <a:t>의 회사만이 우수한 고객경험을 전달하고 있다고 응답</a:t>
            </a:r>
            <a:r>
              <a:rPr lang="en-US" altLang="ko-KR" dirty="0"/>
              <a:t>.</a:t>
            </a:r>
          </a:p>
          <a:p>
            <a:pPr eaLnBrk="1" hangingPunct="1"/>
            <a:endParaRPr lang="en-US" altLang="ko-KR" dirty="0"/>
          </a:p>
          <a:p>
            <a:pPr eaLnBrk="1" hangingPunct="1"/>
            <a:endParaRPr lang="en-US" altLang="ko-KR" dirty="0"/>
          </a:p>
          <a:p>
            <a:pPr eaLnBrk="1" hangingPunct="1"/>
            <a:endParaRPr lang="en-US" altLang="ko-KR" dirty="0"/>
          </a:p>
          <a:p>
            <a:pPr eaLnBrk="1" hangingPunct="1"/>
            <a:r>
              <a:rPr lang="en-US" altLang="ko-KR" dirty="0"/>
              <a:t>-----------</a:t>
            </a:r>
          </a:p>
          <a:p>
            <a:pPr eaLnBrk="1" hangingPunct="1"/>
            <a:r>
              <a:rPr kumimoji="1" lang="ko-KR" altLang="en-US" sz="1200" b="0" i="0" kern="1200" dirty="0">
                <a:solidFill>
                  <a:schemeClr val="tx1"/>
                </a:solidFill>
                <a:effectLst/>
                <a:latin typeface="굴림" pitchFamily="50" charset="-127"/>
                <a:ea typeface="굴림" pitchFamily="50" charset="-127"/>
                <a:cs typeface="+mn-cs"/>
              </a:rPr>
              <a:t>미국의 유명 마케팅 관련 잡지인 “마케팅매거진”에서 “미국 최상위 </a:t>
            </a:r>
            <a:r>
              <a:rPr kumimoji="1" lang="en-US" altLang="ko-KR" sz="1200" b="0" i="0" kern="1200" dirty="0">
                <a:solidFill>
                  <a:schemeClr val="tx1"/>
                </a:solidFill>
                <a:effectLst/>
                <a:latin typeface="굴림" pitchFamily="50" charset="-127"/>
                <a:ea typeface="굴림" pitchFamily="50" charset="-127"/>
                <a:cs typeface="+mn-cs"/>
              </a:rPr>
              <a:t>301</a:t>
            </a:r>
            <a:r>
              <a:rPr kumimoji="1" lang="ko-KR" altLang="en-US" sz="1200" b="0" i="0" kern="1200" dirty="0">
                <a:solidFill>
                  <a:schemeClr val="tx1"/>
                </a:solidFill>
                <a:effectLst/>
                <a:latin typeface="굴림" pitchFamily="50" charset="-127"/>
                <a:ea typeface="굴림" pitchFamily="50" charset="-127"/>
                <a:cs typeface="+mn-cs"/>
              </a:rPr>
              <a:t>개 기업의 기업사명”에 등장하는 단어를 조사한 결과 “서비스”가 </a:t>
            </a:r>
            <a:r>
              <a:rPr kumimoji="1" lang="en-US" altLang="ko-KR" sz="1200" b="0" i="0" kern="1200" dirty="0">
                <a:solidFill>
                  <a:schemeClr val="tx1"/>
                </a:solidFill>
                <a:effectLst/>
                <a:latin typeface="굴림" pitchFamily="50" charset="-127"/>
                <a:ea typeface="굴림" pitchFamily="50" charset="-127"/>
                <a:cs typeface="+mn-cs"/>
              </a:rPr>
              <a:t>230</a:t>
            </a:r>
            <a:r>
              <a:rPr kumimoji="1" lang="ko-KR" altLang="en-US" sz="1200" b="0" i="0" kern="1200" dirty="0">
                <a:solidFill>
                  <a:schemeClr val="tx1"/>
                </a:solidFill>
                <a:effectLst/>
                <a:latin typeface="굴림" pitchFamily="50" charset="-127"/>
                <a:ea typeface="굴림" pitchFamily="50" charset="-127"/>
                <a:cs typeface="+mn-cs"/>
              </a:rPr>
              <a:t>회로 </a:t>
            </a:r>
            <a:r>
              <a:rPr kumimoji="1" lang="en-US" altLang="ko-KR" sz="1200" b="0" i="0" kern="1200" dirty="0">
                <a:solidFill>
                  <a:schemeClr val="tx1"/>
                </a:solidFill>
                <a:effectLst/>
                <a:latin typeface="굴림" pitchFamily="50" charset="-127"/>
                <a:ea typeface="굴림" pitchFamily="50" charset="-127"/>
                <a:cs typeface="+mn-cs"/>
              </a:rPr>
              <a:t>1</a:t>
            </a:r>
            <a:r>
              <a:rPr kumimoji="1" lang="ko-KR" altLang="en-US" sz="1200" b="0" i="0" kern="1200" dirty="0">
                <a:solidFill>
                  <a:schemeClr val="tx1"/>
                </a:solidFill>
                <a:effectLst/>
                <a:latin typeface="굴림" pitchFamily="50" charset="-127"/>
                <a:ea typeface="굴림" pitchFamily="50" charset="-127"/>
                <a:cs typeface="+mn-cs"/>
              </a:rPr>
              <a:t>위이고</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0" i="0" kern="1200" dirty="0">
                <a:solidFill>
                  <a:schemeClr val="tx1"/>
                </a:solidFill>
                <a:effectLst/>
                <a:latin typeface="굴림" pitchFamily="50" charset="-127"/>
                <a:ea typeface="굴림" pitchFamily="50" charset="-127"/>
                <a:cs typeface="+mn-cs"/>
              </a:rPr>
              <a:t>고객이 </a:t>
            </a:r>
            <a:r>
              <a:rPr kumimoji="1" lang="en-US" altLang="ko-KR" sz="1200" b="0" i="0" kern="1200" dirty="0">
                <a:solidFill>
                  <a:schemeClr val="tx1"/>
                </a:solidFill>
                <a:effectLst/>
                <a:latin typeface="굴림" pitchFamily="50" charset="-127"/>
                <a:ea typeface="굴림" pitchFamily="50" charset="-127"/>
                <a:cs typeface="+mn-cs"/>
              </a:rPr>
              <a:t>211</a:t>
            </a:r>
            <a:r>
              <a:rPr kumimoji="1" lang="ko-KR" altLang="en-US" sz="1200" b="0" i="0" kern="1200" dirty="0">
                <a:solidFill>
                  <a:schemeClr val="tx1"/>
                </a:solidFill>
                <a:effectLst/>
                <a:latin typeface="굴림" pitchFamily="50" charset="-127"/>
                <a:ea typeface="굴림" pitchFamily="50" charset="-127"/>
                <a:cs typeface="+mn-cs"/>
              </a:rPr>
              <a:t>회로</a:t>
            </a:r>
            <a:r>
              <a:rPr kumimoji="1" lang="en-US" altLang="ko-KR" sz="1200" b="0" i="0" kern="1200" baseline="0" dirty="0">
                <a:solidFill>
                  <a:schemeClr val="tx1"/>
                </a:solidFill>
                <a:effectLst/>
                <a:latin typeface="굴림" pitchFamily="50" charset="-127"/>
                <a:ea typeface="굴림" pitchFamily="50" charset="-127"/>
                <a:cs typeface="+mn-cs"/>
              </a:rPr>
              <a:t> 2</a:t>
            </a:r>
            <a:r>
              <a:rPr kumimoji="1" lang="ko-KR" altLang="en-US" sz="1200" b="0" i="0" kern="1200" baseline="0" dirty="0">
                <a:solidFill>
                  <a:schemeClr val="tx1"/>
                </a:solidFill>
                <a:effectLst/>
                <a:latin typeface="굴림" pitchFamily="50" charset="-127"/>
                <a:ea typeface="굴림" pitchFamily="50" charset="-127"/>
                <a:cs typeface="+mn-cs"/>
              </a:rPr>
              <a:t>위를 차지했다</a:t>
            </a:r>
            <a:r>
              <a:rPr kumimoji="1" lang="en-US" altLang="ko-KR" sz="1200" b="0" i="0" kern="1200" dirty="0">
                <a:solidFill>
                  <a:schemeClr val="tx1"/>
                </a:solidFill>
                <a:effectLst/>
                <a:latin typeface="굴림" pitchFamily="50" charset="-127"/>
                <a:ea typeface="굴림" pitchFamily="50" charset="-127"/>
                <a:cs typeface="+mn-cs"/>
              </a:rPr>
              <a:t>. </a:t>
            </a:r>
          </a:p>
          <a:p>
            <a:pPr eaLnBrk="1" hangingPunct="1"/>
            <a:r>
              <a:rPr kumimoji="1" lang="ko-KR" altLang="en-US" sz="1200" b="0" i="0" kern="1200" dirty="0">
                <a:solidFill>
                  <a:schemeClr val="tx1"/>
                </a:solidFill>
                <a:effectLst/>
                <a:latin typeface="굴림" pitchFamily="50" charset="-127"/>
                <a:ea typeface="굴림" pitchFamily="50" charset="-127"/>
                <a:cs typeface="+mn-cs"/>
              </a:rPr>
              <a:t>서비스와 고객이 거의 모든 기업 사명에서 가장 강조되고 있다는 것이다</a:t>
            </a:r>
            <a:r>
              <a:rPr kumimoji="1" lang="en-US" altLang="ko-KR" sz="1200" b="0" i="0" kern="1200" dirty="0">
                <a:solidFill>
                  <a:schemeClr val="tx1"/>
                </a:solidFill>
                <a:effectLst/>
                <a:latin typeface="굴림" pitchFamily="50" charset="-127"/>
                <a:ea typeface="굴림" pitchFamily="50" charset="-127"/>
                <a:cs typeface="+mn-cs"/>
              </a:rPr>
              <a:t>.</a:t>
            </a:r>
          </a:p>
          <a:p>
            <a:pPr eaLnBrk="1" hangingPunct="1"/>
            <a:r>
              <a:rPr kumimoji="1" lang="ko-KR" altLang="en-US" sz="1200" b="0" i="0" kern="1200" dirty="0">
                <a:solidFill>
                  <a:schemeClr val="tx1"/>
                </a:solidFill>
                <a:effectLst/>
                <a:latin typeface="굴림" pitchFamily="50" charset="-127"/>
                <a:ea typeface="굴림" pitchFamily="50" charset="-127"/>
                <a:cs typeface="+mn-cs"/>
              </a:rPr>
              <a:t>서비스와 고객은 모든 비즈니스에서 가장 중요한 경쟁력의 핵심이다</a:t>
            </a:r>
            <a:r>
              <a:rPr kumimoji="1" lang="en-US" altLang="ko-KR" sz="1200" b="0" i="0" kern="1200" dirty="0">
                <a:solidFill>
                  <a:schemeClr val="tx1"/>
                </a:solidFill>
                <a:effectLst/>
                <a:latin typeface="굴림" pitchFamily="50" charset="-127"/>
                <a:ea typeface="굴림" pitchFamily="50" charset="-127"/>
                <a:cs typeface="+mn-cs"/>
              </a:rPr>
              <a:t>.</a:t>
            </a:r>
          </a:p>
          <a:p>
            <a:pPr fontAlgn="base"/>
            <a:r>
              <a:rPr kumimoji="1" lang="ko-KR" altLang="en-US" sz="1200" b="0" i="0" kern="1200" dirty="0">
                <a:solidFill>
                  <a:schemeClr val="tx1"/>
                </a:solidFill>
                <a:effectLst/>
                <a:latin typeface="굴림" pitchFamily="50" charset="-127"/>
                <a:ea typeface="굴림" pitchFamily="50" charset="-127"/>
                <a:cs typeface="+mn-cs"/>
              </a:rPr>
              <a:t>출처 </a:t>
            </a:r>
            <a:r>
              <a:rPr kumimoji="1" lang="en-US" altLang="ko-KR" sz="1200" b="0" i="0" kern="1200" dirty="0">
                <a:solidFill>
                  <a:schemeClr val="tx1"/>
                </a:solidFill>
                <a:effectLst/>
                <a:latin typeface="굴림" pitchFamily="50" charset="-127"/>
                <a:ea typeface="굴림" pitchFamily="50" charset="-127"/>
                <a:cs typeface="+mn-cs"/>
              </a:rPr>
              <a:t>: </a:t>
            </a:r>
            <a:r>
              <a:rPr kumimoji="1" lang="ko-KR" altLang="en-US" sz="1200" b="1" i="0" kern="1200" dirty="0">
                <a:solidFill>
                  <a:schemeClr val="tx1"/>
                </a:solidFill>
                <a:effectLst/>
                <a:latin typeface="굴림" pitchFamily="50" charset="-127"/>
                <a:ea typeface="굴림" pitchFamily="50" charset="-127"/>
                <a:cs typeface="+mn-cs"/>
              </a:rPr>
              <a:t>서비스마케팅</a:t>
            </a:r>
            <a:r>
              <a:rPr kumimoji="1" lang="en-US" altLang="ko-KR" sz="1200" b="1" i="0" kern="1200" dirty="0">
                <a:solidFill>
                  <a:schemeClr val="tx1"/>
                </a:solidFill>
                <a:effectLst/>
                <a:latin typeface="굴림" pitchFamily="50" charset="-127"/>
                <a:ea typeface="굴림" pitchFamily="50" charset="-127"/>
                <a:cs typeface="+mn-cs"/>
              </a:rPr>
              <a:t>?</a:t>
            </a:r>
            <a:r>
              <a:rPr kumimoji="1" lang="en-US" altLang="ko-KR" sz="1200" b="0" i="0" kern="1200" dirty="0">
                <a:solidFill>
                  <a:schemeClr val="tx1"/>
                </a:solidFill>
                <a:effectLst/>
                <a:latin typeface="굴림" pitchFamily="50" charset="-127"/>
                <a:ea typeface="굴림" pitchFamily="50" charset="-127"/>
                <a:cs typeface="+mn-cs"/>
              </a:rPr>
              <a:t>  http://www.koreatm.co.kr/happyboard/happyboard980.php?id=31&amp;code=contsbord&amp;mode=read </a:t>
            </a:r>
            <a:endParaRPr lang="en-US" altLang="ko-KR" dirty="0"/>
          </a:p>
          <a:p>
            <a:pPr fontAlgn="base"/>
            <a:r>
              <a:rPr lang="ko-KR" altLang="en-US" dirty="0"/>
              <a:t> </a:t>
            </a:r>
            <a:endParaRPr lang="en-US" altLang="ko-K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a:xfrm>
            <a:off x="3811588" y="652463"/>
            <a:ext cx="2498725" cy="1873250"/>
          </a:xfrm>
        </p:spPr>
      </p:sp>
      <p:sp>
        <p:nvSpPr>
          <p:cNvPr id="3" name="슬라이드 노트 개체 틀 2"/>
          <p:cNvSpPr>
            <a:spLocks noGrp="1"/>
          </p:cNvSpPr>
          <p:nvPr>
            <p:ph type="body" idx="1"/>
          </p:nvPr>
        </p:nvSpPr>
        <p:spPr/>
        <p:txBody>
          <a:bodyPr>
            <a:normAutofit/>
          </a:bodyPr>
          <a:lstStyle/>
          <a:p>
            <a:pPr lvl="0">
              <a:defRPr/>
            </a:pPr>
            <a:r>
              <a:rPr lang="ko-KR" altLang="en-US"/>
              <a:t>사진으로 알 수 있는 점은 무엇입니까</a:t>
            </a:r>
            <a:r>
              <a:rPr lang="en-US" altLang="ko-KR"/>
              <a:t>?</a:t>
            </a:r>
          </a:p>
          <a:p>
            <a:pPr lvl="0">
              <a:defRPr/>
            </a:pPr>
            <a:endParaRPr lang="en-US" altLang="ko-KR"/>
          </a:p>
          <a:p>
            <a:pPr lvl="0">
              <a:defRPr/>
            </a:pPr>
            <a:r>
              <a:rPr lang="ko-KR" altLang="en-US"/>
              <a:t>아파트 단지내 굽은 도로에 새롭게 과속 방지턱이 설치된 것으로 보아 이 지역에 사고가 일어나고 있음을 알 수 있습니다</a:t>
            </a:r>
            <a:r>
              <a:rPr lang="en-US" altLang="ko-KR"/>
              <a:t>.</a:t>
            </a:r>
          </a:p>
          <a:p>
            <a:pPr lvl="0">
              <a:defRPr/>
            </a:pPr>
            <a:endParaRPr lang="en-US" altLang="ko-KR"/>
          </a:p>
          <a:p>
            <a:pPr lvl="0">
              <a:defRPr/>
            </a:pPr>
            <a:r>
              <a:rPr lang="ko-KR" altLang="en-US"/>
              <a:t>처음에 이렇게 만든 의도는 뭐였을까요</a:t>
            </a:r>
            <a:r>
              <a:rPr lang="en-US" altLang="ko-KR"/>
              <a:t>?</a:t>
            </a:r>
          </a:p>
          <a:p>
            <a:pPr lvl="0">
              <a:defRPr/>
            </a:pPr>
            <a:endParaRPr lang="en-US" altLang="ko-KR"/>
          </a:p>
          <a:p>
            <a:pPr lvl="0">
              <a:defRPr/>
            </a:pPr>
            <a:r>
              <a:rPr lang="ko-KR" altLang="en-US"/>
              <a:t>도로방지턱으로 도로는 더 안전해졌을까요</a:t>
            </a:r>
            <a:r>
              <a:rPr lang="en-US" altLang="ko-KR"/>
              <a:t>?</a:t>
            </a:r>
          </a:p>
          <a:p>
            <a:pPr lvl="0">
              <a:defRPr/>
            </a:pPr>
            <a:endParaRPr lang="ko-KR" altLang="en-US"/>
          </a:p>
        </p:txBody>
      </p:sp>
      <p:sp>
        <p:nvSpPr>
          <p:cNvPr id="4" name="슬라이드 번호 개체 틀 3"/>
          <p:cNvSpPr>
            <a:spLocks noGrp="1"/>
          </p:cNvSpPr>
          <p:nvPr>
            <p:ph type="sldNum" sz="quarter" idx="10"/>
          </p:nvPr>
        </p:nvSpPr>
        <p:spPr/>
        <p:txBody>
          <a:bodyPr/>
          <a:lstStyle/>
          <a:p>
            <a:pPr marL="0" marR="0" lvl="0" indent="0" algn="r" defTabSz="988931" rtl="0" eaLnBrk="1" latinLnBrk="1" hangingPunct="1">
              <a:lnSpc>
                <a:spcPct val="100000"/>
              </a:lnSpc>
              <a:spcBef>
                <a:spcPct val="0"/>
              </a:spcBef>
              <a:spcAft>
                <a:spcPct val="0"/>
              </a:spcAft>
              <a:buClrTx/>
              <a:buFontTx/>
              <a:buNone/>
              <a:defRPr/>
            </a:pPr>
            <a:fld id="{18620809-4E9F-45AA-B0AC-31666BFF3937}"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88931" rtl="0" eaLnBrk="1" latinLnBrk="1" hangingPunct="1">
                <a:lnSpc>
                  <a:spcPct val="100000"/>
                </a:lnSpc>
                <a:spcBef>
                  <a:spcPct val="0"/>
                </a:spcBef>
                <a:spcAft>
                  <a:spcPct val="0"/>
                </a:spcAft>
                <a:buClrTx/>
                <a:buFontTx/>
                <a:buNone/>
                <a:defRPr/>
              </a:pPr>
              <a:t>39</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Tree>
    <p:extLst>
      <p:ext uri="{BB962C8B-B14F-4D97-AF65-F5344CB8AC3E}">
        <p14:creationId xmlns:p14="http://schemas.microsoft.com/office/powerpoint/2010/main" val="2082326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p:sp>
      <p:sp>
        <p:nvSpPr>
          <p:cNvPr id="3" name="슬라이드 노트 개체 틀 2"/>
          <p:cNvSpPr>
            <a:spLocks noGrp="1"/>
          </p:cNvSpPr>
          <p:nvPr>
            <p:ph type="body" idx="1"/>
          </p:nvPr>
        </p:nvSpPr>
        <p:spPr/>
        <p:txBody>
          <a:bodyPr/>
          <a:lstStyle/>
          <a:p>
            <a:pPr lvl="0">
              <a:defRPr/>
            </a:pPr>
            <a:r>
              <a:rPr lang="ko-KR" altLang="en-US"/>
              <a:t>실제로는 이렇게 되었습니다</a:t>
            </a:r>
            <a:r>
              <a:rPr lang="en-US" altLang="ko-KR"/>
              <a:t>.</a:t>
            </a:r>
          </a:p>
          <a:p>
            <a:pPr lvl="0">
              <a:defRPr/>
            </a:pPr>
            <a:r>
              <a:rPr lang="ko-KR" altLang="en-US"/>
              <a:t>운전자는 속도를 줄이는 대신 차선을 넘게 되었고 그 결과 사고가 더 빈번하게 일어나게 된 것이죠</a:t>
            </a:r>
            <a:r>
              <a:rPr lang="en-US" altLang="ko-KR"/>
              <a:t>.</a:t>
            </a:r>
          </a:p>
          <a:p>
            <a:pPr lvl="0">
              <a:defRPr/>
            </a:pPr>
            <a:endParaRPr lang="en-US" altLang="ko-KR"/>
          </a:p>
          <a:p>
            <a:pPr marL="0" marR="0" indent="0" algn="l" defTabSz="914400" rtl="0" eaLnBrk="1" latinLnBrk="1" hangingPunct="1">
              <a:lnSpc>
                <a:spcPct val="100000"/>
              </a:lnSpc>
              <a:spcBef>
                <a:spcPts val="0"/>
              </a:spcBef>
              <a:spcAft>
                <a:spcPts val="0"/>
              </a:spcAft>
              <a:buClrTx/>
              <a:buFontTx/>
              <a:buNone/>
              <a:defRPr/>
            </a:pPr>
            <a:r>
              <a:rPr lang="ko-KR" altLang="en-US"/>
              <a:t>과속방지턱을 설치하니 사람들은 속도를 줄이는 대신 턱을 피해서 운전하게 되고 결국 도로가 더 위험해지게 된 것입니다</a:t>
            </a:r>
            <a:r>
              <a:rPr lang="en-US" altLang="ko-KR"/>
              <a:t>.</a:t>
            </a:r>
          </a:p>
          <a:p>
            <a:pPr marL="0" marR="0" indent="0" algn="l" defTabSz="914400" rtl="0" eaLnBrk="1" latinLnBrk="1" hangingPunct="1">
              <a:lnSpc>
                <a:spcPct val="100000"/>
              </a:lnSpc>
              <a:spcBef>
                <a:spcPts val="0"/>
              </a:spcBef>
              <a:spcAft>
                <a:spcPts val="0"/>
              </a:spcAft>
              <a:buClrTx/>
              <a:buFontTx/>
              <a:buNone/>
              <a:defRPr/>
            </a:pPr>
            <a:r>
              <a:rPr lang="ko-KR" altLang="en-US"/>
              <a:t>문제해결에 집중해서는 해결되지 않음을 보여주는 사례입니다</a:t>
            </a:r>
            <a:r>
              <a:rPr lang="en-US" altLang="ko-KR"/>
              <a:t>.</a:t>
            </a:r>
          </a:p>
          <a:p>
            <a:pPr lvl="0">
              <a:defRPr/>
            </a:pPr>
            <a:endParaRPr lang="en-US" altLang="ko-KR"/>
          </a:p>
          <a:p>
            <a:pPr lvl="0">
              <a:defRPr/>
            </a:pPr>
            <a:r>
              <a:rPr lang="ko-KR" altLang="en-US"/>
              <a:t>공공정책은 계획과는 다르게 실행되는 경우가 많습니다</a:t>
            </a:r>
            <a:r>
              <a:rPr lang="en-US" altLang="ko-KR"/>
              <a:t>.</a:t>
            </a:r>
          </a:p>
          <a:p>
            <a:pPr lvl="0">
              <a:defRPr/>
            </a:pPr>
            <a:r>
              <a:rPr lang="ko-KR" altLang="en-US"/>
              <a:t>사람들의 행동이 예측하기 어렵기 때문입니다</a:t>
            </a:r>
            <a:r>
              <a:rPr lang="en-US" altLang="ko-KR"/>
              <a:t>.</a:t>
            </a:r>
          </a:p>
          <a:p>
            <a:pPr lvl="0">
              <a:defRPr/>
            </a:pPr>
            <a:r>
              <a:rPr lang="ko-KR" altLang="en-US"/>
              <a:t>그래서 섣부르게 문제 해결책을 제시하지 말아야 합니다</a:t>
            </a:r>
            <a:r>
              <a:rPr lang="en-US" altLang="ko-KR"/>
              <a:t>.</a:t>
            </a:r>
            <a:r>
              <a:rPr lang="ko-KR" altLang="en-US"/>
              <a:t> </a:t>
            </a:r>
          </a:p>
          <a:p>
            <a:pPr lvl="0">
              <a:defRPr/>
            </a:pPr>
            <a:r>
              <a:rPr lang="ko-KR" altLang="en-US"/>
              <a:t>인간 욕구를 중심으로 문제를 재정의하는 것이 선행되어야 합니다</a:t>
            </a:r>
            <a:r>
              <a:rPr lang="en-US" altLang="ko-KR"/>
              <a:t>.</a:t>
            </a:r>
          </a:p>
          <a:p>
            <a:pPr lvl="0">
              <a:defRPr/>
            </a:pPr>
            <a:r>
              <a:rPr lang="ko-KR" altLang="en-US"/>
              <a:t>인간의 욕구를 이해하고 문제를 다시 정의해야 합니다</a:t>
            </a:r>
            <a:r>
              <a:rPr lang="en-US" altLang="ko-KR"/>
              <a:t>.</a:t>
            </a:r>
          </a:p>
          <a:p>
            <a:pPr lvl="0">
              <a:defRPr/>
            </a:pPr>
            <a:endParaRPr lang="en-US" altLang="ko-KR"/>
          </a:p>
          <a:p>
            <a:pPr lvl="0">
              <a:defRPr/>
            </a:pPr>
            <a:r>
              <a:rPr lang="ko-KR" altLang="en-US"/>
              <a:t>공공정책의 기획에 수요자를 이해할 수 있는 프로세스와 방법의 도입이 필요합니다</a:t>
            </a:r>
            <a:r>
              <a:rPr lang="en-US" altLang="ko-KR"/>
              <a:t>.</a:t>
            </a:r>
            <a:r>
              <a:rPr lang="ko-KR" altLang="en-US"/>
              <a:t> </a:t>
            </a:r>
          </a:p>
          <a:p>
            <a:pPr lvl="0">
              <a:defRPr/>
            </a:pPr>
            <a:endParaRPr lang="ko-KR" altLang="en-US"/>
          </a:p>
          <a:p>
            <a:pPr lvl="0">
              <a:defRPr/>
            </a:pPr>
            <a:endParaRPr lang="ko-KR" altLang="en-US"/>
          </a:p>
        </p:txBody>
      </p:sp>
      <p:sp>
        <p:nvSpPr>
          <p:cNvPr id="4" name="슬라이드 번호 개체 틀 3"/>
          <p:cNvSpPr>
            <a:spLocks noGrp="1"/>
          </p:cNvSpPr>
          <p:nvPr>
            <p:ph type="sldNum" sz="quarter" idx="10"/>
          </p:nvPr>
        </p:nvSpPr>
        <p:spPr/>
        <p:txBody>
          <a:bodyPr/>
          <a:lstStyle/>
          <a:p>
            <a:pPr marL="0" marR="0" lvl="0" indent="0" algn="r" defTabSz="988931" rtl="0" eaLnBrk="1" latinLnBrk="1" hangingPunct="1">
              <a:lnSpc>
                <a:spcPct val="100000"/>
              </a:lnSpc>
              <a:spcBef>
                <a:spcPct val="0"/>
              </a:spcBef>
              <a:spcAft>
                <a:spcPct val="0"/>
              </a:spcAft>
              <a:buClrTx/>
              <a:buFontTx/>
              <a:buNone/>
              <a:defRPr/>
            </a:pPr>
            <a:fld id="{18620809-4E9F-45AA-B0AC-31666BFF3937}" type="slidenum">
              <a:rPr kumimoji="1" lang="en-US" altLang="ko-KR" sz="1300" b="0" i="0" u="none" strike="noStrike" kern="1200" cap="none" spc="0" normalizeH="0" baseline="0">
                <a:solidFill>
                  <a:srgbClr val="000000"/>
                </a:solidFill>
                <a:effectLst/>
                <a:uLnTx/>
                <a:uFillTx/>
                <a:latin typeface="굴림"/>
                <a:ea typeface="굴림"/>
                <a:cs typeface="+mn-cs"/>
              </a:rPr>
              <a:pPr marL="0" marR="0" lvl="0" indent="0" algn="r" defTabSz="988931" rtl="0" eaLnBrk="1" latinLnBrk="1" hangingPunct="1">
                <a:lnSpc>
                  <a:spcPct val="100000"/>
                </a:lnSpc>
                <a:spcBef>
                  <a:spcPct val="0"/>
                </a:spcBef>
                <a:spcAft>
                  <a:spcPct val="0"/>
                </a:spcAft>
                <a:buClrTx/>
                <a:buFontTx/>
                <a:buNone/>
                <a:defRPr/>
              </a:pPr>
              <a:t>40</a:t>
            </a:fld>
            <a:endParaRPr kumimoji="1" lang="en-US" altLang="ko-KR" sz="1300" b="0" i="0" u="none" strike="noStrike" kern="1200" cap="none" spc="0" normalizeH="0" baseline="0">
              <a:solidFill>
                <a:srgbClr val="000000"/>
              </a:solidFill>
              <a:effectLst/>
              <a:uLnTx/>
              <a:uFillTx/>
              <a:latin typeface="굴림"/>
              <a:ea typeface="굴림"/>
              <a:cs typeface="+mn-cs"/>
            </a:endParaRPr>
          </a:p>
        </p:txBody>
      </p:sp>
    </p:spTree>
    <p:extLst>
      <p:ext uri="{BB962C8B-B14F-4D97-AF65-F5344CB8AC3E}">
        <p14:creationId xmlns:p14="http://schemas.microsoft.com/office/powerpoint/2010/main" val="406336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7D6C8AA6-3CEC-4028-9FC6-04044BCE2513}" type="slidenum">
              <a:rPr lang="en-US" altLang="ko-KR" sz="1300">
                <a:solidFill>
                  <a:schemeClr val="tx1"/>
                </a:solidFill>
                <a:latin typeface="굴림"/>
                <a:ea typeface="굴림"/>
              </a:rPr>
              <a:pPr algn="r" defTabSz="988931">
                <a:spcBef>
                  <a:spcPct val="0"/>
                </a:spcBef>
                <a:defRPr/>
              </a:pPr>
              <a:t>41</a:t>
            </a:fld>
            <a:endParaRPr lang="en-US" altLang="ko-KR" sz="1300">
              <a:solidFill>
                <a:schemeClr val="tx1"/>
              </a:solidFill>
              <a:latin typeface="굴림"/>
              <a:ea typeface="굴림"/>
            </a:endParaRPr>
          </a:p>
        </p:txBody>
      </p:sp>
      <p:sp>
        <p:nvSpPr>
          <p:cNvPr id="371715" name="Rectangle 2"/>
          <p:cNvSpPr>
            <a:spLocks noGrp="1" noRot="1" noChangeAspect="1" noChangeArrowheads="1" noTextEdit="1"/>
          </p:cNvSpPr>
          <p:nvPr>
            <p:ph type="sldImg"/>
          </p:nvPr>
        </p:nvSpPr>
        <p:spPr>
          <a:xfrm>
            <a:off x="501650" y="508000"/>
            <a:ext cx="2211388" cy="1658938"/>
          </a:xfrm>
          <a:ln/>
        </p:spPr>
      </p:sp>
      <p:sp>
        <p:nvSpPr>
          <p:cNvPr id="371716"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그럼 우리나라는 어떤지 비교해 볼까요</a:t>
            </a:r>
            <a:r>
              <a:rPr kumimoji="1" lang="en-US" altLang="ko-KR" sz="1200" kern="1200">
                <a:solidFill>
                  <a:schemeClr val="tx1"/>
                </a:solidFill>
                <a:effectLst/>
                <a:latin typeface="굴림"/>
                <a:ea typeface="굴림"/>
                <a:cs typeface="+mn-cs"/>
              </a:rPr>
              <a:t>? </a:t>
            </a:r>
          </a:p>
          <a:p>
            <a:pPr lvl="0">
              <a:defRPr/>
            </a:pPr>
            <a:endParaRPr kumimoji="1" lang="en-US" altLang="ko-KR" sz="1200" b="0" i="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보시다시피 우리나라 네거리에는 신호등이 건널목 정지선 옆에 배치되어 있는데 앞쪽</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세종시의 경우</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이나 뒤쪽</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광화문의 경우</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으로 표준화되어 있지 않고 제각각입니다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그리고 신호등이 사거리 건너편 멀찌감치 앞에도 하나가 더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거의 대부분의 교차로에 이렇게 두 쌍씩 신호등이 설치되어 있습니다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그래서 운전자는 횡단보도 앞쪽에 그어진 정지선 쯤은 무시하고 더 지나쳐서 차를 세워도 신호를 보고 주행하는 데 전혀 문제가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그러다보니 급한 처지에 있는 운전자는 눈치껏 앞쪽으로 슬슬 이동하다가 정지선을 넘게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이것은 다른 운전자들의 심리에도 영향을 미치게 되고 결국은 서로 규칙을 지키지 않는 것이 익숙한 상태가 되고 맙니다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운전자가 운전하면서 법을 어겨도 지장이 없는 환경으로 디자인되어 있는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운전자들이 질서를 지키지 않게 되는 것도 큰 문제지만</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예산 측면에서도 큰 손실입니다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모든 교차로에 이렇게 두 쌍의 신호등이 설치되다 보니 설치 비용이 두 배가 되는 것은 당연하고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매년 이것을 유지하는데 드는 비용도 두 배가 듭니다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 제조기업 입장에서는 좋은 일이지만 이것은 명백히 세금이 불필요한 곳에 낭비되고 있는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대표적인 교통선진국으로 꼽히는 영국인과 독일인에 비해 우리나라 국민들이 교통법규를 안 지킨다고들 말하죠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실제로 한국은 </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국가 중 교통안전부문 꼴찌 수준을 벗어나지 못하고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아직도 그 이유가 우리나라 국민들의 국민성 때문이라고 생각하십니까</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준법하는 국민을 만드는 것은 섬세하게 디자인 된 환경입니다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공공정책과 공공서비스를 설계하는 과정을 지금보다 더 현명하게 디자인한다면 법을 더 잘 지키는 국가를 만들 수 있다는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그러기 위해서는 공공정책의 설계 과정에 인간의 심리와 행동을 이해를 토대로 행동 변화를 유도하는 방법인 서비스디자인의 도입이 고려되어야 합니다</a:t>
            </a:r>
            <a:r>
              <a:rPr kumimoji="1" lang="en-US" altLang="ko-KR" sz="1200" kern="1200">
                <a:solidFill>
                  <a:schemeClr val="tx1"/>
                </a:solidFill>
                <a:effectLst/>
                <a:latin typeface="굴림"/>
                <a:ea typeface="굴림"/>
                <a:cs typeface="+mn-cs"/>
              </a:rPr>
              <a:t>.</a:t>
            </a:r>
          </a:p>
          <a:p>
            <a:pPr lvl="0">
              <a:defRPr/>
            </a:pPr>
            <a:endParaRPr kumimoji="1" lang="en-US" altLang="ko-KR" sz="1200" b="0" i="0" kern="1200">
              <a:solidFill>
                <a:schemeClr val="tx1"/>
              </a:solidFill>
              <a:effectLst/>
              <a:latin typeface="굴림"/>
              <a:ea typeface="굴림"/>
              <a:cs typeface="+mn-cs"/>
            </a:endParaRPr>
          </a:p>
          <a:p>
            <a:pPr lvl="0">
              <a:defRPr/>
            </a:pPr>
            <a:r>
              <a:rPr kumimoji="1" lang="en-US" altLang="ko-KR" sz="1200" b="0" i="0" kern="1200">
                <a:solidFill>
                  <a:schemeClr val="tx1"/>
                </a:solidFill>
                <a:effectLst/>
                <a:latin typeface="굴림"/>
                <a:ea typeface="굴림"/>
                <a:cs typeface="+mn-cs"/>
              </a:rPr>
              <a:t>-----------------</a:t>
            </a:r>
          </a:p>
          <a:p>
            <a:pPr lvl="0">
              <a:defRPr/>
            </a:pP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 </a:t>
            </a:r>
          </a:p>
          <a:p>
            <a:pPr lvl="0">
              <a:defRPr/>
            </a:pPr>
            <a:r>
              <a:rPr kumimoji="1" lang="ko-KR" altLang="en-US" sz="1200" kern="1200">
                <a:solidFill>
                  <a:schemeClr val="tx1"/>
                </a:solidFill>
                <a:effectLst/>
                <a:latin typeface="굴림"/>
                <a:ea typeface="굴림"/>
                <a:cs typeface="+mn-cs"/>
              </a:rPr>
              <a:t>‘국가의 교통안전수준은 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사망자수 기준으로 하는데 부끄럽게도 우리나라는 </a:t>
            </a:r>
            <a:r>
              <a:rPr kumimoji="1" lang="en-US" altLang="ko-KR" sz="1200" kern="1200">
                <a:solidFill>
                  <a:schemeClr val="tx1"/>
                </a:solidFill>
                <a:effectLst/>
                <a:latin typeface="굴림"/>
                <a:ea typeface="굴림"/>
                <a:cs typeface="+mn-cs"/>
              </a:rPr>
              <a:t>OECD 32</a:t>
            </a:r>
            <a:r>
              <a:rPr kumimoji="1" lang="ko-KR" altLang="en-US" sz="1200" kern="1200">
                <a:solidFill>
                  <a:schemeClr val="tx1"/>
                </a:solidFill>
                <a:effectLst/>
                <a:latin typeface="굴림"/>
                <a:ea typeface="굴림"/>
                <a:cs typeface="+mn-cs"/>
              </a:rPr>
              <a:t>개국 중 </a:t>
            </a:r>
            <a:r>
              <a:rPr kumimoji="1" lang="en-US" altLang="ko-KR" sz="1200" kern="1200">
                <a:solidFill>
                  <a:schemeClr val="tx1"/>
                </a:solidFill>
                <a:effectLst/>
                <a:latin typeface="굴림"/>
                <a:ea typeface="굴림"/>
                <a:cs typeface="+mn-cs"/>
              </a:rPr>
              <a:t>30</a:t>
            </a:r>
            <a:r>
              <a:rPr kumimoji="1" lang="ko-KR" altLang="en-US" sz="1200" kern="1200">
                <a:solidFill>
                  <a:schemeClr val="tx1"/>
                </a:solidFill>
                <a:effectLst/>
                <a:latin typeface="굴림"/>
                <a:ea typeface="굴림"/>
                <a:cs typeface="+mn-cs"/>
              </a:rPr>
              <a:t>위로</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최하위 수준이며 </a:t>
            </a:r>
            <a:r>
              <a:rPr kumimoji="1" lang="en-US" altLang="ko-KR" sz="1200" kern="1200">
                <a:solidFill>
                  <a:schemeClr val="tx1"/>
                </a:solidFill>
                <a:effectLst/>
                <a:latin typeface="굴림"/>
                <a:ea typeface="굴림"/>
                <a:cs typeface="+mn-cs"/>
              </a:rPr>
              <a:t>2010</a:t>
            </a:r>
            <a:r>
              <a:rPr kumimoji="1" lang="ko-KR" altLang="en-US" sz="1200" kern="1200">
                <a:solidFill>
                  <a:schemeClr val="tx1"/>
                </a:solidFill>
                <a:effectLst/>
                <a:latin typeface="굴림"/>
                <a:ea typeface="굴림"/>
                <a:cs typeface="+mn-cs"/>
              </a:rPr>
              <a:t>년 기준</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 수는 </a:t>
            </a:r>
            <a:r>
              <a:rPr kumimoji="1" lang="en-US" altLang="ko-KR" sz="1200" kern="1200">
                <a:solidFill>
                  <a:schemeClr val="tx1"/>
                </a:solidFill>
                <a:effectLst/>
                <a:latin typeface="굴림"/>
                <a:ea typeface="굴림"/>
                <a:cs typeface="+mn-cs"/>
              </a:rPr>
              <a:t>2.6</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평균은 </a:t>
            </a:r>
            <a:r>
              <a:rPr kumimoji="1" lang="en-US" altLang="ko-KR" sz="1200" kern="1200">
                <a:solidFill>
                  <a:schemeClr val="tx1"/>
                </a:solidFill>
                <a:effectLst/>
                <a:latin typeface="굴림"/>
                <a:ea typeface="굴림"/>
                <a:cs typeface="+mn-cs"/>
              </a:rPr>
              <a:t>1.1</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의 </a:t>
            </a:r>
            <a:r>
              <a:rPr kumimoji="1" lang="en-US" altLang="ko-KR" sz="1200" kern="1200">
                <a:solidFill>
                  <a:schemeClr val="tx1"/>
                </a:solidFill>
                <a:effectLst/>
                <a:latin typeface="굴림"/>
                <a:ea typeface="굴림"/>
                <a:cs typeface="+mn-cs"/>
              </a:rPr>
              <a:t>2</a:t>
            </a:r>
            <a:r>
              <a:rPr kumimoji="1" lang="ko-KR" altLang="en-US" sz="1200" kern="1200">
                <a:solidFill>
                  <a:schemeClr val="tx1"/>
                </a:solidFill>
                <a:effectLst/>
                <a:latin typeface="굴림"/>
                <a:ea typeface="굴림"/>
                <a:cs typeface="+mn-cs"/>
              </a:rPr>
              <a:t>배로 교통선진국과 비교하면 교통안전수준이 </a:t>
            </a:r>
            <a:r>
              <a:rPr kumimoji="1" lang="en-US" altLang="ko-KR" sz="1200" kern="1200">
                <a:solidFill>
                  <a:schemeClr val="tx1"/>
                </a:solidFill>
                <a:effectLst/>
                <a:latin typeface="굴림"/>
                <a:ea typeface="굴림"/>
                <a:cs typeface="+mn-cs"/>
              </a:rPr>
              <a:t>20</a:t>
            </a:r>
            <a:r>
              <a:rPr kumimoji="1" lang="ko-KR" altLang="en-US" sz="1200" kern="1200">
                <a:solidFill>
                  <a:schemeClr val="tx1"/>
                </a:solidFill>
                <a:effectLst/>
                <a:latin typeface="굴림"/>
                <a:ea typeface="굴림"/>
                <a:cs typeface="+mn-cs"/>
              </a:rPr>
              <a:t>년 이상 뒤지고 있어 안타깝다’ </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오영태 교통안전공단 이사장</a:t>
            </a:r>
          </a:p>
          <a:p>
            <a:pPr lvl="0">
              <a:defRPr/>
            </a:pPr>
            <a:r>
              <a:rPr kumimoji="1" lang="ko-KR" altLang="en-US" sz="1200" kern="1200">
                <a:solidFill>
                  <a:schemeClr val="tx1"/>
                </a:solidFill>
                <a:effectLst/>
                <a:latin typeface="굴림"/>
                <a:ea typeface="굴림"/>
                <a:cs typeface="+mn-cs"/>
              </a:rPr>
              <a:t>* </a:t>
            </a:r>
            <a:r>
              <a:rPr kumimoji="1" lang="ko-KR" altLang="en-US" sz="1200" u="none" strike="noStrike" kern="1200">
                <a:solidFill>
                  <a:schemeClr val="tx1"/>
                </a:solidFill>
                <a:effectLst/>
                <a:latin typeface="굴림"/>
                <a:ea typeface="굴림"/>
                <a:cs typeface="+mn-cs"/>
                <a:hlinkClick r:id="rId3"/>
              </a:rPr>
              <a:t>변화와 혁신으로 ‘교통 선진국’ 꿈에 한걸음 더</a:t>
            </a:r>
            <a:r>
              <a:rPr kumimoji="1" lang="en-US" altLang="ko-KR" sz="1200" u="none" strike="noStrike" kern="1200">
                <a:solidFill>
                  <a:schemeClr val="tx1"/>
                </a:solidFill>
                <a:effectLst/>
                <a:latin typeface="굴림"/>
                <a:ea typeface="굴림"/>
                <a:cs typeface="+mn-cs"/>
                <a:hlinkClick r:id="rId3"/>
              </a:rPr>
              <a:t>. 2015.7.16. </a:t>
            </a:r>
            <a:r>
              <a:rPr kumimoji="1" lang="ko-KR" altLang="en-US" sz="1200" u="none" strike="noStrike" kern="1200">
                <a:solidFill>
                  <a:schemeClr val="tx1"/>
                </a:solidFill>
                <a:effectLst/>
                <a:latin typeface="굴림"/>
                <a:ea typeface="굴림"/>
                <a:cs typeface="+mn-cs"/>
                <a:hlinkClick r:id="rId3"/>
              </a:rPr>
              <a:t>대구일보</a:t>
            </a:r>
            <a:r>
              <a:rPr kumimoji="1" lang="en-US" altLang="ko-KR" sz="1200" u="none" strike="noStrike" kern="1200">
                <a:solidFill>
                  <a:schemeClr val="tx1"/>
                </a:solidFill>
                <a:effectLst/>
                <a:latin typeface="굴림"/>
                <a:ea typeface="굴림"/>
                <a:cs typeface="+mn-cs"/>
                <a:hlinkClick r:id="rId3"/>
              </a:rPr>
              <a:t>.</a:t>
            </a:r>
            <a:endParaRPr kumimoji="1" lang="en-US" altLang="ko-KR" sz="1200" u="none" strike="noStrike" kern="1200">
              <a:solidFill>
                <a:schemeClr val="tx1"/>
              </a:solidFill>
              <a:effectLst/>
              <a:latin typeface="굴림"/>
              <a:ea typeface="굴림"/>
              <a:cs typeface="+mn-cs"/>
            </a:endParaRPr>
          </a:p>
          <a:p>
            <a:pPr lvl="0">
              <a:defRPr/>
            </a:pP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아직도 그 이유가 국민성 때문이라고</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우리나라 국민들이 미개해서 그런 것이라고 생각하십니까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이것은 시스템의 설계 과정이 잘못 디자인 되어 있어서 생기는 문제이며 개선될 수 있습니다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준법하는 시민을 만드는 것은 섬세하게 디자인 된 환경입니다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시민들의 행동을 디자인을 통해 조절할 수 있다는 것이죠</a:t>
            </a:r>
            <a:r>
              <a:rPr kumimoji="1" lang="en-US" altLang="ko-KR" sz="1200" b="0" i="0" kern="1200">
                <a:solidFill>
                  <a:schemeClr val="tx1"/>
                </a:solidFill>
                <a:effectLst/>
                <a:latin typeface="굴림"/>
                <a:ea typeface="굴림"/>
                <a:cs typeface="+mn-cs"/>
              </a:rPr>
              <a:t>.  </a:t>
            </a:r>
          </a:p>
          <a:p>
            <a:pPr lvl="0">
              <a:defRPr/>
            </a:pPr>
            <a:r>
              <a:rPr kumimoji="1" lang="ko-KR" altLang="en-US" sz="1200" b="0" i="0" kern="1200">
                <a:solidFill>
                  <a:schemeClr val="tx1"/>
                </a:solidFill>
                <a:effectLst/>
                <a:latin typeface="굴림"/>
                <a:ea typeface="굴림"/>
                <a:cs typeface="+mn-cs"/>
              </a:rPr>
              <a:t>따라서 공공정책과 공공서비스를 설계하는 과정이 지금보다 더 현명하게 디자인되어야 합니다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그러기 위해서는 설계 과정 전반에 인간의 심리와 행동에 대해 이해도가 있는 전문가가 관여하여 의사결정에 영향을 미칠 수 있는 체계와 시스템을 갖추어야 합니다</a:t>
            </a:r>
            <a:r>
              <a:rPr kumimoji="1" lang="en-US" altLang="ko-KR" sz="1200" b="0" i="0" kern="1200">
                <a:solidFill>
                  <a:schemeClr val="tx1"/>
                </a:solidFill>
                <a:effectLst/>
                <a:latin typeface="굴림"/>
                <a:ea typeface="굴림"/>
                <a:cs typeface="+mn-cs"/>
              </a:rPr>
              <a:t>.</a:t>
            </a:r>
          </a:p>
          <a:p>
            <a:pPr lvl="0">
              <a:defRPr/>
            </a:pPr>
            <a:br>
              <a:rPr kumimoji="1" lang="ko-KR" altLang="en-US" sz="1200" b="0" i="0" kern="1200">
                <a:solidFill>
                  <a:schemeClr val="tx1"/>
                </a:solidFill>
                <a:effectLst/>
                <a:latin typeface="굴림"/>
                <a:ea typeface="굴림"/>
                <a:cs typeface="+mn-cs"/>
              </a:rPr>
            </a:b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문제를 미리 예측하여 안 생기게 하거나</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이미 발생된 문제를 해결하기 위해 우리는 어떤 방법을 사용하고 있습니까</a:t>
            </a:r>
            <a:r>
              <a:rPr kumimoji="1" lang="en-US" altLang="ko-KR" sz="1200" b="0" i="0" kern="1200">
                <a:solidFill>
                  <a:schemeClr val="tx1"/>
                </a:solidFill>
                <a:effectLst/>
                <a:latin typeface="굴림"/>
                <a:ea typeface="굴림"/>
                <a:cs typeface="+mn-cs"/>
              </a:rPr>
              <a:t>?</a:t>
            </a:r>
          </a:p>
          <a:p>
            <a:pPr lvl="0">
              <a:defRPr/>
            </a:pPr>
            <a:endParaRPr kumimoji="1" lang="en-US" altLang="ko-KR" sz="1200" b="0" i="0" kern="1200">
              <a:solidFill>
                <a:schemeClr val="tx1"/>
              </a:solidFill>
              <a:effectLst/>
              <a:latin typeface="굴림"/>
              <a:ea typeface="굴림"/>
              <a:cs typeface="+mn-cs"/>
            </a:endParaRPr>
          </a:p>
          <a:p>
            <a:pPr lvl="0">
              <a:defRPr/>
            </a:pPr>
            <a:r>
              <a:rPr kumimoji="1" lang="en-US" altLang="ko-KR" sz="1200" b="0" i="0" kern="1200">
                <a:solidFill>
                  <a:schemeClr val="tx1"/>
                </a:solidFill>
                <a:effectLst/>
                <a:latin typeface="굴림"/>
                <a:ea typeface="굴림"/>
                <a:cs typeface="+mn-cs"/>
              </a:rPr>
              <a:t>------------------------</a:t>
            </a:r>
          </a:p>
          <a:p>
            <a:pPr lvl="0">
              <a:defRPr/>
            </a:pP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문제를 미리 예측하여 안 생기게 하거나</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이미 발생된 문제를 해결하기 위해 우리는 어떤 방법을 사용하고 있습니까</a:t>
            </a:r>
            <a:r>
              <a:rPr kumimoji="1" lang="en-US" altLang="ko-KR" sz="1200" b="0" i="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ko-KR" altLang="en-US" sz="1200" kern="1200">
                <a:solidFill>
                  <a:schemeClr val="tx1"/>
                </a:solidFill>
                <a:latin typeface="굴림"/>
                <a:ea typeface="굴림"/>
                <a:cs typeface="+mn-cs"/>
              </a:rPr>
              <a:t>설명 드린 바와 같이 이제 새로운 디자인의 역할이 부상하고 있습니다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새로운 디자인 역할의 혁명이 시작되고 있는 상황입니다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앞으로 다가올 미래의 비전을 제시하고 시민들의 생각과 행동을 변화시키는 역할을 하는 디자인입니다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최근 이러한 새로운 디자인의 역할을 가장 잘 보여주고 있는 디자인 분야는 ‘서비스디자인’입니다</a:t>
            </a:r>
            <a:r>
              <a:rPr kumimoji="1" lang="en-US" altLang="ko-KR" sz="1200" kern="1200">
                <a:solidFill>
                  <a:schemeClr val="tx1"/>
                </a:solidFill>
                <a:latin typeface="굴림"/>
                <a:ea typeface="굴림"/>
                <a:cs typeface="+mn-cs"/>
              </a:rPr>
              <a:t>.</a:t>
            </a:r>
            <a:r>
              <a:rPr kumimoji="1" lang="ko-KR" altLang="en-US" sz="1200" kern="1200">
                <a:solidFill>
                  <a:schemeClr val="tx1"/>
                </a:solidFill>
                <a:latin typeface="굴림"/>
                <a:ea typeface="굴림"/>
                <a:cs typeface="+mn-cs"/>
              </a:rPr>
              <a:t> </a:t>
            </a:r>
          </a:p>
        </p:txBody>
      </p:sp>
    </p:spTree>
    <p:extLst>
      <p:ext uri="{BB962C8B-B14F-4D97-AF65-F5344CB8AC3E}">
        <p14:creationId xmlns:p14="http://schemas.microsoft.com/office/powerpoint/2010/main" val="2382252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7D6C8AA6-3CEC-4028-9FC6-04044BCE2513}" type="slidenum">
              <a:rPr lang="en-US" altLang="ko-KR" sz="1300">
                <a:solidFill>
                  <a:schemeClr val="tx1"/>
                </a:solidFill>
                <a:latin typeface="굴림"/>
                <a:ea typeface="굴림"/>
              </a:rPr>
              <a:pPr algn="r" defTabSz="988931">
                <a:spcBef>
                  <a:spcPct val="0"/>
                </a:spcBef>
                <a:defRPr/>
              </a:pPr>
              <a:t>42</a:t>
            </a:fld>
            <a:endParaRPr lang="en-US" altLang="ko-KR" sz="1300">
              <a:solidFill>
                <a:schemeClr val="tx1"/>
              </a:solidFill>
              <a:latin typeface="굴림"/>
              <a:ea typeface="굴림"/>
            </a:endParaRPr>
          </a:p>
        </p:txBody>
      </p:sp>
      <p:sp>
        <p:nvSpPr>
          <p:cNvPr id="371715" name="Rectangle 2"/>
          <p:cNvSpPr>
            <a:spLocks noGrp="1" noRot="1" noChangeAspect="1" noChangeArrowheads="1" noTextEdit="1"/>
          </p:cNvSpPr>
          <p:nvPr>
            <p:ph type="sldImg"/>
          </p:nvPr>
        </p:nvSpPr>
        <p:spPr>
          <a:xfrm>
            <a:off x="501650" y="508000"/>
            <a:ext cx="2211388" cy="1658938"/>
          </a:xfrm>
          <a:ln/>
        </p:spPr>
      </p:sp>
      <p:sp>
        <p:nvSpPr>
          <p:cNvPr id="371716"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그럼 우리나라는 어떤지 비교해 볼까요</a:t>
            </a:r>
            <a:r>
              <a:rPr kumimoji="1" lang="en-US" altLang="ko-KR" sz="1200" kern="1200">
                <a:solidFill>
                  <a:schemeClr val="tx1"/>
                </a:solidFill>
                <a:effectLst/>
                <a:latin typeface="굴림"/>
                <a:ea typeface="굴림"/>
                <a:cs typeface="+mn-cs"/>
              </a:rPr>
              <a:t>? </a:t>
            </a:r>
          </a:p>
          <a:p>
            <a:pPr lvl="0">
              <a:defRPr/>
            </a:pPr>
            <a:endParaRPr kumimoji="1" lang="en-US" altLang="ko-KR" sz="1200" b="0" i="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보시다시피 우리나라 네거리에는 신호등이 건널목 정지선 옆에 배치되어 있는데 앞쪽</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세종시의 경우</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이나 뒤쪽</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광화문의 경우</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으로 표준화되어 있지 않고 제각각입니다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그리고 신호등이 사거리 건너편 멀찌감치 앞에도 하나가 더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거의 대부분의 교차로에 이렇게 두 쌍씩 신호등이 설치되어 있습니다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그래서 운전자는 횡단보도 앞쪽에 그어진 정지선 쯤은 무시하고 더 지나쳐서 차를 세워도 신호를 보고 주행하는 데 전혀 문제가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그러다보니 급한 처지에 있는 운전자는 눈치껏 앞쪽으로 슬슬 이동하다가 정지선을 넘게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이것은 다른 운전자들의 심리에도 영향을 미치게 되고 결국은 서로 규칙을 지키지 않는 것이 익숙한 상태가 되고 맙니다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운전자가 운전하면서 법을 어겨도 지장이 없는 환경으로 디자인되어 있는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운전자들이 질서를 지키지 않게 되는 것도 큰 문제지만</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예산 측면에서도 큰 손실입니다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모든 교차로에 이렇게 두 쌍의 신호등이 설치되다 보니 설치 비용이 두 배가 되는 것은 당연하고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매년 이것을 유지하는데 드는 비용도 두 배가 듭니다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 제조기업 입장에서는 좋은 일이지만 이것은 명백히 세금이 불필요한 곳에 낭비되고 있는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대표적인 교통선진국으로 꼽히는 영국인과 독일인에 비해 우리나라 국민들이 교통법규를 안 지킨다고들 말하죠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실제로 한국은 </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국가 중 교통안전부문 꼴찌 수준을 벗어나지 못하고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아직도 그 이유가 우리나라 국민들의 국민성 때문이라고 생각하십니까</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준법하는 국민을 만드는 것은 섬세하게 디자인 된 환경입니다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공공정책과 공공서비스를 설계하는 과정을 지금보다 더 현명하게 디자인한다면 법을 더 잘 지키는 국가를 만들 수 있다는 것입니다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그러기 위해서는 공공정책의 설계 과정에 인간의 심리와 행동을 이해를 토대로 행동 변화를 유도하는 방법인 서비스디자인의 도입이 고려되어야 합니다</a:t>
            </a:r>
            <a:r>
              <a:rPr kumimoji="1" lang="en-US" altLang="ko-KR" sz="1200" kern="1200">
                <a:solidFill>
                  <a:schemeClr val="tx1"/>
                </a:solidFill>
                <a:effectLst/>
                <a:latin typeface="굴림"/>
                <a:ea typeface="굴림"/>
                <a:cs typeface="+mn-cs"/>
              </a:rPr>
              <a:t>.</a:t>
            </a:r>
          </a:p>
          <a:p>
            <a:pPr lvl="0">
              <a:defRPr/>
            </a:pPr>
            <a:endParaRPr kumimoji="1" lang="en-US" altLang="ko-KR" sz="1200" b="0" i="0" kern="1200">
              <a:solidFill>
                <a:schemeClr val="tx1"/>
              </a:solidFill>
              <a:effectLst/>
              <a:latin typeface="굴림"/>
              <a:ea typeface="굴림"/>
              <a:cs typeface="+mn-cs"/>
            </a:endParaRPr>
          </a:p>
          <a:p>
            <a:pPr lvl="0">
              <a:defRPr/>
            </a:pPr>
            <a:r>
              <a:rPr kumimoji="1" lang="en-US" altLang="ko-KR" sz="1200" b="0" i="0" kern="1200">
                <a:solidFill>
                  <a:schemeClr val="tx1"/>
                </a:solidFill>
                <a:effectLst/>
                <a:latin typeface="굴림"/>
                <a:ea typeface="굴림"/>
                <a:cs typeface="+mn-cs"/>
              </a:rPr>
              <a:t>-----------------</a:t>
            </a:r>
          </a:p>
          <a:p>
            <a:pPr lvl="0">
              <a:defRPr/>
            </a:pP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 </a:t>
            </a:r>
          </a:p>
          <a:p>
            <a:pPr lvl="0">
              <a:defRPr/>
            </a:pPr>
            <a:r>
              <a:rPr kumimoji="1" lang="ko-KR" altLang="en-US" sz="1200" kern="1200">
                <a:solidFill>
                  <a:schemeClr val="tx1"/>
                </a:solidFill>
                <a:effectLst/>
                <a:latin typeface="굴림"/>
                <a:ea typeface="굴림"/>
                <a:cs typeface="+mn-cs"/>
              </a:rPr>
              <a:t>‘국가의 교통안전수준은 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사망자수 기준으로 하는데 부끄럽게도 우리나라는 </a:t>
            </a:r>
            <a:r>
              <a:rPr kumimoji="1" lang="en-US" altLang="ko-KR" sz="1200" kern="1200">
                <a:solidFill>
                  <a:schemeClr val="tx1"/>
                </a:solidFill>
                <a:effectLst/>
                <a:latin typeface="굴림"/>
                <a:ea typeface="굴림"/>
                <a:cs typeface="+mn-cs"/>
              </a:rPr>
              <a:t>OECD 32</a:t>
            </a:r>
            <a:r>
              <a:rPr kumimoji="1" lang="ko-KR" altLang="en-US" sz="1200" kern="1200">
                <a:solidFill>
                  <a:schemeClr val="tx1"/>
                </a:solidFill>
                <a:effectLst/>
                <a:latin typeface="굴림"/>
                <a:ea typeface="굴림"/>
                <a:cs typeface="+mn-cs"/>
              </a:rPr>
              <a:t>개국 중 </a:t>
            </a:r>
            <a:r>
              <a:rPr kumimoji="1" lang="en-US" altLang="ko-KR" sz="1200" kern="1200">
                <a:solidFill>
                  <a:schemeClr val="tx1"/>
                </a:solidFill>
                <a:effectLst/>
                <a:latin typeface="굴림"/>
                <a:ea typeface="굴림"/>
                <a:cs typeface="+mn-cs"/>
              </a:rPr>
              <a:t>30</a:t>
            </a:r>
            <a:r>
              <a:rPr kumimoji="1" lang="ko-KR" altLang="en-US" sz="1200" kern="1200">
                <a:solidFill>
                  <a:schemeClr val="tx1"/>
                </a:solidFill>
                <a:effectLst/>
                <a:latin typeface="굴림"/>
                <a:ea typeface="굴림"/>
                <a:cs typeface="+mn-cs"/>
              </a:rPr>
              <a:t>위로</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최하위 수준이며 </a:t>
            </a:r>
            <a:r>
              <a:rPr kumimoji="1" lang="en-US" altLang="ko-KR" sz="1200" kern="1200">
                <a:solidFill>
                  <a:schemeClr val="tx1"/>
                </a:solidFill>
                <a:effectLst/>
                <a:latin typeface="굴림"/>
                <a:ea typeface="굴림"/>
                <a:cs typeface="+mn-cs"/>
              </a:rPr>
              <a:t>2010</a:t>
            </a:r>
            <a:r>
              <a:rPr kumimoji="1" lang="ko-KR" altLang="en-US" sz="1200" kern="1200">
                <a:solidFill>
                  <a:schemeClr val="tx1"/>
                </a:solidFill>
                <a:effectLst/>
                <a:latin typeface="굴림"/>
                <a:ea typeface="굴림"/>
                <a:cs typeface="+mn-cs"/>
              </a:rPr>
              <a:t>년 기준</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 수는 </a:t>
            </a:r>
            <a:r>
              <a:rPr kumimoji="1" lang="en-US" altLang="ko-KR" sz="1200" kern="1200">
                <a:solidFill>
                  <a:schemeClr val="tx1"/>
                </a:solidFill>
                <a:effectLst/>
                <a:latin typeface="굴림"/>
                <a:ea typeface="굴림"/>
                <a:cs typeface="+mn-cs"/>
              </a:rPr>
              <a:t>2.6</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평균은 </a:t>
            </a:r>
            <a:r>
              <a:rPr kumimoji="1" lang="en-US" altLang="ko-KR" sz="1200" kern="1200">
                <a:solidFill>
                  <a:schemeClr val="tx1"/>
                </a:solidFill>
                <a:effectLst/>
                <a:latin typeface="굴림"/>
                <a:ea typeface="굴림"/>
                <a:cs typeface="+mn-cs"/>
              </a:rPr>
              <a:t>1.1</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의 </a:t>
            </a:r>
            <a:r>
              <a:rPr kumimoji="1" lang="en-US" altLang="ko-KR" sz="1200" kern="1200">
                <a:solidFill>
                  <a:schemeClr val="tx1"/>
                </a:solidFill>
                <a:effectLst/>
                <a:latin typeface="굴림"/>
                <a:ea typeface="굴림"/>
                <a:cs typeface="+mn-cs"/>
              </a:rPr>
              <a:t>2</a:t>
            </a:r>
            <a:r>
              <a:rPr kumimoji="1" lang="ko-KR" altLang="en-US" sz="1200" kern="1200">
                <a:solidFill>
                  <a:schemeClr val="tx1"/>
                </a:solidFill>
                <a:effectLst/>
                <a:latin typeface="굴림"/>
                <a:ea typeface="굴림"/>
                <a:cs typeface="+mn-cs"/>
              </a:rPr>
              <a:t>배로 교통선진국과 비교하면 교통안전수준이 </a:t>
            </a:r>
            <a:r>
              <a:rPr kumimoji="1" lang="en-US" altLang="ko-KR" sz="1200" kern="1200">
                <a:solidFill>
                  <a:schemeClr val="tx1"/>
                </a:solidFill>
                <a:effectLst/>
                <a:latin typeface="굴림"/>
                <a:ea typeface="굴림"/>
                <a:cs typeface="+mn-cs"/>
              </a:rPr>
              <a:t>20</a:t>
            </a:r>
            <a:r>
              <a:rPr kumimoji="1" lang="ko-KR" altLang="en-US" sz="1200" kern="1200">
                <a:solidFill>
                  <a:schemeClr val="tx1"/>
                </a:solidFill>
                <a:effectLst/>
                <a:latin typeface="굴림"/>
                <a:ea typeface="굴림"/>
                <a:cs typeface="+mn-cs"/>
              </a:rPr>
              <a:t>년 이상 뒤지고 있어 안타깝다’ </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오영태 교통안전공단 이사장</a:t>
            </a:r>
          </a:p>
          <a:p>
            <a:pPr lvl="0">
              <a:defRPr/>
            </a:pPr>
            <a:r>
              <a:rPr kumimoji="1" lang="ko-KR" altLang="en-US" sz="1200" kern="1200">
                <a:solidFill>
                  <a:schemeClr val="tx1"/>
                </a:solidFill>
                <a:effectLst/>
                <a:latin typeface="굴림"/>
                <a:ea typeface="굴림"/>
                <a:cs typeface="+mn-cs"/>
              </a:rPr>
              <a:t>* </a:t>
            </a:r>
            <a:r>
              <a:rPr kumimoji="1" lang="ko-KR" altLang="en-US" sz="1200" u="none" strike="noStrike" kern="1200">
                <a:solidFill>
                  <a:schemeClr val="tx1"/>
                </a:solidFill>
                <a:effectLst/>
                <a:latin typeface="굴림"/>
                <a:ea typeface="굴림"/>
                <a:cs typeface="+mn-cs"/>
                <a:hlinkClick r:id="rId3"/>
              </a:rPr>
              <a:t>변화와 혁신으로 ‘교통 선진국’ 꿈에 한걸음 더</a:t>
            </a:r>
            <a:r>
              <a:rPr kumimoji="1" lang="en-US" altLang="ko-KR" sz="1200" u="none" strike="noStrike" kern="1200">
                <a:solidFill>
                  <a:schemeClr val="tx1"/>
                </a:solidFill>
                <a:effectLst/>
                <a:latin typeface="굴림"/>
                <a:ea typeface="굴림"/>
                <a:cs typeface="+mn-cs"/>
                <a:hlinkClick r:id="rId3"/>
              </a:rPr>
              <a:t>. 2015.7.16. </a:t>
            </a:r>
            <a:r>
              <a:rPr kumimoji="1" lang="ko-KR" altLang="en-US" sz="1200" u="none" strike="noStrike" kern="1200">
                <a:solidFill>
                  <a:schemeClr val="tx1"/>
                </a:solidFill>
                <a:effectLst/>
                <a:latin typeface="굴림"/>
                <a:ea typeface="굴림"/>
                <a:cs typeface="+mn-cs"/>
                <a:hlinkClick r:id="rId3"/>
              </a:rPr>
              <a:t>대구일보</a:t>
            </a:r>
            <a:r>
              <a:rPr kumimoji="1" lang="en-US" altLang="ko-KR" sz="1200" u="none" strike="noStrike" kern="1200">
                <a:solidFill>
                  <a:schemeClr val="tx1"/>
                </a:solidFill>
                <a:effectLst/>
                <a:latin typeface="굴림"/>
                <a:ea typeface="굴림"/>
                <a:cs typeface="+mn-cs"/>
                <a:hlinkClick r:id="rId3"/>
              </a:rPr>
              <a:t>.</a:t>
            </a:r>
            <a:endParaRPr kumimoji="1" lang="en-US" altLang="ko-KR" sz="1200" u="none" strike="noStrike" kern="1200">
              <a:solidFill>
                <a:schemeClr val="tx1"/>
              </a:solidFill>
              <a:effectLst/>
              <a:latin typeface="굴림"/>
              <a:ea typeface="굴림"/>
              <a:cs typeface="+mn-cs"/>
            </a:endParaRPr>
          </a:p>
          <a:p>
            <a:pPr lvl="0">
              <a:defRPr/>
            </a:pP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아직도 그 이유가 국민성 때문이라고</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우리나라 국민들이 미개해서 그런 것이라고 생각하십니까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이것은 시스템의 설계 과정이 잘못 디자인 되어 있어서 생기는 문제이며 개선될 수 있습니다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준법하는 시민을 만드는 것은 섬세하게 디자인 된 환경입니다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시민들의 행동을 디자인을 통해 조절할 수 있다는 것이죠</a:t>
            </a:r>
            <a:r>
              <a:rPr kumimoji="1" lang="en-US" altLang="ko-KR" sz="1200" b="0" i="0" kern="1200">
                <a:solidFill>
                  <a:schemeClr val="tx1"/>
                </a:solidFill>
                <a:effectLst/>
                <a:latin typeface="굴림"/>
                <a:ea typeface="굴림"/>
                <a:cs typeface="+mn-cs"/>
              </a:rPr>
              <a:t>.  </a:t>
            </a:r>
          </a:p>
          <a:p>
            <a:pPr lvl="0">
              <a:defRPr/>
            </a:pPr>
            <a:r>
              <a:rPr kumimoji="1" lang="ko-KR" altLang="en-US" sz="1200" b="0" i="0" kern="1200">
                <a:solidFill>
                  <a:schemeClr val="tx1"/>
                </a:solidFill>
                <a:effectLst/>
                <a:latin typeface="굴림"/>
                <a:ea typeface="굴림"/>
                <a:cs typeface="+mn-cs"/>
              </a:rPr>
              <a:t>따라서 공공정책과 공공서비스를 설계하는 과정이 지금보다 더 현명하게 디자인되어야 합니다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그러기 위해서는 설계 과정 전반에 인간의 심리와 행동에 대해 이해도가 있는 전문가가 관여하여 의사결정에 영향을 미칠 수 있는 체계와 시스템을 갖추어야 합니다</a:t>
            </a:r>
            <a:r>
              <a:rPr kumimoji="1" lang="en-US" altLang="ko-KR" sz="1200" b="0" i="0" kern="1200">
                <a:solidFill>
                  <a:schemeClr val="tx1"/>
                </a:solidFill>
                <a:effectLst/>
                <a:latin typeface="굴림"/>
                <a:ea typeface="굴림"/>
                <a:cs typeface="+mn-cs"/>
              </a:rPr>
              <a:t>.</a:t>
            </a:r>
          </a:p>
          <a:p>
            <a:pPr lvl="0">
              <a:defRPr/>
            </a:pPr>
            <a:br>
              <a:rPr kumimoji="1" lang="ko-KR" altLang="en-US" sz="1200" b="0" i="0" kern="1200">
                <a:solidFill>
                  <a:schemeClr val="tx1"/>
                </a:solidFill>
                <a:effectLst/>
                <a:latin typeface="굴림"/>
                <a:ea typeface="굴림"/>
                <a:cs typeface="+mn-cs"/>
              </a:rPr>
            </a:b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문제를 미리 예측하여 안 생기게 하거나</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이미 발생된 문제를 해결하기 위해 우리는 어떤 방법을 사용하고 있습니까</a:t>
            </a:r>
            <a:r>
              <a:rPr kumimoji="1" lang="en-US" altLang="ko-KR" sz="1200" b="0" i="0" kern="1200">
                <a:solidFill>
                  <a:schemeClr val="tx1"/>
                </a:solidFill>
                <a:effectLst/>
                <a:latin typeface="굴림"/>
                <a:ea typeface="굴림"/>
                <a:cs typeface="+mn-cs"/>
              </a:rPr>
              <a:t>?</a:t>
            </a:r>
          </a:p>
          <a:p>
            <a:pPr lvl="0">
              <a:defRPr/>
            </a:pPr>
            <a:endParaRPr kumimoji="1" lang="en-US" altLang="ko-KR" sz="1200" b="0" i="0" kern="1200">
              <a:solidFill>
                <a:schemeClr val="tx1"/>
              </a:solidFill>
              <a:effectLst/>
              <a:latin typeface="굴림"/>
              <a:ea typeface="굴림"/>
              <a:cs typeface="+mn-cs"/>
            </a:endParaRPr>
          </a:p>
          <a:p>
            <a:pPr lvl="0">
              <a:defRPr/>
            </a:pPr>
            <a:r>
              <a:rPr kumimoji="1" lang="en-US" altLang="ko-KR" sz="1200" b="0" i="0" kern="1200">
                <a:solidFill>
                  <a:schemeClr val="tx1"/>
                </a:solidFill>
                <a:effectLst/>
                <a:latin typeface="굴림"/>
                <a:ea typeface="굴림"/>
                <a:cs typeface="+mn-cs"/>
              </a:rPr>
              <a:t>------------------------</a:t>
            </a:r>
          </a:p>
          <a:p>
            <a:pPr lvl="0">
              <a:defRPr/>
            </a:pPr>
            <a:endParaRPr kumimoji="1" lang="ko-KR" altLang="en-US" sz="1200" b="0" i="0" kern="1200">
              <a:solidFill>
                <a:schemeClr val="tx1"/>
              </a:solidFill>
              <a:effectLst/>
              <a:latin typeface="굴림"/>
              <a:ea typeface="굴림"/>
              <a:cs typeface="+mn-cs"/>
            </a:endParaRPr>
          </a:p>
          <a:p>
            <a:pPr lvl="0">
              <a:defRPr/>
            </a:pPr>
            <a:r>
              <a:rPr kumimoji="1" lang="ko-KR" altLang="en-US" sz="1200" b="0" i="0" kern="1200">
                <a:solidFill>
                  <a:schemeClr val="tx1"/>
                </a:solidFill>
                <a:effectLst/>
                <a:latin typeface="굴림"/>
                <a:ea typeface="굴림"/>
                <a:cs typeface="+mn-cs"/>
              </a:rPr>
              <a:t>문제를 미리 예측하여 안 생기게 하거나</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이미 발생된 문제를 해결하기 위해 우리는 어떤 방법을 사용하고 있습니까</a:t>
            </a:r>
            <a:r>
              <a:rPr kumimoji="1" lang="en-US" altLang="ko-KR" sz="1200" b="0" i="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ko-KR" altLang="en-US" sz="1200" kern="1200">
                <a:solidFill>
                  <a:schemeClr val="tx1"/>
                </a:solidFill>
                <a:latin typeface="굴림"/>
                <a:ea typeface="굴림"/>
                <a:cs typeface="+mn-cs"/>
              </a:rPr>
              <a:t>설명 드린 바와 같이 이제 새로운 디자인의 역할이 부상하고 있습니다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새로운 디자인 역할의 혁명이 시작되고 있는 상황입니다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앞으로 다가올 미래의 비전을 제시하고 시민들의 생각과 행동을 변화시키는 역할을 하는 디자인입니다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최근 이러한 새로운 디자인의 역할을 가장 잘 보여주고 있는 디자인 분야는 ‘서비스디자인’입니다</a:t>
            </a:r>
            <a:r>
              <a:rPr kumimoji="1" lang="en-US" altLang="ko-KR" sz="1200" kern="1200">
                <a:solidFill>
                  <a:schemeClr val="tx1"/>
                </a:solidFill>
                <a:latin typeface="굴림"/>
                <a:ea typeface="굴림"/>
                <a:cs typeface="+mn-cs"/>
              </a:rPr>
              <a:t>.</a:t>
            </a:r>
            <a:r>
              <a:rPr kumimoji="1" lang="ko-KR" altLang="en-US" sz="1200" kern="1200">
                <a:solidFill>
                  <a:schemeClr val="tx1"/>
                </a:solidFill>
                <a:latin typeface="굴림"/>
                <a:ea typeface="굴림"/>
                <a:cs typeface="+mn-cs"/>
              </a:rPr>
              <a:t> </a:t>
            </a:r>
          </a:p>
        </p:txBody>
      </p:sp>
    </p:spTree>
    <p:extLst>
      <p:ext uri="{BB962C8B-B14F-4D97-AF65-F5344CB8AC3E}">
        <p14:creationId xmlns:p14="http://schemas.microsoft.com/office/powerpoint/2010/main" val="2134781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43</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latinLnBrk="1">
              <a:defRPr/>
            </a:pPr>
            <a:r>
              <a:rPr kumimoji="1" lang="ko-KR" altLang="en-US" sz="1200" kern="1200">
                <a:solidFill>
                  <a:schemeClr val="tx1"/>
                </a:solidFill>
                <a:effectLst/>
                <a:latin typeface="굴림"/>
                <a:ea typeface="굴림"/>
                <a:cs typeface="+mn-cs"/>
              </a:rPr>
              <a:t>정책을 설계하는 데는 서로 다른 가치관과 철학이 있을 수 있고 </a:t>
            </a:r>
          </a:p>
          <a:p>
            <a:pPr latinLnBrk="1">
              <a:defRPr/>
            </a:pPr>
            <a:r>
              <a:rPr kumimoji="1" lang="ko-KR" altLang="en-US" sz="1200" kern="1200">
                <a:solidFill>
                  <a:schemeClr val="tx1"/>
                </a:solidFill>
                <a:effectLst/>
                <a:latin typeface="굴림"/>
                <a:ea typeface="굴림"/>
                <a:cs typeface="+mn-cs"/>
              </a:rPr>
              <a:t>이에 따라 국민들이 더 나은 행동을 하도록 유도 할 수 있음을 보여주는 예를 소개해드리고자 합니다</a:t>
            </a:r>
            <a:r>
              <a:rPr kumimoji="1" lang="en-US" altLang="ko-KR" sz="1200" kern="1200">
                <a:solidFill>
                  <a:schemeClr val="tx1"/>
                </a:solidFill>
                <a:effectLst/>
                <a:latin typeface="굴림"/>
                <a:ea typeface="굴림"/>
                <a:cs typeface="+mn-cs"/>
              </a:rPr>
              <a:t>.</a:t>
            </a:r>
          </a:p>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국민들이 교통질서를 지키도록 하는데 각 나라가 서로 다른 방법을 사용하고 있는 것을 비교해 보도록 합시다</a:t>
            </a:r>
            <a:r>
              <a:rPr kumimoji="1" lang="en-US" altLang="ko-KR" sz="1200" kern="1200">
                <a:solidFill>
                  <a:schemeClr val="tx1"/>
                </a:solidFill>
                <a:effectLst/>
                <a:latin typeface="굴림"/>
                <a:ea typeface="굴림"/>
                <a:cs typeface="+mn-cs"/>
              </a:rPr>
              <a:t>.</a:t>
            </a:r>
          </a:p>
          <a:p>
            <a:pPr latinLnBrk="1">
              <a:defRPr/>
            </a:pPr>
            <a:endParaRPr kumimoji="1" lang="en-US" altLang="ko-KR"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한 국가의 교통안전수준은 보통 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 당 사망자수 기준으로 따지는데 우리나라는 </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가입 후 지금껏 꼴찌에서 </a:t>
            </a:r>
            <a:r>
              <a:rPr kumimoji="1" lang="en-US" altLang="ko-KR" sz="1200" kern="1200">
                <a:solidFill>
                  <a:schemeClr val="tx1"/>
                </a:solidFill>
                <a:effectLst/>
                <a:latin typeface="굴림"/>
                <a:ea typeface="굴림"/>
                <a:cs typeface="+mn-cs"/>
              </a:rPr>
              <a:t>1, 2</a:t>
            </a:r>
            <a:r>
              <a:rPr kumimoji="1" lang="ko-KR" altLang="en-US" sz="1200" kern="1200">
                <a:solidFill>
                  <a:schemeClr val="tx1"/>
                </a:solidFill>
                <a:effectLst/>
                <a:latin typeface="굴림"/>
                <a:ea typeface="굴림"/>
                <a:cs typeface="+mn-cs"/>
              </a:rPr>
              <a:t>위를 다투는 부끄러운 수준입니다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정지선도 잘 지키지 않죠</a:t>
            </a:r>
            <a:r>
              <a:rPr kumimoji="1" lang="en-US" altLang="ko-KR" sz="1200" kern="1200">
                <a:solidFill>
                  <a:schemeClr val="tx1"/>
                </a:solidFill>
                <a:effectLst/>
                <a:latin typeface="굴림"/>
                <a:ea typeface="굴림"/>
                <a:cs typeface="+mn-cs"/>
              </a:rPr>
              <a:t>. </a:t>
            </a:r>
          </a:p>
          <a:p>
            <a:pPr latinLnBrk="1">
              <a:defRPr/>
            </a:pPr>
            <a:r>
              <a:rPr kumimoji="1" lang="en-US" altLang="ko-KR" sz="1200" b="0" i="0" kern="1200">
                <a:solidFill>
                  <a:schemeClr val="tx1"/>
                </a:solidFill>
                <a:effectLst/>
                <a:latin typeface="굴림"/>
                <a:ea typeface="굴림"/>
                <a:cs typeface="+mn-cs"/>
              </a:rPr>
              <a:t>1996</a:t>
            </a:r>
            <a:r>
              <a:rPr kumimoji="1" lang="ko-KR" altLang="en-US" sz="1200" b="0" i="0" kern="1200">
                <a:solidFill>
                  <a:schemeClr val="tx1"/>
                </a:solidFill>
                <a:effectLst/>
                <a:latin typeface="굴림"/>
                <a:ea typeface="굴림"/>
                <a:cs typeface="+mn-cs"/>
              </a:rPr>
              <a:t>년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일요일 일요일 밤에</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이경규가 간다라는 코너에서 정지선을 지킨 사람에게 양심냉장고를 주는 기획으로 사회적으로 엄청난 파장을 </a:t>
            </a:r>
            <a:r>
              <a:rPr kumimoji="1" lang="ko-KR" altLang="en-US" sz="1200" kern="1200" baseline="0">
                <a:solidFill>
                  <a:schemeClr val="tx1"/>
                </a:solidFill>
                <a:effectLst/>
                <a:latin typeface="굴림"/>
                <a:ea typeface="굴림"/>
                <a:cs typeface="+mn-cs"/>
              </a:rPr>
              <a:t>가져올 정도였죠</a:t>
            </a:r>
            <a:r>
              <a:rPr kumimoji="1" lang="en-US" altLang="ko-KR" sz="1200" kern="1200" baseline="0">
                <a:solidFill>
                  <a:schemeClr val="tx1"/>
                </a:solidFill>
                <a:effectLst/>
                <a:latin typeface="굴림"/>
                <a:ea typeface="굴림"/>
                <a:cs typeface="+mn-cs"/>
              </a:rPr>
              <a:t>.</a:t>
            </a:r>
          </a:p>
          <a:p>
            <a:pPr latinLnBrk="1">
              <a:defRPr/>
            </a:pPr>
            <a:r>
              <a:rPr kumimoji="1" lang="en-US" altLang="ko-KR" sz="1200" kern="1200" baseline="0">
                <a:solidFill>
                  <a:schemeClr val="tx1"/>
                </a:solidFill>
                <a:effectLst/>
                <a:latin typeface="굴림"/>
                <a:ea typeface="굴림"/>
                <a:cs typeface="+mn-cs"/>
              </a:rPr>
              <a:t>(</a:t>
            </a:r>
            <a:r>
              <a:rPr kumimoji="1" lang="ko-KR" altLang="en-US" sz="1200" kern="1200" baseline="0">
                <a:solidFill>
                  <a:schemeClr val="tx1"/>
                </a:solidFill>
                <a:effectLst/>
                <a:latin typeface="굴림"/>
                <a:ea typeface="굴림"/>
                <a:cs typeface="+mn-cs"/>
              </a:rPr>
              <a:t>김영희 </a:t>
            </a:r>
            <a:r>
              <a:rPr kumimoji="1" lang="en-US" altLang="ko-KR" sz="1200" kern="1200" baseline="0">
                <a:solidFill>
                  <a:schemeClr val="tx1"/>
                </a:solidFill>
                <a:effectLst/>
                <a:latin typeface="굴림"/>
                <a:ea typeface="굴림"/>
                <a:cs typeface="+mn-cs"/>
              </a:rPr>
              <a:t>PD. 1996. MBC. </a:t>
            </a:r>
            <a:r>
              <a:rPr kumimoji="1" lang="ko-KR" altLang="en-US" sz="1200" kern="1200" baseline="0">
                <a:solidFill>
                  <a:schemeClr val="tx1"/>
                </a:solidFill>
                <a:effectLst/>
                <a:latin typeface="굴림"/>
                <a:ea typeface="굴림"/>
                <a:cs typeface="+mn-cs"/>
              </a:rPr>
              <a:t>일요일 일요일 밤에</a:t>
            </a:r>
            <a:r>
              <a:rPr kumimoji="1" lang="en-US" altLang="ko-KR" sz="1200" kern="1200" baseline="0">
                <a:solidFill>
                  <a:schemeClr val="tx1"/>
                </a:solidFill>
                <a:effectLst/>
                <a:latin typeface="굴림"/>
                <a:ea typeface="굴림"/>
                <a:cs typeface="+mn-cs"/>
              </a:rPr>
              <a:t>. </a:t>
            </a:r>
            <a:r>
              <a:rPr kumimoji="1" lang="ko-KR" altLang="en-US" sz="1200" kern="1200" baseline="0">
                <a:solidFill>
                  <a:schemeClr val="tx1"/>
                </a:solidFill>
                <a:effectLst/>
                <a:latin typeface="굴림"/>
                <a:ea typeface="굴림"/>
                <a:cs typeface="+mn-cs"/>
              </a:rPr>
              <a:t>이경규가 간다</a:t>
            </a:r>
            <a:r>
              <a:rPr kumimoji="1" lang="en-US" altLang="ko-KR" sz="1200" kern="1200" baseline="0">
                <a:solidFill>
                  <a:schemeClr val="tx1"/>
                </a:solidFill>
                <a:effectLst/>
                <a:latin typeface="굴림"/>
                <a:ea typeface="굴림"/>
                <a:cs typeface="+mn-cs"/>
              </a:rPr>
              <a:t>)</a:t>
            </a:r>
          </a:p>
          <a:p>
            <a:pPr marL="0" marR="0" indent="0" algn="l" defTabSz="914400" rtl="0" eaLnBrk="0" latinLnBrk="1" hangingPunct="0">
              <a:lnSpc>
                <a:spcPct val="100000"/>
              </a:lnSpc>
              <a:spcBef>
                <a:spcPct val="30000"/>
              </a:spcBef>
              <a:spcAft>
                <a:spcPct val="0"/>
              </a:spcAft>
              <a:buClrTx/>
              <a:buFontTx/>
              <a:buNone/>
              <a:defRPr/>
            </a:pPr>
            <a:r>
              <a:rPr kumimoji="1" lang="en-US" altLang="ko-KR" sz="1200" kern="1200" baseline="0">
                <a:solidFill>
                  <a:schemeClr val="tx1"/>
                </a:solidFill>
                <a:effectLst/>
                <a:latin typeface="굴림"/>
                <a:ea typeface="굴림"/>
                <a:cs typeface="+mn-cs"/>
              </a:rPr>
              <a:t>‘</a:t>
            </a:r>
            <a:r>
              <a:rPr kumimoji="1" lang="ko-KR" altLang="en-US" sz="1200" kern="1200" baseline="0">
                <a:solidFill>
                  <a:schemeClr val="tx1"/>
                </a:solidFill>
                <a:effectLst/>
                <a:latin typeface="굴림"/>
                <a:ea typeface="굴림"/>
                <a:cs typeface="+mn-cs"/>
              </a:rPr>
              <a:t>예능에서 사회공익을 다루어 성공한 최초의 사례가 되었습니다</a:t>
            </a:r>
            <a:r>
              <a:rPr kumimoji="1" lang="en-US" altLang="ko-KR" sz="1200" kern="1200" baseline="0">
                <a:solidFill>
                  <a:schemeClr val="tx1"/>
                </a:solidFill>
                <a:effectLst/>
                <a:latin typeface="굴림"/>
                <a:ea typeface="굴림"/>
                <a:cs typeface="+mn-cs"/>
              </a:rPr>
              <a:t>…</a:t>
            </a:r>
          </a:p>
          <a:p>
            <a:pPr latinLnBrk="1">
              <a:defRPr/>
            </a:pPr>
            <a:r>
              <a:rPr kumimoji="1" lang="ko-KR" altLang="en-US" sz="1200" kern="1200" baseline="0">
                <a:solidFill>
                  <a:schemeClr val="tx1"/>
                </a:solidFill>
                <a:effectLst/>
                <a:latin typeface="굴림"/>
                <a:ea typeface="굴림"/>
                <a:cs typeface="+mn-cs"/>
              </a:rPr>
              <a:t> 한번은 일본으로 가서 과연 일본은 정지선을 잘 지키나 보러 갔는데 놀랍게도 촬영 시간 동안 단 한 대도 정지선과 신호를 위반하지 않아 전 국민을 멘붕에 빠뜨렸습니다</a:t>
            </a:r>
            <a:r>
              <a:rPr kumimoji="1" lang="en-US" altLang="ko-KR" sz="1200" kern="1200" baseline="0">
                <a:solidFill>
                  <a:schemeClr val="tx1"/>
                </a:solidFill>
                <a:effectLst/>
                <a:latin typeface="굴림"/>
                <a:ea typeface="굴림"/>
                <a:cs typeface="+mn-cs"/>
              </a:rPr>
              <a:t>. </a:t>
            </a:r>
            <a:r>
              <a:rPr kumimoji="1" lang="ko-KR" altLang="en-US" sz="1200" kern="1200" baseline="0">
                <a:solidFill>
                  <a:schemeClr val="tx1"/>
                </a:solidFill>
                <a:effectLst/>
                <a:latin typeface="굴림"/>
                <a:ea typeface="굴림"/>
                <a:cs typeface="+mn-cs"/>
              </a:rPr>
              <a:t>심지어 오토바이 폭주족도 정지선을 지켰던 것입니다</a:t>
            </a:r>
            <a:r>
              <a:rPr kumimoji="1" lang="en-US" altLang="ko-KR" sz="1200" kern="1200" baseline="0">
                <a:solidFill>
                  <a:schemeClr val="tx1"/>
                </a:solidFill>
                <a:effectLst/>
                <a:latin typeface="굴림"/>
                <a:ea typeface="굴림"/>
                <a:cs typeface="+mn-cs"/>
              </a:rPr>
              <a:t>….’</a:t>
            </a:r>
          </a:p>
          <a:p>
            <a:pPr marL="171450" indent="-171450" latinLnBrk="1">
              <a:buFont typeface="Arial"/>
              <a:buChar char="•"/>
              <a:defRPr/>
            </a:pPr>
            <a:r>
              <a:rPr kumimoji="1" lang="ko-KR" altLang="en-US" sz="1200" kern="1200" baseline="0">
                <a:solidFill>
                  <a:schemeClr val="tx1"/>
                </a:solidFill>
                <a:effectLst/>
                <a:latin typeface="굴림"/>
                <a:ea typeface="굴림"/>
                <a:cs typeface="+mn-cs"/>
              </a:rPr>
              <a:t>출처 </a:t>
            </a:r>
            <a:r>
              <a:rPr kumimoji="1" lang="en-US" altLang="ko-KR" sz="1200" kern="1200" baseline="0">
                <a:solidFill>
                  <a:schemeClr val="tx1"/>
                </a:solidFill>
                <a:effectLst/>
                <a:latin typeface="굴림"/>
                <a:ea typeface="굴림"/>
                <a:cs typeface="+mn-cs"/>
              </a:rPr>
              <a:t>: https://namu.wiki/w/</a:t>
            </a:r>
            <a:r>
              <a:rPr kumimoji="1" lang="ko-KR" altLang="en-US" sz="1200" kern="1200" baseline="0">
                <a:solidFill>
                  <a:schemeClr val="tx1"/>
                </a:solidFill>
                <a:effectLst/>
                <a:latin typeface="굴림"/>
                <a:ea typeface="굴림"/>
                <a:cs typeface="+mn-cs"/>
              </a:rPr>
              <a:t>양심냉장고</a:t>
            </a:r>
          </a:p>
          <a:p>
            <a:pPr marL="171450" indent="-171450" latinLnBrk="1">
              <a:buFont typeface="Arial"/>
              <a:buChar char="•"/>
              <a:defRPr/>
            </a:pPr>
            <a:r>
              <a:rPr kumimoji="1" lang="en-US" altLang="ko-KR" sz="1200" b="0" i="0" kern="1200">
                <a:solidFill>
                  <a:schemeClr val="tx1"/>
                </a:solidFill>
                <a:effectLst/>
                <a:latin typeface="굴림"/>
                <a:ea typeface="굴림"/>
                <a:cs typeface="+mn-cs"/>
              </a:rPr>
              <a:t>http://web.humoruniv.com/board/humor/read.html?table=pds&amp;pg=0&amp;number=482029</a:t>
            </a:r>
          </a:p>
          <a:p>
            <a:pPr marL="171450" indent="-171450" latinLnBrk="1">
              <a:buFont typeface="Arial"/>
              <a:buChar char="•"/>
              <a:defRPr/>
            </a:pPr>
            <a:endParaRPr kumimoji="1" lang="en-US" altLang="ko-KR"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교통질서를 안 지키는 원인으로 우리나라의 국민성을 이유로 드는 것을 볼 수 있습니다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혹시 신호등 위치 때문에 그럴 수도 있다는 생각을 해보셨나요</a:t>
            </a:r>
            <a:r>
              <a:rPr kumimoji="1" lang="en-US" altLang="ko-KR" sz="1200" kern="1200">
                <a:solidFill>
                  <a:schemeClr val="tx1"/>
                </a:solidFill>
                <a:effectLst/>
                <a:latin typeface="굴림"/>
                <a:ea typeface="굴림"/>
                <a:cs typeface="+mn-cs"/>
              </a:rPr>
              <a:t>?</a:t>
            </a:r>
          </a:p>
          <a:p>
            <a:pPr latinLnBrk="1">
              <a:defRPr/>
            </a:pPr>
            <a:endParaRPr kumimoji="1" lang="ko-KR" altLang="en-US"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이것은 런던 시내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영국인은 교통신호를 잘 지키는 것으로 유명하죠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그런데 런던은 </a:t>
            </a:r>
            <a:r>
              <a:rPr kumimoji="1" lang="en-US" altLang="ko-KR" sz="1200" kern="1200">
                <a:solidFill>
                  <a:schemeClr val="tx1"/>
                </a:solidFill>
                <a:effectLst/>
                <a:latin typeface="굴림"/>
                <a:ea typeface="굴림"/>
                <a:cs typeface="+mn-cs"/>
              </a:rPr>
              <a:t>2</a:t>
            </a:r>
            <a:r>
              <a:rPr kumimoji="1" lang="ko-KR" altLang="en-US" sz="1200" kern="1200">
                <a:solidFill>
                  <a:schemeClr val="tx1"/>
                </a:solidFill>
                <a:effectLst/>
                <a:latin typeface="굴림"/>
                <a:ea typeface="굴림"/>
                <a:cs typeface="+mn-cs"/>
              </a:rPr>
              <a:t>만 개가 넘는 엄청나게 많은 감시카메라가 설치되어 있는 도시로도 유명합니다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시내버스 후면에도 감시카메라가 설치되어 있어서 갓길 주차 차량을 적발하기도 하는 정도로 공공 교통 환경은 철저하게 감시</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관리되고 있습니다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기술과 규제 중심으로 정책 목표를 실현하고 있는 사례로 볼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하지만 그러한 방식으로 질서를 유지하기 위해서는 많은 비용을 들여야만 합니다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많은 예산이 들지 않고서도 교통질서를 유지 할 수 있는 더 현명한 방법이 있다면 어떨까요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여러분이 공공서비스 제공자라면 당연히 그 방법을 선택하려 하지 않겠습니까</a:t>
            </a:r>
            <a:r>
              <a:rPr kumimoji="1" lang="en-US" altLang="ko-KR" sz="1200" kern="1200">
                <a:solidFill>
                  <a:schemeClr val="tx1"/>
                </a:solidFill>
                <a:effectLst/>
                <a:latin typeface="굴림"/>
                <a:ea typeface="굴림"/>
                <a:cs typeface="+mn-cs"/>
              </a:rPr>
              <a:t>? </a:t>
            </a:r>
          </a:p>
          <a:p>
            <a:pPr lvl="0">
              <a:defRPr/>
            </a:pPr>
            <a:endParaRPr kumimoji="1" lang="en-US" altLang="ko-KR" sz="1200" b="0" i="0" kern="1200">
              <a:solidFill>
                <a:schemeClr val="tx1"/>
              </a:solidFill>
              <a:effectLst/>
              <a:latin typeface="굴림"/>
              <a:ea typeface="굴림"/>
              <a:cs typeface="+mn-cs"/>
            </a:endParaRPr>
          </a:p>
        </p:txBody>
      </p:sp>
    </p:spTree>
    <p:extLst>
      <p:ext uri="{BB962C8B-B14F-4D97-AF65-F5344CB8AC3E}">
        <p14:creationId xmlns:p14="http://schemas.microsoft.com/office/powerpoint/2010/main" val="2489569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44</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latinLnBrk="1">
              <a:defRPr/>
            </a:pPr>
            <a:r>
              <a:rPr kumimoji="1" lang="ko-KR" altLang="en-US" sz="1200" kern="1200">
                <a:solidFill>
                  <a:schemeClr val="tx1"/>
                </a:solidFill>
                <a:effectLst/>
                <a:latin typeface="굴림"/>
                <a:ea typeface="굴림"/>
                <a:cs typeface="+mn-cs"/>
              </a:rPr>
              <a:t>정책을 설계하는 데는 서로 다른 가치관과 철학이 있을 수 있고 </a:t>
            </a:r>
          </a:p>
          <a:p>
            <a:pPr latinLnBrk="1">
              <a:defRPr/>
            </a:pPr>
            <a:r>
              <a:rPr kumimoji="1" lang="ko-KR" altLang="en-US" sz="1200" kern="1200">
                <a:solidFill>
                  <a:schemeClr val="tx1"/>
                </a:solidFill>
                <a:effectLst/>
                <a:latin typeface="굴림"/>
                <a:ea typeface="굴림"/>
                <a:cs typeface="+mn-cs"/>
              </a:rPr>
              <a:t>이에 따라 국민들이 더 나은 행동을 하도록 유도 할 수 있음을 보여주는 예를 소개해드리고자 합니다</a:t>
            </a:r>
            <a:r>
              <a:rPr kumimoji="1" lang="en-US" altLang="ko-KR" sz="1200" kern="1200">
                <a:solidFill>
                  <a:schemeClr val="tx1"/>
                </a:solidFill>
                <a:effectLst/>
                <a:latin typeface="굴림"/>
                <a:ea typeface="굴림"/>
                <a:cs typeface="+mn-cs"/>
              </a:rPr>
              <a:t>.</a:t>
            </a:r>
          </a:p>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국민들이 교통질서를 지키도록 하는데 각 나라가 서로 다른 방법을 사용하고 있는 것을 비교해 보도록 합시다</a:t>
            </a:r>
            <a:r>
              <a:rPr kumimoji="1" lang="en-US" altLang="ko-KR" sz="1200" kern="1200">
                <a:solidFill>
                  <a:schemeClr val="tx1"/>
                </a:solidFill>
                <a:effectLst/>
                <a:latin typeface="굴림"/>
                <a:ea typeface="굴림"/>
                <a:cs typeface="+mn-cs"/>
              </a:rPr>
              <a:t>.</a:t>
            </a:r>
          </a:p>
          <a:p>
            <a:pPr latinLnBrk="1">
              <a:defRPr/>
            </a:pPr>
            <a:endParaRPr kumimoji="1" lang="en-US" altLang="ko-KR"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한 국가의 교통안전수준은 보통 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 당 사망자수 기준으로 따지는데 우리나라는 </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가입 후 지금껏 꼴찌에서 </a:t>
            </a:r>
            <a:r>
              <a:rPr kumimoji="1" lang="en-US" altLang="ko-KR" sz="1200" kern="1200">
                <a:solidFill>
                  <a:schemeClr val="tx1"/>
                </a:solidFill>
                <a:effectLst/>
                <a:latin typeface="굴림"/>
                <a:ea typeface="굴림"/>
                <a:cs typeface="+mn-cs"/>
              </a:rPr>
              <a:t>1, 2</a:t>
            </a:r>
            <a:r>
              <a:rPr kumimoji="1" lang="ko-KR" altLang="en-US" sz="1200" kern="1200">
                <a:solidFill>
                  <a:schemeClr val="tx1"/>
                </a:solidFill>
                <a:effectLst/>
                <a:latin typeface="굴림"/>
                <a:ea typeface="굴림"/>
                <a:cs typeface="+mn-cs"/>
              </a:rPr>
              <a:t>위를 다투는 부끄러운 수준입니다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정지선도 잘 지키지 않죠</a:t>
            </a:r>
            <a:r>
              <a:rPr kumimoji="1" lang="en-US" altLang="ko-KR" sz="1200" kern="1200">
                <a:solidFill>
                  <a:schemeClr val="tx1"/>
                </a:solidFill>
                <a:effectLst/>
                <a:latin typeface="굴림"/>
                <a:ea typeface="굴림"/>
                <a:cs typeface="+mn-cs"/>
              </a:rPr>
              <a:t>. </a:t>
            </a:r>
          </a:p>
          <a:p>
            <a:pPr latinLnBrk="1">
              <a:defRPr/>
            </a:pPr>
            <a:r>
              <a:rPr kumimoji="1" lang="en-US" altLang="ko-KR" sz="1200" b="0" i="0" kern="1200">
                <a:solidFill>
                  <a:schemeClr val="tx1"/>
                </a:solidFill>
                <a:effectLst/>
                <a:latin typeface="굴림"/>
                <a:ea typeface="굴림"/>
                <a:cs typeface="+mn-cs"/>
              </a:rPr>
              <a:t>1996</a:t>
            </a:r>
            <a:r>
              <a:rPr kumimoji="1" lang="ko-KR" altLang="en-US" sz="1200" b="0" i="0" kern="1200">
                <a:solidFill>
                  <a:schemeClr val="tx1"/>
                </a:solidFill>
                <a:effectLst/>
                <a:latin typeface="굴림"/>
                <a:ea typeface="굴림"/>
                <a:cs typeface="+mn-cs"/>
              </a:rPr>
              <a:t>년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일요일 일요일 밤에</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이경규가 간다라는 코너에서 정지선을 지킨 사람에게 양심냉장고를 주는 기획으로 사회적으로 엄청난 파장을 </a:t>
            </a:r>
            <a:r>
              <a:rPr kumimoji="1" lang="ko-KR" altLang="en-US" sz="1200" kern="1200" baseline="0">
                <a:solidFill>
                  <a:schemeClr val="tx1"/>
                </a:solidFill>
                <a:effectLst/>
                <a:latin typeface="굴림"/>
                <a:ea typeface="굴림"/>
                <a:cs typeface="+mn-cs"/>
              </a:rPr>
              <a:t>가져올 정도였죠</a:t>
            </a:r>
            <a:r>
              <a:rPr kumimoji="1" lang="en-US" altLang="ko-KR" sz="1200" kern="1200" baseline="0">
                <a:solidFill>
                  <a:schemeClr val="tx1"/>
                </a:solidFill>
                <a:effectLst/>
                <a:latin typeface="굴림"/>
                <a:ea typeface="굴림"/>
                <a:cs typeface="+mn-cs"/>
              </a:rPr>
              <a:t>.</a:t>
            </a:r>
          </a:p>
          <a:p>
            <a:pPr latinLnBrk="1">
              <a:defRPr/>
            </a:pPr>
            <a:r>
              <a:rPr kumimoji="1" lang="en-US" altLang="ko-KR" sz="1200" kern="1200" baseline="0">
                <a:solidFill>
                  <a:schemeClr val="tx1"/>
                </a:solidFill>
                <a:effectLst/>
                <a:latin typeface="굴림"/>
                <a:ea typeface="굴림"/>
                <a:cs typeface="+mn-cs"/>
              </a:rPr>
              <a:t>(</a:t>
            </a:r>
            <a:r>
              <a:rPr kumimoji="1" lang="ko-KR" altLang="en-US" sz="1200" kern="1200" baseline="0">
                <a:solidFill>
                  <a:schemeClr val="tx1"/>
                </a:solidFill>
                <a:effectLst/>
                <a:latin typeface="굴림"/>
                <a:ea typeface="굴림"/>
                <a:cs typeface="+mn-cs"/>
              </a:rPr>
              <a:t>김영희 </a:t>
            </a:r>
            <a:r>
              <a:rPr kumimoji="1" lang="en-US" altLang="ko-KR" sz="1200" kern="1200" baseline="0">
                <a:solidFill>
                  <a:schemeClr val="tx1"/>
                </a:solidFill>
                <a:effectLst/>
                <a:latin typeface="굴림"/>
                <a:ea typeface="굴림"/>
                <a:cs typeface="+mn-cs"/>
              </a:rPr>
              <a:t>PD. 1996. MBC. </a:t>
            </a:r>
            <a:r>
              <a:rPr kumimoji="1" lang="ko-KR" altLang="en-US" sz="1200" kern="1200" baseline="0">
                <a:solidFill>
                  <a:schemeClr val="tx1"/>
                </a:solidFill>
                <a:effectLst/>
                <a:latin typeface="굴림"/>
                <a:ea typeface="굴림"/>
                <a:cs typeface="+mn-cs"/>
              </a:rPr>
              <a:t>일요일 일요일 밤에</a:t>
            </a:r>
            <a:r>
              <a:rPr kumimoji="1" lang="en-US" altLang="ko-KR" sz="1200" kern="1200" baseline="0">
                <a:solidFill>
                  <a:schemeClr val="tx1"/>
                </a:solidFill>
                <a:effectLst/>
                <a:latin typeface="굴림"/>
                <a:ea typeface="굴림"/>
                <a:cs typeface="+mn-cs"/>
              </a:rPr>
              <a:t>. </a:t>
            </a:r>
            <a:r>
              <a:rPr kumimoji="1" lang="ko-KR" altLang="en-US" sz="1200" kern="1200" baseline="0">
                <a:solidFill>
                  <a:schemeClr val="tx1"/>
                </a:solidFill>
                <a:effectLst/>
                <a:latin typeface="굴림"/>
                <a:ea typeface="굴림"/>
                <a:cs typeface="+mn-cs"/>
              </a:rPr>
              <a:t>이경규가 간다</a:t>
            </a:r>
            <a:r>
              <a:rPr kumimoji="1" lang="en-US" altLang="ko-KR" sz="1200" kern="1200" baseline="0">
                <a:solidFill>
                  <a:schemeClr val="tx1"/>
                </a:solidFill>
                <a:effectLst/>
                <a:latin typeface="굴림"/>
                <a:ea typeface="굴림"/>
                <a:cs typeface="+mn-cs"/>
              </a:rPr>
              <a:t>)</a:t>
            </a:r>
          </a:p>
          <a:p>
            <a:pPr marL="0" marR="0" indent="0" algn="l" defTabSz="914400" rtl="0" eaLnBrk="0" latinLnBrk="1" hangingPunct="0">
              <a:lnSpc>
                <a:spcPct val="100000"/>
              </a:lnSpc>
              <a:spcBef>
                <a:spcPct val="30000"/>
              </a:spcBef>
              <a:spcAft>
                <a:spcPct val="0"/>
              </a:spcAft>
              <a:buClrTx/>
              <a:buFontTx/>
              <a:buNone/>
              <a:defRPr/>
            </a:pPr>
            <a:r>
              <a:rPr kumimoji="1" lang="en-US" altLang="ko-KR" sz="1200" kern="1200" baseline="0">
                <a:solidFill>
                  <a:schemeClr val="tx1"/>
                </a:solidFill>
                <a:effectLst/>
                <a:latin typeface="굴림"/>
                <a:ea typeface="굴림"/>
                <a:cs typeface="+mn-cs"/>
              </a:rPr>
              <a:t>‘</a:t>
            </a:r>
            <a:r>
              <a:rPr kumimoji="1" lang="ko-KR" altLang="en-US" sz="1200" kern="1200" baseline="0">
                <a:solidFill>
                  <a:schemeClr val="tx1"/>
                </a:solidFill>
                <a:effectLst/>
                <a:latin typeface="굴림"/>
                <a:ea typeface="굴림"/>
                <a:cs typeface="+mn-cs"/>
              </a:rPr>
              <a:t>예능에서 사회공익을 다루어 성공한 최초의 사례가 되었습니다</a:t>
            </a:r>
            <a:r>
              <a:rPr kumimoji="1" lang="en-US" altLang="ko-KR" sz="1200" kern="1200" baseline="0">
                <a:solidFill>
                  <a:schemeClr val="tx1"/>
                </a:solidFill>
                <a:effectLst/>
                <a:latin typeface="굴림"/>
                <a:ea typeface="굴림"/>
                <a:cs typeface="+mn-cs"/>
              </a:rPr>
              <a:t>…</a:t>
            </a:r>
          </a:p>
          <a:p>
            <a:pPr latinLnBrk="1">
              <a:defRPr/>
            </a:pPr>
            <a:r>
              <a:rPr kumimoji="1" lang="ko-KR" altLang="en-US" sz="1200" kern="1200" baseline="0">
                <a:solidFill>
                  <a:schemeClr val="tx1"/>
                </a:solidFill>
                <a:effectLst/>
                <a:latin typeface="굴림"/>
                <a:ea typeface="굴림"/>
                <a:cs typeface="+mn-cs"/>
              </a:rPr>
              <a:t> 한번은 일본으로 가서 과연 일본은 정지선을 잘 지키나 보러 갔는데 놀랍게도 촬영 시간 동안 단 한 대도 정지선과 신호를 위반하지 않아 전 국민을 멘붕에 빠뜨렸습니다</a:t>
            </a:r>
            <a:r>
              <a:rPr kumimoji="1" lang="en-US" altLang="ko-KR" sz="1200" kern="1200" baseline="0">
                <a:solidFill>
                  <a:schemeClr val="tx1"/>
                </a:solidFill>
                <a:effectLst/>
                <a:latin typeface="굴림"/>
                <a:ea typeface="굴림"/>
                <a:cs typeface="+mn-cs"/>
              </a:rPr>
              <a:t>. </a:t>
            </a:r>
            <a:r>
              <a:rPr kumimoji="1" lang="ko-KR" altLang="en-US" sz="1200" kern="1200" baseline="0">
                <a:solidFill>
                  <a:schemeClr val="tx1"/>
                </a:solidFill>
                <a:effectLst/>
                <a:latin typeface="굴림"/>
                <a:ea typeface="굴림"/>
                <a:cs typeface="+mn-cs"/>
              </a:rPr>
              <a:t>심지어 오토바이 폭주족도 정지선을 지켰던 것입니다</a:t>
            </a:r>
            <a:r>
              <a:rPr kumimoji="1" lang="en-US" altLang="ko-KR" sz="1200" kern="1200" baseline="0">
                <a:solidFill>
                  <a:schemeClr val="tx1"/>
                </a:solidFill>
                <a:effectLst/>
                <a:latin typeface="굴림"/>
                <a:ea typeface="굴림"/>
                <a:cs typeface="+mn-cs"/>
              </a:rPr>
              <a:t>….’</a:t>
            </a:r>
          </a:p>
          <a:p>
            <a:pPr marL="171450" indent="-171450" latinLnBrk="1">
              <a:buFont typeface="Arial"/>
              <a:buChar char="•"/>
              <a:defRPr/>
            </a:pPr>
            <a:r>
              <a:rPr kumimoji="1" lang="ko-KR" altLang="en-US" sz="1200" kern="1200" baseline="0">
                <a:solidFill>
                  <a:schemeClr val="tx1"/>
                </a:solidFill>
                <a:effectLst/>
                <a:latin typeface="굴림"/>
                <a:ea typeface="굴림"/>
                <a:cs typeface="+mn-cs"/>
              </a:rPr>
              <a:t>출처 </a:t>
            </a:r>
            <a:r>
              <a:rPr kumimoji="1" lang="en-US" altLang="ko-KR" sz="1200" kern="1200" baseline="0">
                <a:solidFill>
                  <a:schemeClr val="tx1"/>
                </a:solidFill>
                <a:effectLst/>
                <a:latin typeface="굴림"/>
                <a:ea typeface="굴림"/>
                <a:cs typeface="+mn-cs"/>
              </a:rPr>
              <a:t>: https://namu.wiki/w/</a:t>
            </a:r>
            <a:r>
              <a:rPr kumimoji="1" lang="ko-KR" altLang="en-US" sz="1200" kern="1200" baseline="0">
                <a:solidFill>
                  <a:schemeClr val="tx1"/>
                </a:solidFill>
                <a:effectLst/>
                <a:latin typeface="굴림"/>
                <a:ea typeface="굴림"/>
                <a:cs typeface="+mn-cs"/>
              </a:rPr>
              <a:t>양심냉장고</a:t>
            </a:r>
          </a:p>
          <a:p>
            <a:pPr marL="171450" indent="-171450" latinLnBrk="1">
              <a:buFont typeface="Arial"/>
              <a:buChar char="•"/>
              <a:defRPr/>
            </a:pPr>
            <a:r>
              <a:rPr kumimoji="1" lang="en-US" altLang="ko-KR" sz="1200" b="0" i="0" kern="1200">
                <a:solidFill>
                  <a:schemeClr val="tx1"/>
                </a:solidFill>
                <a:effectLst/>
                <a:latin typeface="굴림"/>
                <a:ea typeface="굴림"/>
                <a:cs typeface="+mn-cs"/>
              </a:rPr>
              <a:t>http://web.humoruniv.com/board/humor/read.html?table=pds&amp;pg=0&amp;number=482029</a:t>
            </a:r>
          </a:p>
          <a:p>
            <a:pPr marL="171450" indent="-171450" latinLnBrk="1">
              <a:buFont typeface="Arial"/>
              <a:buChar char="•"/>
              <a:defRPr/>
            </a:pPr>
            <a:endParaRPr kumimoji="1" lang="en-US" altLang="ko-KR"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교통질서를 안 지키는 원인으로 우리나라의 국민성을 이유로 드는 것을 볼 수 있습니다</a:t>
            </a:r>
            <a:r>
              <a:rPr kumimoji="1" lang="en-US" altLang="ko-KR" sz="1200" kern="1200">
                <a:solidFill>
                  <a:schemeClr val="tx1"/>
                </a:solidFill>
                <a:effectLst/>
                <a:latin typeface="굴림"/>
                <a:ea typeface="굴림"/>
                <a:cs typeface="+mn-cs"/>
              </a:rPr>
              <a:t>.</a:t>
            </a:r>
          </a:p>
          <a:p>
            <a:pPr latinLnBrk="1">
              <a:defRPr/>
            </a:pPr>
            <a:r>
              <a:rPr kumimoji="1" lang="ko-KR" altLang="en-US" sz="1200" kern="1200">
                <a:solidFill>
                  <a:schemeClr val="tx1"/>
                </a:solidFill>
                <a:effectLst/>
                <a:latin typeface="굴림"/>
                <a:ea typeface="굴림"/>
                <a:cs typeface="+mn-cs"/>
              </a:rPr>
              <a:t>혹시 신호등 위치 때문에 그럴 수도 있다는 생각을 해보셨나요</a:t>
            </a:r>
            <a:r>
              <a:rPr kumimoji="1" lang="en-US" altLang="ko-KR" sz="1200" kern="1200">
                <a:solidFill>
                  <a:schemeClr val="tx1"/>
                </a:solidFill>
                <a:effectLst/>
                <a:latin typeface="굴림"/>
                <a:ea typeface="굴림"/>
                <a:cs typeface="+mn-cs"/>
              </a:rPr>
              <a:t>?</a:t>
            </a:r>
          </a:p>
          <a:p>
            <a:pPr latinLnBrk="1">
              <a:defRPr/>
            </a:pPr>
            <a:endParaRPr kumimoji="1" lang="ko-KR" altLang="en-US" sz="1200" kern="1200">
              <a:solidFill>
                <a:schemeClr val="tx1"/>
              </a:solidFill>
              <a:effectLst/>
              <a:latin typeface="굴림"/>
              <a:ea typeface="굴림"/>
              <a:cs typeface="+mn-cs"/>
            </a:endParaRPr>
          </a:p>
          <a:p>
            <a:pPr latinLnBrk="1">
              <a:defRPr/>
            </a:pPr>
            <a:r>
              <a:rPr kumimoji="1" lang="ko-KR" altLang="en-US" sz="1200" kern="1200">
                <a:solidFill>
                  <a:schemeClr val="tx1"/>
                </a:solidFill>
                <a:effectLst/>
                <a:latin typeface="굴림"/>
                <a:ea typeface="굴림"/>
                <a:cs typeface="+mn-cs"/>
              </a:rPr>
              <a:t>이것은 런던 시내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영국인은 교통신호를 잘 지키는 것으로 유명하죠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그런데 런던은 </a:t>
            </a:r>
            <a:r>
              <a:rPr kumimoji="1" lang="en-US" altLang="ko-KR" sz="1200" kern="1200">
                <a:solidFill>
                  <a:schemeClr val="tx1"/>
                </a:solidFill>
                <a:effectLst/>
                <a:latin typeface="굴림"/>
                <a:ea typeface="굴림"/>
                <a:cs typeface="+mn-cs"/>
              </a:rPr>
              <a:t>2</a:t>
            </a:r>
            <a:r>
              <a:rPr kumimoji="1" lang="ko-KR" altLang="en-US" sz="1200" kern="1200">
                <a:solidFill>
                  <a:schemeClr val="tx1"/>
                </a:solidFill>
                <a:effectLst/>
                <a:latin typeface="굴림"/>
                <a:ea typeface="굴림"/>
                <a:cs typeface="+mn-cs"/>
              </a:rPr>
              <a:t>만 개가 넘는 엄청나게 많은 감시카메라가 설치되어 있는 도시로도 유명합니다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시내버스 후면에도 감시카메라가 설치되어 있어서 갓길 주차 차량을 적발하기도 하는 정도로 공공 교통 환경은 철저하게 감시</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관리되고 있습니다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기술과 규제 중심으로 정책 목표를 실현하고 있는 사례로 볼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하지만 그러한 방식으로 질서를 유지하기 위해서는 많은 비용을 들여야만 합니다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많은 예산이 들지 않고서도 교통질서를 유지 할 수 있는 더 현명한 방법이 있다면 어떨까요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여러분이 공공서비스 제공자라면 당연히 그 방법을 선택하려 하지 않겠습니까</a:t>
            </a:r>
            <a:r>
              <a:rPr kumimoji="1" lang="en-US" altLang="ko-KR" sz="1200" kern="1200">
                <a:solidFill>
                  <a:schemeClr val="tx1"/>
                </a:solidFill>
                <a:effectLst/>
                <a:latin typeface="굴림"/>
                <a:ea typeface="굴림"/>
                <a:cs typeface="+mn-cs"/>
              </a:rPr>
              <a:t>? </a:t>
            </a:r>
          </a:p>
          <a:p>
            <a:pPr lvl="0">
              <a:defRPr/>
            </a:pPr>
            <a:endParaRPr kumimoji="1" lang="en-US" altLang="ko-KR" sz="1200" b="0" i="0" kern="1200">
              <a:solidFill>
                <a:schemeClr val="tx1"/>
              </a:solidFill>
              <a:effectLst/>
              <a:latin typeface="굴림"/>
              <a:ea typeface="굴림"/>
              <a:cs typeface="+mn-cs"/>
            </a:endParaRPr>
          </a:p>
        </p:txBody>
      </p:sp>
    </p:spTree>
    <p:extLst>
      <p:ext uri="{BB962C8B-B14F-4D97-AF65-F5344CB8AC3E}">
        <p14:creationId xmlns:p14="http://schemas.microsoft.com/office/powerpoint/2010/main" val="3030135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45</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다음은 독일의 사례입니다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독일 국민 역시 교통질서를 잘 지키는 국민으로 인식되어 있죠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위는 베를린의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신호등이 배치되어 있는 위치를 보세요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건널목의 앞쪽 정지선 옆에 나란히 배치되어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오른쪽 신호등 말고는 다른 신호등은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그래서 운전자가 정지선을 지나쳐서 차를 세웠다가는 신호등이 운전자의 천정 쪽이나 측면 뒤쪽에 위치하게 되어 신호를 볼 수 없는 상황이 되고 마는 것입이다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운전자는 자연히 안전선을 지키게 되고 거리는 질서를 찾게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기술과 규제의 힘이 아니라 디자인을 통해 국민들의 행동을 조절한 사례라 할 수 있습니다</a:t>
            </a:r>
            <a:r>
              <a:rPr kumimoji="1" lang="en-US" altLang="ko-KR" sz="120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en-US" altLang="ko-KR" sz="1200" kern="1200">
                <a:solidFill>
                  <a:schemeClr val="tx1"/>
                </a:solidFill>
                <a:latin typeface="굴림"/>
                <a:ea typeface="굴림"/>
                <a:cs typeface="+mn-cs"/>
              </a:rPr>
              <a:t>------------------------------</a:t>
            </a:r>
          </a:p>
          <a:p>
            <a:pPr lvl="0">
              <a:defRPr/>
            </a:pPr>
            <a:r>
              <a:rPr kumimoji="1" lang="en-US" altLang="ko-KR" sz="1200" kern="1200">
                <a:solidFill>
                  <a:schemeClr val="tx1"/>
                </a:solidFill>
                <a:latin typeface="굴림"/>
                <a:ea typeface="굴림"/>
                <a:cs typeface="+mn-cs"/>
              </a:rPr>
              <a:t> </a:t>
            </a:r>
          </a:p>
          <a:p>
            <a:pPr lvl="0">
              <a:defRPr/>
            </a:pPr>
            <a:r>
              <a:rPr kumimoji="1" lang="ko-KR" altLang="en-US" sz="1200" b="0" i="0" kern="1200">
                <a:solidFill>
                  <a:schemeClr val="tx1"/>
                </a:solidFill>
                <a:latin typeface="굴림"/>
                <a:ea typeface="굴림"/>
                <a:cs typeface="+mn-cs"/>
              </a:rPr>
              <a:t>출처 </a:t>
            </a:r>
            <a:r>
              <a:rPr kumimoji="1" lang="en-US" altLang="ko-KR" sz="1200" b="0" i="0" kern="1200">
                <a:solidFill>
                  <a:schemeClr val="tx1"/>
                </a:solidFill>
                <a:latin typeface="굴림"/>
                <a:ea typeface="굴림"/>
                <a:cs typeface="+mn-cs"/>
              </a:rPr>
              <a:t>: http://humandrama.tistory.com/m/508</a:t>
            </a:r>
          </a:p>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latin typeface="굴림"/>
                <a:ea typeface="굴림"/>
                <a:cs typeface="+mn-cs"/>
                <a:hlinkClick r:id="rId3"/>
              </a:rPr>
              <a:t>정지선 잘 지키는 독일</a:t>
            </a:r>
            <a:r>
              <a:rPr kumimoji="1" lang="en-US" altLang="ko-KR" sz="1200" b="1" i="0" kern="1200">
                <a:solidFill>
                  <a:schemeClr val="tx1"/>
                </a:solidFill>
                <a:latin typeface="굴림"/>
                <a:ea typeface="굴림"/>
                <a:cs typeface="+mn-cs"/>
                <a:hlinkClick r:id="rId3"/>
              </a:rPr>
              <a:t>, </a:t>
            </a:r>
            <a:r>
              <a:rPr kumimoji="1" lang="ko-KR" altLang="en-US" sz="1200" b="1" i="0" kern="1200">
                <a:solidFill>
                  <a:schemeClr val="tx1"/>
                </a:solidFill>
                <a:latin typeface="굴림"/>
                <a:ea typeface="굴림"/>
                <a:cs typeface="+mn-cs"/>
                <a:hlinkClick r:id="rId3"/>
              </a:rPr>
              <a:t>그 비밀은 신호등</a:t>
            </a:r>
            <a:r>
              <a:rPr kumimoji="1" lang="en-US" altLang="ko-KR" sz="1200" b="1" i="0" kern="1200">
                <a:solidFill>
                  <a:schemeClr val="tx1"/>
                </a:solidFill>
                <a:latin typeface="굴림"/>
                <a:ea typeface="굴림"/>
                <a:cs typeface="+mn-cs"/>
                <a:hlinkClick r:id="rId3"/>
              </a:rPr>
              <a:t>?</a:t>
            </a:r>
            <a:endParaRPr kumimoji="1" lang="en-US" altLang="ko-KR" sz="1200" b="1" i="0" kern="1200">
              <a:solidFill>
                <a:schemeClr val="tx1"/>
              </a:solidFill>
              <a:latin typeface="굴림"/>
              <a:ea typeface="굴림"/>
              <a:cs typeface="+mn-cs"/>
            </a:endParaRPr>
          </a:p>
          <a:p>
            <a:pPr lvl="0">
              <a:defRPr/>
            </a:pPr>
            <a:r>
              <a:rPr kumimoji="1" lang="ko-KR" altLang="en-US" sz="1200" b="0" i="0" kern="1200">
                <a:solidFill>
                  <a:schemeClr val="tx1"/>
                </a:solidFill>
                <a:latin typeface="굴림"/>
                <a:ea typeface="굴림"/>
                <a:cs typeface="+mn-cs"/>
              </a:rPr>
              <a:t>요즘 한국은 삼색 신호등 때문에 말도 많고 탈도 많죠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익숙하면 참 편안한 게 삼색 신호등이지만 굳이 멀쩡한 신호 체계를 왜  이 시점에서 바꾸는지는 잘 모르겠더군요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시에도 신호를 받게 한다는 얘기를 취임 초 대통령이 언급을 했던 적이 있고 그래서 삼색 신호등 도입이 이 것과 연관이 있는 것은 아닌가 짐작은 되는데요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어쨌든 이런 교통체계의 변화를 꾀하는 데 있어 대통령은 독일을 예로 언급하던 것이 기억됩니다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그런데 이런 삼색 신호등</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신호 도입 뭐 다 좋은데 정말 독일의 신호체계에서 당장 한국 도입을 했으면 하는 건 바로 신호등의 위치입니다</a:t>
            </a:r>
            <a:r>
              <a:rPr kumimoji="1" lang="en-US" altLang="ko-KR" sz="1200" b="0"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 ﻿</a:t>
            </a:r>
            <a:r>
              <a:rPr kumimoji="1" lang="en-US" altLang="ko-KR" sz="1200" b="1"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신호등 위치</a:t>
            </a:r>
            <a:r>
              <a:rPr kumimoji="1" lang="en-US" altLang="ko-KR" sz="1200" b="1"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라며 의아해 하실 텐데요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저도 처음엔 전혀 의식을 하지 못했던 점이었습니다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독일운전 초창기에 느낀 점 중 하나는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 나라 사람들 참 정지선 잘 지킨다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는 것이었습니다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우리처럼 횡단보도를 물고 서는 차도 거의 없고 사거리 등에서 횡단보도를 지나쳐 서는 차는 더더욱 발견하기 어려웠습니다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 기다리면서 슬금슬금 앞으로 나가는 자동차 구경도 매우 힘든 곳이 독일인데요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사람들은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정지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하라고 하면 </a:t>
            </a:r>
            <a:r>
              <a:rPr kumimoji="1" lang="en-US" altLang="ko-KR" sz="1200" b="0" i="0" kern="1200">
                <a:solidFill>
                  <a:schemeClr val="tx1"/>
                </a:solidFill>
                <a:latin typeface="굴림"/>
                <a:ea typeface="굴림"/>
                <a:cs typeface="+mn-cs"/>
              </a:rPr>
              <a:t>100% </a:t>
            </a:r>
            <a:r>
              <a:rPr kumimoji="1" lang="ko-KR" altLang="en-US" sz="1200" b="0" i="0" kern="1200">
                <a:solidFill>
                  <a:schemeClr val="tx1"/>
                </a:solidFill>
                <a:latin typeface="굴림"/>
                <a:ea typeface="굴림"/>
                <a:cs typeface="+mn-cs"/>
              </a:rPr>
              <a:t>섭니다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놀라운 시민의식이죠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이들의 의식이 높은 부분도 있지만 사실 그들의 교통의식을 높이는 데엔 효율적 시스템이 한 몫 단단히 하고 있었습니다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무슨 얘기인지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우선 사진 한 장 보시죠</a:t>
            </a:r>
            <a:r>
              <a:rPr kumimoji="1" lang="en-US" altLang="ko-KR" sz="1200" b="0" i="0" kern="1200">
                <a:solidFill>
                  <a:schemeClr val="tx1"/>
                </a:solidFill>
                <a:latin typeface="굴림"/>
                <a:ea typeface="굴림"/>
                <a:cs typeface="+mn-cs"/>
              </a:rPr>
              <a:t>.</a:t>
            </a: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바로 저희 집앞에 있는 도로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예전에도 한 번 쓴 적이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신호등이 보이실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저 곳은 아주 좁은 횡단보도인데요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독일은 횡단 보도라고 해도 흰 줄무늬는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그냥 점선이나 정지선과 신호등으로 횡단보도 임을 알 수 있을 뿐이죠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 보고 뭔가 답을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자</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첫 번째 사진에서 잘 모르겠다면 두 번째 사진을 보여드리죠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역시 신호등 보이시죠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잘 지키는 비밀을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아직이라면</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한 장 더 보여드립니다</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프랑크푸르트 박람회장 근처 시내도로의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사진이 상당히 힌트를 많이 주고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좌회전을 기다리고 있구요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바로 앞에서 저희 차는 신호대기중입니다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 보도가 있기 때문에 바로 그 뒤에 서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그리고</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그 횡단보도 바로 위에 신호기가 위치해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좌측에 있는 신호등 역시 사진 보다는 실제가 훨씬 가까이 있죠</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이쯤에서 답을 말씀드려야겠네요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신호등의 위치가 정지선 바로 앞에 있다는 것이 독일운전자들이 정지선을 잘 지키는 비밀이었습니다</a:t>
            </a:r>
            <a:r>
              <a:rPr kumimoji="1" lang="en-US" altLang="ko-KR" sz="1200" b="0"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간단하게 말해서</a:t>
            </a:r>
            <a:r>
              <a:rPr kumimoji="1" lang="en-US" altLang="ko-KR" sz="1200" b="1"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정지선을 넘어가면 신호기가 안 보이기 때문에 지킬 수밖에 없다는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무쟈게 단순무식한 방법이죠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저희 동네 사진인데 보시는 것보다 실제는 훨씬 정지선과 가까이 신호등이 위치해 있어 정지선을 넘어가면 어떤 신호등도 볼 수 없게끔 되어 있기 때문에 정지선에 맞춰 설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서울의 광화문처럼 엄청나게 큰 도로가 거의 없기 때문이기도 하겠지만</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우리나라는 정지선에 서 있어도 신호기가 상당히 멀찌기 매달려 있기 때문에 얼마든지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정지선을 물고 혹은 넘어가서 설 수가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신호를 받는데 아무런 지장이 없기 때문이죠</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하지만 독일은 공중에 떠 있는 신호기든 좌우측에 세워져 있는 신호기이든 모두가 정지선과 가깝게 위치해 있기 때문에 신호를 보기 위해서라도 정지선을 지킬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구조가 그렇게 되어 있기 때문에 원하든 원치않든 정확하게 정지선을 지키게 되는것이죠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끝으로 프랑크푸르트 중앙역 앞 도로의 사진 두 장을 보여드리겠습니다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위에 것은 횡단보도 앞에 서 있는 저희차에서 바라본 모습인데요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우측에 세워져 있는 신호기가 횡단보도</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점선 부분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앞에 세워져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물고 섰다간 신호를 볼 수 없게끔 되어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어딜 봐도 우측 신호기 외엔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그러니 시키는 대로 정지선에 맞춰 서야합니다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두 번째 사진도 신호기 위치를 보십시오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보다 앞쪽에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조금이라도 정지선 넘어가면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물론 조금은 가능함 ㅡㅡ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신호바뀐 것도 모른 채 서 있다 뒤차들의 핀잔을 듣게 될 것입니다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제가 볼 때는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 신호등 위치가 전방에 멀찌기 매달려 있기 때문에  정지선 바로 앞에 정지한 운전자도 편하게 신호기를 볼 수 있지 않나 싶습니다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독일은 제일 앞 쪽에 선 자동차 운전자는 신호등이 앞에 바싹 서 있기 때문에 조금이라도 정지선에서 멀게 차를 세우는 게 편합니다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결국 정지선에 다가가면 다가설수록 운전자는 신호기를 보는데 있어 불편할 수밖에 없는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그런 불편함이 있기 때문에 사거리에서의 위험한 사고나 횡단보도 인명 사고 등에서 한결 안전할 수 있지 않을까요</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우리나라도 정지선 잘 지켜 운전자나 보행자 모두가 쾌적하고 안전할 수 있기 위해 이경규의 양심냉장고까지 안 가더라도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얼마든지 신호기 위치 조정만으로도 좋은 시민들 만들 수 있다는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정부는</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이런 거 도입할 생각은 없는 걸까요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괜한 오해의 소지도 없애고 세금도 아껴 쓸 수 있을 텐데 말이죠</a:t>
            </a:r>
            <a:r>
              <a:rPr kumimoji="1" lang="en-US" altLang="ko-KR" sz="1200" b="0" i="0" kern="1200">
                <a:solidFill>
                  <a:schemeClr val="tx1"/>
                </a:solidFill>
                <a:latin typeface="굴림"/>
                <a:ea typeface="굴림"/>
                <a:cs typeface="+mn-cs"/>
              </a:rPr>
              <a:t>.</a:t>
            </a:r>
            <a:endParaRPr lang="en-US" altLang="ko-KR"/>
          </a:p>
        </p:txBody>
      </p:sp>
    </p:spTree>
    <p:extLst>
      <p:ext uri="{BB962C8B-B14F-4D97-AF65-F5344CB8AC3E}">
        <p14:creationId xmlns:p14="http://schemas.microsoft.com/office/powerpoint/2010/main" val="2690048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46</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다음은 독일의 사례입니다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독일 국민 역시 교통질서를 잘 지키는 국민으로 인식되어 있죠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위는 베를린의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신호등이 배치되어 있는 위치를 보세요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건널목의 앞쪽 정지선 옆에 나란히 배치되어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오른쪽 신호등 말고는 다른 신호등은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그래서 운전자가 정지선을 지나쳐서 차를 세웠다가는 신호등이 운전자의 천정 쪽이나 측면 뒤쪽에 위치하게 되어 신호를 볼 수 없는 상황이 되고 마는 것입이다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운전자는 자연히 안전선을 지키게 되고 거리는 질서를 찾게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기술과 규제의 힘이 아니라 디자인을 통해 국민들의 행동을 조절한 사례라 할 수 있습니다</a:t>
            </a:r>
            <a:r>
              <a:rPr kumimoji="1" lang="en-US" altLang="ko-KR" sz="120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en-US" altLang="ko-KR" sz="1200" kern="1200">
                <a:solidFill>
                  <a:schemeClr val="tx1"/>
                </a:solidFill>
                <a:latin typeface="굴림"/>
                <a:ea typeface="굴림"/>
                <a:cs typeface="+mn-cs"/>
              </a:rPr>
              <a:t>------------------------------</a:t>
            </a:r>
          </a:p>
          <a:p>
            <a:pPr lvl="0">
              <a:defRPr/>
            </a:pPr>
            <a:r>
              <a:rPr kumimoji="1" lang="en-US" altLang="ko-KR" sz="1200" kern="1200">
                <a:solidFill>
                  <a:schemeClr val="tx1"/>
                </a:solidFill>
                <a:latin typeface="굴림"/>
                <a:ea typeface="굴림"/>
                <a:cs typeface="+mn-cs"/>
              </a:rPr>
              <a:t> </a:t>
            </a:r>
          </a:p>
          <a:p>
            <a:pPr lvl="0">
              <a:defRPr/>
            </a:pPr>
            <a:r>
              <a:rPr kumimoji="1" lang="ko-KR" altLang="en-US" sz="1200" b="0" i="0" kern="1200">
                <a:solidFill>
                  <a:schemeClr val="tx1"/>
                </a:solidFill>
                <a:latin typeface="굴림"/>
                <a:ea typeface="굴림"/>
                <a:cs typeface="+mn-cs"/>
              </a:rPr>
              <a:t>출처 </a:t>
            </a:r>
            <a:r>
              <a:rPr kumimoji="1" lang="en-US" altLang="ko-KR" sz="1200" b="0" i="0" kern="1200">
                <a:solidFill>
                  <a:schemeClr val="tx1"/>
                </a:solidFill>
                <a:latin typeface="굴림"/>
                <a:ea typeface="굴림"/>
                <a:cs typeface="+mn-cs"/>
              </a:rPr>
              <a:t>: http://humandrama.tistory.com/m/508</a:t>
            </a:r>
          </a:p>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latin typeface="굴림"/>
                <a:ea typeface="굴림"/>
                <a:cs typeface="+mn-cs"/>
                <a:hlinkClick r:id="rId3"/>
              </a:rPr>
              <a:t>정지선 잘 지키는 독일</a:t>
            </a:r>
            <a:r>
              <a:rPr kumimoji="1" lang="en-US" altLang="ko-KR" sz="1200" b="1" i="0" kern="1200">
                <a:solidFill>
                  <a:schemeClr val="tx1"/>
                </a:solidFill>
                <a:latin typeface="굴림"/>
                <a:ea typeface="굴림"/>
                <a:cs typeface="+mn-cs"/>
                <a:hlinkClick r:id="rId3"/>
              </a:rPr>
              <a:t>, </a:t>
            </a:r>
            <a:r>
              <a:rPr kumimoji="1" lang="ko-KR" altLang="en-US" sz="1200" b="1" i="0" kern="1200">
                <a:solidFill>
                  <a:schemeClr val="tx1"/>
                </a:solidFill>
                <a:latin typeface="굴림"/>
                <a:ea typeface="굴림"/>
                <a:cs typeface="+mn-cs"/>
                <a:hlinkClick r:id="rId3"/>
              </a:rPr>
              <a:t>그 비밀은 신호등</a:t>
            </a:r>
            <a:r>
              <a:rPr kumimoji="1" lang="en-US" altLang="ko-KR" sz="1200" b="1" i="0" kern="1200">
                <a:solidFill>
                  <a:schemeClr val="tx1"/>
                </a:solidFill>
                <a:latin typeface="굴림"/>
                <a:ea typeface="굴림"/>
                <a:cs typeface="+mn-cs"/>
                <a:hlinkClick r:id="rId3"/>
              </a:rPr>
              <a:t>?</a:t>
            </a:r>
            <a:endParaRPr kumimoji="1" lang="en-US" altLang="ko-KR" sz="1200" b="1" i="0" kern="1200">
              <a:solidFill>
                <a:schemeClr val="tx1"/>
              </a:solidFill>
              <a:latin typeface="굴림"/>
              <a:ea typeface="굴림"/>
              <a:cs typeface="+mn-cs"/>
            </a:endParaRPr>
          </a:p>
          <a:p>
            <a:pPr lvl="0">
              <a:defRPr/>
            </a:pPr>
            <a:r>
              <a:rPr kumimoji="1" lang="ko-KR" altLang="en-US" sz="1200" b="0" i="0" kern="1200">
                <a:solidFill>
                  <a:schemeClr val="tx1"/>
                </a:solidFill>
                <a:latin typeface="굴림"/>
                <a:ea typeface="굴림"/>
                <a:cs typeface="+mn-cs"/>
              </a:rPr>
              <a:t>요즘 한국은 삼색 신호등 때문에 말도 많고 탈도 많죠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익숙하면 참 편안한 게 삼색 신호등이지만 굳이 멀쩡한 신호 체계를 왜  이 시점에서 바꾸는지는 잘 모르겠더군요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시에도 신호를 받게 한다는 얘기를 취임 초 대통령이 언급을 했던 적이 있고 그래서 삼색 신호등 도입이 이 것과 연관이 있는 것은 아닌가 짐작은 되는데요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어쨌든 이런 교통체계의 변화를 꾀하는 데 있어 대통령은 독일을 예로 언급하던 것이 기억됩니다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그런데 이런 삼색 신호등</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신호 도입 뭐 다 좋은데 정말 독일의 신호체계에서 당장 한국 도입을 했으면 하는 건 바로 신호등의 위치입니다</a:t>
            </a:r>
            <a:r>
              <a:rPr kumimoji="1" lang="en-US" altLang="ko-KR" sz="1200" b="0"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 ﻿</a:t>
            </a:r>
            <a:r>
              <a:rPr kumimoji="1" lang="en-US" altLang="ko-KR" sz="1200" b="1"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신호등 위치</a:t>
            </a:r>
            <a:r>
              <a:rPr kumimoji="1" lang="en-US" altLang="ko-KR" sz="1200" b="1"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라며 의아해 하실 텐데요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저도 처음엔 전혀 의식을 하지 못했던 점이었습니다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독일운전 초창기에 느낀 점 중 하나는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 나라 사람들 참 정지선 잘 지킨다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는 것이었습니다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우리처럼 횡단보도를 물고 서는 차도 거의 없고 사거리 등에서 횡단보도를 지나쳐 서는 차는 더더욱 발견하기 어려웠습니다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 기다리면서 슬금슬금 앞으로 나가는 자동차 구경도 매우 힘든 곳이 독일인데요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사람들은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정지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하라고 하면 </a:t>
            </a:r>
            <a:r>
              <a:rPr kumimoji="1" lang="en-US" altLang="ko-KR" sz="1200" b="0" i="0" kern="1200">
                <a:solidFill>
                  <a:schemeClr val="tx1"/>
                </a:solidFill>
                <a:latin typeface="굴림"/>
                <a:ea typeface="굴림"/>
                <a:cs typeface="+mn-cs"/>
              </a:rPr>
              <a:t>100% </a:t>
            </a:r>
            <a:r>
              <a:rPr kumimoji="1" lang="ko-KR" altLang="en-US" sz="1200" b="0" i="0" kern="1200">
                <a:solidFill>
                  <a:schemeClr val="tx1"/>
                </a:solidFill>
                <a:latin typeface="굴림"/>
                <a:ea typeface="굴림"/>
                <a:cs typeface="+mn-cs"/>
              </a:rPr>
              <a:t>섭니다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놀라운 시민의식이죠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이들의 의식이 높은 부분도 있지만 사실 그들의 교통의식을 높이는 데엔 효율적 시스템이 한 몫 단단히 하고 있었습니다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무슨 얘기인지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우선 사진 한 장 보시죠</a:t>
            </a:r>
            <a:r>
              <a:rPr kumimoji="1" lang="en-US" altLang="ko-KR" sz="1200" b="0" i="0" kern="1200">
                <a:solidFill>
                  <a:schemeClr val="tx1"/>
                </a:solidFill>
                <a:latin typeface="굴림"/>
                <a:ea typeface="굴림"/>
                <a:cs typeface="+mn-cs"/>
              </a:rPr>
              <a:t>.</a:t>
            </a: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바로 저희 집앞에 있는 도로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예전에도 한 번 쓴 적이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신호등이 보이실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저 곳은 아주 좁은 횡단보도인데요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독일은 횡단 보도라고 해도 흰 줄무늬는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그냥 점선이나 정지선과 신호등으로 횡단보도 임을 알 수 있을 뿐이죠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 보고 뭔가 답을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자</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첫 번째 사진에서 잘 모르겠다면 두 번째 사진을 보여드리죠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역시 신호등 보이시죠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잘 지키는 비밀을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아직이라면</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한 장 더 보여드립니다</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프랑크푸르트 박람회장 근처 시내도로의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사진이 상당히 힌트를 많이 주고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좌회전을 기다리고 있구요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바로 앞에서 저희 차는 신호대기중입니다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 보도가 있기 때문에 바로 그 뒤에 서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그리고</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그 횡단보도 바로 위에 신호기가 위치해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좌측에 있는 신호등 역시 사진 보다는 실제가 훨씬 가까이 있죠</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이쯤에서 답을 말씀드려야겠네요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신호등의 위치가 정지선 바로 앞에 있다는 것이 독일운전자들이 정지선을 잘 지키는 비밀이었습니다</a:t>
            </a:r>
            <a:r>
              <a:rPr kumimoji="1" lang="en-US" altLang="ko-KR" sz="1200" b="0"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간단하게 말해서</a:t>
            </a:r>
            <a:r>
              <a:rPr kumimoji="1" lang="en-US" altLang="ko-KR" sz="1200" b="1"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정지선을 넘어가면 신호기가 안 보이기 때문에 지킬 수밖에 없다는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무쟈게 단순무식한 방법이죠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저희 동네 사진인데 보시는 것보다 실제는 훨씬 정지선과 가까이 신호등이 위치해 있어 정지선을 넘어가면 어떤 신호등도 볼 수 없게끔 되어 있기 때문에 정지선에 맞춰 설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서울의 광화문처럼 엄청나게 큰 도로가 거의 없기 때문이기도 하겠지만</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우리나라는 정지선에 서 있어도 신호기가 상당히 멀찌기 매달려 있기 때문에 얼마든지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정지선을 물고 혹은 넘어가서 설 수가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신호를 받는데 아무런 지장이 없기 때문이죠</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하지만 독일은 공중에 떠 있는 신호기든 좌우측에 세워져 있는 신호기이든 모두가 정지선과 가깝게 위치해 있기 때문에 신호를 보기 위해서라도 정지선을 지킬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구조가 그렇게 되어 있기 때문에 원하든 원치않든 정확하게 정지선을 지키게 되는것이죠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끝으로 프랑크푸르트 중앙역 앞 도로의 사진 두 장을 보여드리겠습니다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위에 것은 횡단보도 앞에 서 있는 저희차에서 바라본 모습인데요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우측에 세워져 있는 신호기가 횡단보도</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점선 부분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앞에 세워져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물고 섰다간 신호를 볼 수 없게끔 되어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어딜 봐도 우측 신호기 외엔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그러니 시키는 대로 정지선에 맞춰 서야합니다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두 번째 사진도 신호기 위치를 보십시오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보다 앞쪽에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조금이라도 정지선 넘어가면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물론 조금은 가능함 ㅡㅡ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신호바뀐 것도 모른 채 서 있다 뒤차들의 핀잔을 듣게 될 것입니다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제가 볼 때는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 신호등 위치가 전방에 멀찌기 매달려 있기 때문에  정지선 바로 앞에 정지한 운전자도 편하게 신호기를 볼 수 있지 않나 싶습니다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독일은 제일 앞 쪽에 선 자동차 운전자는 신호등이 앞에 바싹 서 있기 때문에 조금이라도 정지선에서 멀게 차를 세우는 게 편합니다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결국 정지선에 다가가면 다가설수록 운전자는 신호기를 보는데 있어 불편할 수밖에 없는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그런 불편함이 있기 때문에 사거리에서의 위험한 사고나 횡단보도 인명 사고 등에서 한결 안전할 수 있지 않을까요</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우리나라도 정지선 잘 지켜 운전자나 보행자 모두가 쾌적하고 안전할 수 있기 위해 이경규의 양심냉장고까지 안 가더라도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얼마든지 신호기 위치 조정만으로도 좋은 시민들 만들 수 있다는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정부는</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이런 거 도입할 생각은 없는 걸까요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괜한 오해의 소지도 없애고 세금도 아껴 쓸 수 있을 텐데 말이죠</a:t>
            </a:r>
            <a:r>
              <a:rPr kumimoji="1" lang="en-US" altLang="ko-KR" sz="1200" b="0" i="0" kern="1200">
                <a:solidFill>
                  <a:schemeClr val="tx1"/>
                </a:solidFill>
                <a:latin typeface="굴림"/>
                <a:ea typeface="굴림"/>
                <a:cs typeface="+mn-cs"/>
              </a:rPr>
              <a:t>.</a:t>
            </a:r>
            <a:endParaRPr lang="en-US" altLang="ko-KR"/>
          </a:p>
        </p:txBody>
      </p:sp>
    </p:spTree>
    <p:extLst>
      <p:ext uri="{BB962C8B-B14F-4D97-AF65-F5344CB8AC3E}">
        <p14:creationId xmlns:p14="http://schemas.microsoft.com/office/powerpoint/2010/main" val="118448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9938"/>
            <a:ext cx="5114925" cy="3835400"/>
          </a:xfrm>
        </p:spPr>
      </p:sp>
      <p:sp>
        <p:nvSpPr>
          <p:cNvPr id="3" name="슬라이드 노트 개체 틀 2"/>
          <p:cNvSpPr>
            <a:spLocks noGrp="1"/>
          </p:cNvSpPr>
          <p:nvPr>
            <p:ph type="body" idx="1"/>
          </p:nvPr>
        </p:nvSpPr>
        <p:spPr/>
        <p:txBody>
          <a:bodyPr/>
          <a:lstStyle/>
          <a:p>
            <a:r>
              <a:rPr lang="ko-KR" altLang="en-US" dirty="0"/>
              <a:t>기존의 디자인은 사람과 사물</a:t>
            </a:r>
            <a:r>
              <a:rPr lang="en-US" altLang="ko-KR" dirty="0"/>
              <a:t>, </a:t>
            </a:r>
            <a:r>
              <a:rPr lang="ko-KR" altLang="en-US" dirty="0"/>
              <a:t>공간에 관한 것이었죠</a:t>
            </a:r>
            <a:r>
              <a:rPr lang="en-US" altLang="ko-KR" dirty="0"/>
              <a:t>.  </a:t>
            </a:r>
          </a:p>
          <a:p>
            <a:r>
              <a:rPr lang="ko-KR" altLang="en-US" dirty="0"/>
              <a:t>각각 의사소통</a:t>
            </a:r>
            <a:r>
              <a:rPr lang="en-US" altLang="ko-KR" dirty="0"/>
              <a:t>, </a:t>
            </a:r>
            <a:r>
              <a:rPr lang="ko-KR" altLang="en-US" dirty="0"/>
              <a:t>도구</a:t>
            </a:r>
            <a:r>
              <a:rPr lang="en-US" altLang="ko-KR" dirty="0"/>
              <a:t>, </a:t>
            </a:r>
            <a:r>
              <a:rPr lang="ko-KR" altLang="en-US" dirty="0"/>
              <a:t>환경을 위한 무엇인가로 실제화됩니다</a:t>
            </a:r>
            <a:r>
              <a:rPr lang="en-US" altLang="ko-KR" dirty="0"/>
              <a:t>.  </a:t>
            </a:r>
          </a:p>
          <a:p>
            <a:r>
              <a:rPr lang="ko-KR" altLang="en-US" dirty="0"/>
              <a:t>서비스디자인은 이 요소를 묶고 연결하는 디자인 영역이 새롭게 인식된 것이라 할 수 있습니다</a:t>
            </a:r>
            <a:r>
              <a:rPr lang="en-US" altLang="ko-KR" dirty="0"/>
              <a:t>.  </a:t>
            </a:r>
          </a:p>
          <a:p>
            <a:r>
              <a:rPr lang="ko-KR" altLang="en-US" dirty="0"/>
              <a:t>이후에는 아마도 시스템 디자인이라는 개념이 나타날 수 있을지도 모르겠습니다</a:t>
            </a:r>
            <a:r>
              <a:rPr lang="en-US" altLang="ko-KR" dirty="0"/>
              <a:t>. </a:t>
            </a:r>
          </a:p>
          <a:p>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88931" rtl="0" eaLnBrk="1" fontAlgn="base" latinLnBrk="1" hangingPunct="1">
              <a:lnSpc>
                <a:spcPct val="100000"/>
              </a:lnSpc>
              <a:spcBef>
                <a:spcPct val="0"/>
              </a:spcBef>
              <a:spcAft>
                <a:spcPct val="0"/>
              </a:spcAft>
              <a:buClrTx/>
              <a:buSzTx/>
              <a:buFontTx/>
              <a:buNone/>
              <a:tabLst/>
              <a:defRPr/>
            </a:pPr>
            <a:fld id="{F8B4A6EE-0018-40E3-B659-28E4922D4C1D}" type="slidenum">
              <a:rPr kumimoji="1" lang="ko-KR" altLang="en-US" sz="1300" b="0" i="0" u="none" strike="noStrike" kern="1200" cap="none" spc="0" normalizeH="0" baseline="0" noProof="0" smtClean="0">
                <a:ln>
                  <a:noFill/>
                </a:ln>
                <a:solidFill>
                  <a:prstClr val="black"/>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4</a:t>
            </a:fld>
            <a:endParaRPr kumimoji="1" lang="ko-KR" altLang="en-US" sz="13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31412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47</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다음은 독일의 사례입니다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독일 국민 역시 교통질서를 잘 지키는 국민으로 인식되어 있죠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위는 베를린의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신호등이 배치되어 있는 위치를 보세요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건널목의 앞쪽 정지선 옆에 나란히 배치되어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오른쪽 신호등 말고는 다른 신호등은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그래서 운전자가 정지선을 지나쳐서 차를 세웠다가는 신호등이 운전자의 천정 쪽이나 측면 뒤쪽에 위치하게 되어 신호를 볼 수 없는 상황이 되고 마는 것입이다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운전자는 자연히 안전선을 지키게 되고 거리는 질서를 찾게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기술과 규제의 힘이 아니라 디자인을 통해 국민들의 행동을 조절한 사례라 할 수 있습니다</a:t>
            </a:r>
            <a:r>
              <a:rPr kumimoji="1" lang="en-US" altLang="ko-KR" sz="120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en-US" altLang="ko-KR" sz="1200" kern="1200">
                <a:solidFill>
                  <a:schemeClr val="tx1"/>
                </a:solidFill>
                <a:latin typeface="굴림"/>
                <a:ea typeface="굴림"/>
                <a:cs typeface="+mn-cs"/>
              </a:rPr>
              <a:t>------------------------------</a:t>
            </a:r>
          </a:p>
          <a:p>
            <a:pPr lvl="0">
              <a:defRPr/>
            </a:pPr>
            <a:r>
              <a:rPr kumimoji="1" lang="en-US" altLang="ko-KR" sz="1200" kern="1200">
                <a:solidFill>
                  <a:schemeClr val="tx1"/>
                </a:solidFill>
                <a:latin typeface="굴림"/>
                <a:ea typeface="굴림"/>
                <a:cs typeface="+mn-cs"/>
              </a:rPr>
              <a:t> </a:t>
            </a:r>
          </a:p>
          <a:p>
            <a:pPr lvl="0">
              <a:defRPr/>
            </a:pPr>
            <a:r>
              <a:rPr kumimoji="1" lang="ko-KR" altLang="en-US" sz="1200" b="0" i="0" kern="1200">
                <a:solidFill>
                  <a:schemeClr val="tx1"/>
                </a:solidFill>
                <a:latin typeface="굴림"/>
                <a:ea typeface="굴림"/>
                <a:cs typeface="+mn-cs"/>
              </a:rPr>
              <a:t>출처 </a:t>
            </a:r>
            <a:r>
              <a:rPr kumimoji="1" lang="en-US" altLang="ko-KR" sz="1200" b="0" i="0" kern="1200">
                <a:solidFill>
                  <a:schemeClr val="tx1"/>
                </a:solidFill>
                <a:latin typeface="굴림"/>
                <a:ea typeface="굴림"/>
                <a:cs typeface="+mn-cs"/>
              </a:rPr>
              <a:t>: http://humandrama.tistory.com/m/508</a:t>
            </a:r>
          </a:p>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latin typeface="굴림"/>
                <a:ea typeface="굴림"/>
                <a:cs typeface="+mn-cs"/>
                <a:hlinkClick r:id="rId3"/>
              </a:rPr>
              <a:t>정지선 잘 지키는 독일</a:t>
            </a:r>
            <a:r>
              <a:rPr kumimoji="1" lang="en-US" altLang="ko-KR" sz="1200" b="1" i="0" kern="1200">
                <a:solidFill>
                  <a:schemeClr val="tx1"/>
                </a:solidFill>
                <a:latin typeface="굴림"/>
                <a:ea typeface="굴림"/>
                <a:cs typeface="+mn-cs"/>
                <a:hlinkClick r:id="rId3"/>
              </a:rPr>
              <a:t>, </a:t>
            </a:r>
            <a:r>
              <a:rPr kumimoji="1" lang="ko-KR" altLang="en-US" sz="1200" b="1" i="0" kern="1200">
                <a:solidFill>
                  <a:schemeClr val="tx1"/>
                </a:solidFill>
                <a:latin typeface="굴림"/>
                <a:ea typeface="굴림"/>
                <a:cs typeface="+mn-cs"/>
                <a:hlinkClick r:id="rId3"/>
              </a:rPr>
              <a:t>그 비밀은 신호등</a:t>
            </a:r>
            <a:r>
              <a:rPr kumimoji="1" lang="en-US" altLang="ko-KR" sz="1200" b="1" i="0" kern="1200">
                <a:solidFill>
                  <a:schemeClr val="tx1"/>
                </a:solidFill>
                <a:latin typeface="굴림"/>
                <a:ea typeface="굴림"/>
                <a:cs typeface="+mn-cs"/>
                <a:hlinkClick r:id="rId3"/>
              </a:rPr>
              <a:t>?</a:t>
            </a:r>
            <a:endParaRPr kumimoji="1" lang="en-US" altLang="ko-KR" sz="1200" b="1" i="0" kern="1200">
              <a:solidFill>
                <a:schemeClr val="tx1"/>
              </a:solidFill>
              <a:latin typeface="굴림"/>
              <a:ea typeface="굴림"/>
              <a:cs typeface="+mn-cs"/>
            </a:endParaRPr>
          </a:p>
          <a:p>
            <a:pPr lvl="0">
              <a:defRPr/>
            </a:pPr>
            <a:r>
              <a:rPr kumimoji="1" lang="ko-KR" altLang="en-US" sz="1200" b="0" i="0" kern="1200">
                <a:solidFill>
                  <a:schemeClr val="tx1"/>
                </a:solidFill>
                <a:latin typeface="굴림"/>
                <a:ea typeface="굴림"/>
                <a:cs typeface="+mn-cs"/>
              </a:rPr>
              <a:t>요즘 한국은 삼색 신호등 때문에 말도 많고 탈도 많죠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익숙하면 참 편안한 게 삼색 신호등이지만 굳이 멀쩡한 신호 체계를 왜  이 시점에서 바꾸는지는 잘 모르겠더군요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시에도 신호를 받게 한다는 얘기를 취임 초 대통령이 언급을 했던 적이 있고 그래서 삼색 신호등 도입이 이 것과 연관이 있는 것은 아닌가 짐작은 되는데요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어쨌든 이런 교통체계의 변화를 꾀하는 데 있어 대통령은 독일을 예로 언급하던 것이 기억됩니다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그런데 이런 삼색 신호등</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신호 도입 뭐 다 좋은데 정말 독일의 신호체계에서 당장 한국 도입을 했으면 하는 건 바로 신호등의 위치입니다</a:t>
            </a:r>
            <a:r>
              <a:rPr kumimoji="1" lang="en-US" altLang="ko-KR" sz="1200" b="0"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 ﻿</a:t>
            </a:r>
            <a:r>
              <a:rPr kumimoji="1" lang="en-US" altLang="ko-KR" sz="1200" b="1"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신호등 위치</a:t>
            </a:r>
            <a:r>
              <a:rPr kumimoji="1" lang="en-US" altLang="ko-KR" sz="1200" b="1"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라며 의아해 하실 텐데요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저도 처음엔 전혀 의식을 하지 못했던 점이었습니다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독일운전 초창기에 느낀 점 중 하나는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 나라 사람들 참 정지선 잘 지킨다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는 것이었습니다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우리처럼 횡단보도를 물고 서는 차도 거의 없고 사거리 등에서 횡단보도를 지나쳐 서는 차는 더더욱 발견하기 어려웠습니다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 기다리면서 슬금슬금 앞으로 나가는 자동차 구경도 매우 힘든 곳이 독일인데요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사람들은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정지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하라고 하면 </a:t>
            </a:r>
            <a:r>
              <a:rPr kumimoji="1" lang="en-US" altLang="ko-KR" sz="1200" b="0" i="0" kern="1200">
                <a:solidFill>
                  <a:schemeClr val="tx1"/>
                </a:solidFill>
                <a:latin typeface="굴림"/>
                <a:ea typeface="굴림"/>
                <a:cs typeface="+mn-cs"/>
              </a:rPr>
              <a:t>100% </a:t>
            </a:r>
            <a:r>
              <a:rPr kumimoji="1" lang="ko-KR" altLang="en-US" sz="1200" b="0" i="0" kern="1200">
                <a:solidFill>
                  <a:schemeClr val="tx1"/>
                </a:solidFill>
                <a:latin typeface="굴림"/>
                <a:ea typeface="굴림"/>
                <a:cs typeface="+mn-cs"/>
              </a:rPr>
              <a:t>섭니다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놀라운 시민의식이죠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이들의 의식이 높은 부분도 있지만 사실 그들의 교통의식을 높이는 데엔 효율적 시스템이 한 몫 단단히 하고 있었습니다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무슨 얘기인지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우선 사진 한 장 보시죠</a:t>
            </a:r>
            <a:r>
              <a:rPr kumimoji="1" lang="en-US" altLang="ko-KR" sz="1200" b="0" i="0" kern="1200">
                <a:solidFill>
                  <a:schemeClr val="tx1"/>
                </a:solidFill>
                <a:latin typeface="굴림"/>
                <a:ea typeface="굴림"/>
                <a:cs typeface="+mn-cs"/>
              </a:rPr>
              <a:t>.</a:t>
            </a: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바로 저희 집앞에 있는 도로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예전에도 한 번 쓴 적이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신호등이 보이실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저 곳은 아주 좁은 횡단보도인데요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독일은 횡단 보도라고 해도 흰 줄무늬는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그냥 점선이나 정지선과 신호등으로 횡단보도 임을 알 수 있을 뿐이죠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 보고 뭔가 답을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자</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첫 번째 사진에서 잘 모르겠다면 두 번째 사진을 보여드리죠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역시 신호등 보이시죠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잘 지키는 비밀을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아직이라면</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한 장 더 보여드립니다</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프랑크푸르트 박람회장 근처 시내도로의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사진이 상당히 힌트를 많이 주고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좌회전을 기다리고 있구요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바로 앞에서 저희 차는 신호대기중입니다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 보도가 있기 때문에 바로 그 뒤에 서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그리고</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그 횡단보도 바로 위에 신호기가 위치해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좌측에 있는 신호등 역시 사진 보다는 실제가 훨씬 가까이 있죠</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이쯤에서 답을 말씀드려야겠네요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신호등의 위치가 정지선 바로 앞에 있다는 것이 독일운전자들이 정지선을 잘 지키는 비밀이었습니다</a:t>
            </a:r>
            <a:r>
              <a:rPr kumimoji="1" lang="en-US" altLang="ko-KR" sz="1200" b="0"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간단하게 말해서</a:t>
            </a:r>
            <a:r>
              <a:rPr kumimoji="1" lang="en-US" altLang="ko-KR" sz="1200" b="1"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정지선을 넘어가면 신호기가 안 보이기 때문에 지킬 수밖에 없다는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무쟈게 단순무식한 방법이죠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저희 동네 사진인데 보시는 것보다 실제는 훨씬 정지선과 가까이 신호등이 위치해 있어 정지선을 넘어가면 어떤 신호등도 볼 수 없게끔 되어 있기 때문에 정지선에 맞춰 설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서울의 광화문처럼 엄청나게 큰 도로가 거의 없기 때문이기도 하겠지만</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우리나라는 정지선에 서 있어도 신호기가 상당히 멀찌기 매달려 있기 때문에 얼마든지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정지선을 물고 혹은 넘어가서 설 수가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신호를 받는데 아무런 지장이 없기 때문이죠</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하지만 독일은 공중에 떠 있는 신호기든 좌우측에 세워져 있는 신호기이든 모두가 정지선과 가깝게 위치해 있기 때문에 신호를 보기 위해서라도 정지선을 지킬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구조가 그렇게 되어 있기 때문에 원하든 원치않든 정확하게 정지선을 지키게 되는것이죠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끝으로 프랑크푸르트 중앙역 앞 도로의 사진 두 장을 보여드리겠습니다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위에 것은 횡단보도 앞에 서 있는 저희차에서 바라본 모습인데요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우측에 세워져 있는 신호기가 횡단보도</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점선 부분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앞에 세워져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물고 섰다간 신호를 볼 수 없게끔 되어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어딜 봐도 우측 신호기 외엔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그러니 시키는 대로 정지선에 맞춰 서야합니다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두 번째 사진도 신호기 위치를 보십시오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보다 앞쪽에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조금이라도 정지선 넘어가면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물론 조금은 가능함 ㅡㅡ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신호바뀐 것도 모른 채 서 있다 뒤차들의 핀잔을 듣게 될 것입니다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제가 볼 때는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 신호등 위치가 전방에 멀찌기 매달려 있기 때문에  정지선 바로 앞에 정지한 운전자도 편하게 신호기를 볼 수 있지 않나 싶습니다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독일은 제일 앞 쪽에 선 자동차 운전자는 신호등이 앞에 바싹 서 있기 때문에 조금이라도 정지선에서 멀게 차를 세우는 게 편합니다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결국 정지선에 다가가면 다가설수록 운전자는 신호기를 보는데 있어 불편할 수밖에 없는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그런 불편함이 있기 때문에 사거리에서의 위험한 사고나 횡단보도 인명 사고 등에서 한결 안전할 수 있지 않을까요</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우리나라도 정지선 잘 지켜 운전자나 보행자 모두가 쾌적하고 안전할 수 있기 위해 이경규의 양심냉장고까지 안 가더라도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얼마든지 신호기 위치 조정만으로도 좋은 시민들 만들 수 있다는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정부는</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이런 거 도입할 생각은 없는 걸까요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괜한 오해의 소지도 없애고 세금도 아껴 쓸 수 있을 텐데 말이죠</a:t>
            </a:r>
            <a:r>
              <a:rPr kumimoji="1" lang="en-US" altLang="ko-KR" sz="1200" b="0" i="0" kern="1200">
                <a:solidFill>
                  <a:schemeClr val="tx1"/>
                </a:solidFill>
                <a:latin typeface="굴림"/>
                <a:ea typeface="굴림"/>
                <a:cs typeface="+mn-cs"/>
              </a:rPr>
              <a:t>.</a:t>
            </a:r>
            <a:endParaRPr lang="en-US" altLang="ko-KR"/>
          </a:p>
        </p:txBody>
      </p:sp>
    </p:spTree>
    <p:extLst>
      <p:ext uri="{BB962C8B-B14F-4D97-AF65-F5344CB8AC3E}">
        <p14:creationId xmlns:p14="http://schemas.microsoft.com/office/powerpoint/2010/main" val="1336399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48</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다음은 독일의 사례입니다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독일 국민 역시 교통질서를 잘 지키는 국민으로 인식되어 있죠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위는 베를린의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신호등이 배치되어 있는 위치를 보세요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건널목의 앞쪽 정지선 옆에 나란히 배치되어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오른쪽 신호등 말고는 다른 신호등은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그래서 운전자가 정지선을 지나쳐서 차를 세웠다가는 신호등이 운전자의 천정 쪽이나 측면 뒤쪽에 위치하게 되어 신호를 볼 수 없는 상황이 되고 마는 것입이다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운전자는 자연히 안전선을 지키게 되고 거리는 질서를 찾게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기술과 규제의 힘이 아니라 디자인을 통해 국민들의 행동을 조절한 사례라 할 수 있습니다</a:t>
            </a:r>
            <a:r>
              <a:rPr kumimoji="1" lang="en-US" altLang="ko-KR" sz="120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en-US" altLang="ko-KR" sz="1200" kern="1200">
                <a:solidFill>
                  <a:schemeClr val="tx1"/>
                </a:solidFill>
                <a:latin typeface="굴림"/>
                <a:ea typeface="굴림"/>
                <a:cs typeface="+mn-cs"/>
              </a:rPr>
              <a:t>------------------------------</a:t>
            </a:r>
          </a:p>
          <a:p>
            <a:pPr lvl="0">
              <a:defRPr/>
            </a:pPr>
            <a:r>
              <a:rPr kumimoji="1" lang="en-US" altLang="ko-KR" sz="1200" kern="1200">
                <a:solidFill>
                  <a:schemeClr val="tx1"/>
                </a:solidFill>
                <a:latin typeface="굴림"/>
                <a:ea typeface="굴림"/>
                <a:cs typeface="+mn-cs"/>
              </a:rPr>
              <a:t> </a:t>
            </a:r>
          </a:p>
          <a:p>
            <a:pPr lvl="0">
              <a:defRPr/>
            </a:pPr>
            <a:r>
              <a:rPr kumimoji="1" lang="ko-KR" altLang="en-US" sz="1200" b="0" i="0" kern="1200">
                <a:solidFill>
                  <a:schemeClr val="tx1"/>
                </a:solidFill>
                <a:latin typeface="굴림"/>
                <a:ea typeface="굴림"/>
                <a:cs typeface="+mn-cs"/>
              </a:rPr>
              <a:t>출처 </a:t>
            </a:r>
            <a:r>
              <a:rPr kumimoji="1" lang="en-US" altLang="ko-KR" sz="1200" b="0" i="0" kern="1200">
                <a:solidFill>
                  <a:schemeClr val="tx1"/>
                </a:solidFill>
                <a:latin typeface="굴림"/>
                <a:ea typeface="굴림"/>
                <a:cs typeface="+mn-cs"/>
              </a:rPr>
              <a:t>: http://humandrama.tistory.com/m/508</a:t>
            </a:r>
          </a:p>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latin typeface="굴림"/>
                <a:ea typeface="굴림"/>
                <a:cs typeface="+mn-cs"/>
                <a:hlinkClick r:id="rId3"/>
              </a:rPr>
              <a:t>정지선 잘 지키는 독일</a:t>
            </a:r>
            <a:r>
              <a:rPr kumimoji="1" lang="en-US" altLang="ko-KR" sz="1200" b="1" i="0" kern="1200">
                <a:solidFill>
                  <a:schemeClr val="tx1"/>
                </a:solidFill>
                <a:latin typeface="굴림"/>
                <a:ea typeface="굴림"/>
                <a:cs typeface="+mn-cs"/>
                <a:hlinkClick r:id="rId3"/>
              </a:rPr>
              <a:t>, </a:t>
            </a:r>
            <a:r>
              <a:rPr kumimoji="1" lang="ko-KR" altLang="en-US" sz="1200" b="1" i="0" kern="1200">
                <a:solidFill>
                  <a:schemeClr val="tx1"/>
                </a:solidFill>
                <a:latin typeface="굴림"/>
                <a:ea typeface="굴림"/>
                <a:cs typeface="+mn-cs"/>
                <a:hlinkClick r:id="rId3"/>
              </a:rPr>
              <a:t>그 비밀은 신호등</a:t>
            </a:r>
            <a:r>
              <a:rPr kumimoji="1" lang="en-US" altLang="ko-KR" sz="1200" b="1" i="0" kern="1200">
                <a:solidFill>
                  <a:schemeClr val="tx1"/>
                </a:solidFill>
                <a:latin typeface="굴림"/>
                <a:ea typeface="굴림"/>
                <a:cs typeface="+mn-cs"/>
                <a:hlinkClick r:id="rId3"/>
              </a:rPr>
              <a:t>?</a:t>
            </a:r>
            <a:endParaRPr kumimoji="1" lang="en-US" altLang="ko-KR" sz="1200" b="1" i="0" kern="1200">
              <a:solidFill>
                <a:schemeClr val="tx1"/>
              </a:solidFill>
              <a:latin typeface="굴림"/>
              <a:ea typeface="굴림"/>
              <a:cs typeface="+mn-cs"/>
            </a:endParaRPr>
          </a:p>
          <a:p>
            <a:pPr lvl="0">
              <a:defRPr/>
            </a:pPr>
            <a:r>
              <a:rPr kumimoji="1" lang="ko-KR" altLang="en-US" sz="1200" b="0" i="0" kern="1200">
                <a:solidFill>
                  <a:schemeClr val="tx1"/>
                </a:solidFill>
                <a:latin typeface="굴림"/>
                <a:ea typeface="굴림"/>
                <a:cs typeface="+mn-cs"/>
              </a:rPr>
              <a:t>요즘 한국은 삼색 신호등 때문에 말도 많고 탈도 많죠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익숙하면 참 편안한 게 삼색 신호등이지만 굳이 멀쩡한 신호 체계를 왜  이 시점에서 바꾸는지는 잘 모르겠더군요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시에도 신호를 받게 한다는 얘기를 취임 초 대통령이 언급을 했던 적이 있고 그래서 삼색 신호등 도입이 이 것과 연관이 있는 것은 아닌가 짐작은 되는데요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어쨌든 이런 교통체계의 변화를 꾀하는 데 있어 대통령은 독일을 예로 언급하던 것이 기억됩니다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그런데 이런 삼색 신호등</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신호 도입 뭐 다 좋은데 정말 독일의 신호체계에서 당장 한국 도입을 했으면 하는 건 바로 신호등의 위치입니다</a:t>
            </a:r>
            <a:r>
              <a:rPr kumimoji="1" lang="en-US" altLang="ko-KR" sz="1200" b="0"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 ﻿</a:t>
            </a:r>
            <a:r>
              <a:rPr kumimoji="1" lang="en-US" altLang="ko-KR" sz="1200" b="1"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신호등 위치</a:t>
            </a:r>
            <a:r>
              <a:rPr kumimoji="1" lang="en-US" altLang="ko-KR" sz="1200" b="1"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라며 의아해 하실 텐데요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저도 처음엔 전혀 의식을 하지 못했던 점이었습니다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독일운전 초창기에 느낀 점 중 하나는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 나라 사람들 참 정지선 잘 지킨다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는 것이었습니다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우리처럼 횡단보도를 물고 서는 차도 거의 없고 사거리 등에서 횡단보도를 지나쳐 서는 차는 더더욱 발견하기 어려웠습니다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 기다리면서 슬금슬금 앞으로 나가는 자동차 구경도 매우 힘든 곳이 독일인데요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사람들은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정지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하라고 하면 </a:t>
            </a:r>
            <a:r>
              <a:rPr kumimoji="1" lang="en-US" altLang="ko-KR" sz="1200" b="0" i="0" kern="1200">
                <a:solidFill>
                  <a:schemeClr val="tx1"/>
                </a:solidFill>
                <a:latin typeface="굴림"/>
                <a:ea typeface="굴림"/>
                <a:cs typeface="+mn-cs"/>
              </a:rPr>
              <a:t>100% </a:t>
            </a:r>
            <a:r>
              <a:rPr kumimoji="1" lang="ko-KR" altLang="en-US" sz="1200" b="0" i="0" kern="1200">
                <a:solidFill>
                  <a:schemeClr val="tx1"/>
                </a:solidFill>
                <a:latin typeface="굴림"/>
                <a:ea typeface="굴림"/>
                <a:cs typeface="+mn-cs"/>
              </a:rPr>
              <a:t>섭니다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놀라운 시민의식이죠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이들의 의식이 높은 부분도 있지만 사실 그들의 교통의식을 높이는 데엔 효율적 시스템이 한 몫 단단히 하고 있었습니다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무슨 얘기인지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우선 사진 한 장 보시죠</a:t>
            </a:r>
            <a:r>
              <a:rPr kumimoji="1" lang="en-US" altLang="ko-KR" sz="1200" b="0" i="0" kern="1200">
                <a:solidFill>
                  <a:schemeClr val="tx1"/>
                </a:solidFill>
                <a:latin typeface="굴림"/>
                <a:ea typeface="굴림"/>
                <a:cs typeface="+mn-cs"/>
              </a:rPr>
              <a:t>.</a:t>
            </a: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바로 저희 집앞에 있는 도로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예전에도 한 번 쓴 적이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신호등이 보이실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저 곳은 아주 좁은 횡단보도인데요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독일은 횡단 보도라고 해도 흰 줄무늬는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그냥 점선이나 정지선과 신호등으로 횡단보도 임을 알 수 있을 뿐이죠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 보고 뭔가 답을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자</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첫 번째 사진에서 잘 모르겠다면 두 번째 사진을 보여드리죠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역시 신호등 보이시죠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잘 지키는 비밀을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아직이라면</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한 장 더 보여드립니다</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프랑크푸르트 박람회장 근처 시내도로의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사진이 상당히 힌트를 많이 주고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좌회전을 기다리고 있구요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바로 앞에서 저희 차는 신호대기중입니다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 보도가 있기 때문에 바로 그 뒤에 서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그리고</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그 횡단보도 바로 위에 신호기가 위치해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좌측에 있는 신호등 역시 사진 보다는 실제가 훨씬 가까이 있죠</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이쯤에서 답을 말씀드려야겠네요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신호등의 위치가 정지선 바로 앞에 있다는 것이 독일운전자들이 정지선을 잘 지키는 비밀이었습니다</a:t>
            </a:r>
            <a:r>
              <a:rPr kumimoji="1" lang="en-US" altLang="ko-KR" sz="1200" b="0"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간단하게 말해서</a:t>
            </a:r>
            <a:r>
              <a:rPr kumimoji="1" lang="en-US" altLang="ko-KR" sz="1200" b="1"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정지선을 넘어가면 신호기가 안 보이기 때문에 지킬 수밖에 없다는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무쟈게 단순무식한 방법이죠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저희 동네 사진인데 보시는 것보다 실제는 훨씬 정지선과 가까이 신호등이 위치해 있어 정지선을 넘어가면 어떤 신호등도 볼 수 없게끔 되어 있기 때문에 정지선에 맞춰 설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서울의 광화문처럼 엄청나게 큰 도로가 거의 없기 때문이기도 하겠지만</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우리나라는 정지선에 서 있어도 신호기가 상당히 멀찌기 매달려 있기 때문에 얼마든지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정지선을 물고 혹은 넘어가서 설 수가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신호를 받는데 아무런 지장이 없기 때문이죠</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하지만 독일은 공중에 떠 있는 신호기든 좌우측에 세워져 있는 신호기이든 모두가 정지선과 가깝게 위치해 있기 때문에 신호를 보기 위해서라도 정지선을 지킬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구조가 그렇게 되어 있기 때문에 원하든 원치않든 정확하게 정지선을 지키게 되는것이죠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끝으로 프랑크푸르트 중앙역 앞 도로의 사진 두 장을 보여드리겠습니다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위에 것은 횡단보도 앞에 서 있는 저희차에서 바라본 모습인데요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우측에 세워져 있는 신호기가 횡단보도</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점선 부분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앞에 세워져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물고 섰다간 신호를 볼 수 없게끔 되어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어딜 봐도 우측 신호기 외엔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그러니 시키는 대로 정지선에 맞춰 서야합니다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두 번째 사진도 신호기 위치를 보십시오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보다 앞쪽에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조금이라도 정지선 넘어가면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물론 조금은 가능함 ㅡㅡ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신호바뀐 것도 모른 채 서 있다 뒤차들의 핀잔을 듣게 될 것입니다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제가 볼 때는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 신호등 위치가 전방에 멀찌기 매달려 있기 때문에  정지선 바로 앞에 정지한 운전자도 편하게 신호기를 볼 수 있지 않나 싶습니다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독일은 제일 앞 쪽에 선 자동차 운전자는 신호등이 앞에 바싹 서 있기 때문에 조금이라도 정지선에서 멀게 차를 세우는 게 편합니다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결국 정지선에 다가가면 다가설수록 운전자는 신호기를 보는데 있어 불편할 수밖에 없는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그런 불편함이 있기 때문에 사거리에서의 위험한 사고나 횡단보도 인명 사고 등에서 한결 안전할 수 있지 않을까요</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우리나라도 정지선 잘 지켜 운전자나 보행자 모두가 쾌적하고 안전할 수 있기 위해 이경규의 양심냉장고까지 안 가더라도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얼마든지 신호기 위치 조정만으로도 좋은 시민들 만들 수 있다는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정부는</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이런 거 도입할 생각은 없는 걸까요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괜한 오해의 소지도 없애고 세금도 아껴 쓸 수 있을 텐데 말이죠</a:t>
            </a:r>
            <a:r>
              <a:rPr kumimoji="1" lang="en-US" altLang="ko-KR" sz="1200" b="0" i="0" kern="1200">
                <a:solidFill>
                  <a:schemeClr val="tx1"/>
                </a:solidFill>
                <a:latin typeface="굴림"/>
                <a:ea typeface="굴림"/>
                <a:cs typeface="+mn-cs"/>
              </a:rPr>
              <a:t>.</a:t>
            </a:r>
            <a:endParaRPr lang="en-US" altLang="ko-KR"/>
          </a:p>
        </p:txBody>
      </p:sp>
    </p:spTree>
    <p:extLst>
      <p:ext uri="{BB962C8B-B14F-4D97-AF65-F5344CB8AC3E}">
        <p14:creationId xmlns:p14="http://schemas.microsoft.com/office/powerpoint/2010/main" val="1570882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txBox="1">
            <a:spLocks noGrp="1" noChangeArrowheads="1"/>
          </p:cNvSpPr>
          <p:nvPr/>
        </p:nvSpPr>
        <p:spPr>
          <a:xfrm>
            <a:off x="4022725" y="9721851"/>
            <a:ext cx="3074988" cy="511175"/>
          </a:xfrm>
          <a:prstGeom prst="rect">
            <a:avLst/>
          </a:prstGeom>
          <a:noFill/>
          <a:ln w="9525">
            <a:noFill/>
            <a:miter/>
          </a:ln>
        </p:spPr>
        <p:txBody>
          <a:bodyPr lIns="99031" tIns="49515" rIns="99031" bIns="49515" anchor="b"/>
          <a:lstStyle/>
          <a:p>
            <a:pPr algn="r" defTabSz="988931">
              <a:spcBef>
                <a:spcPct val="0"/>
              </a:spcBef>
              <a:defRPr/>
            </a:pPr>
            <a:fld id="{A8713B27-EE44-473B-9016-7716B32DC390}" type="slidenum">
              <a:rPr lang="en-US" altLang="ko-KR" sz="1300">
                <a:solidFill>
                  <a:schemeClr val="tx1"/>
                </a:solidFill>
                <a:latin typeface="굴림"/>
                <a:ea typeface="굴림"/>
              </a:rPr>
              <a:pPr algn="r" defTabSz="988931">
                <a:spcBef>
                  <a:spcPct val="0"/>
                </a:spcBef>
                <a:defRPr/>
              </a:pPr>
              <a:t>49</a:t>
            </a:fld>
            <a:endParaRPr lang="en-US" altLang="ko-KR" sz="1300">
              <a:solidFill>
                <a:schemeClr val="tx1"/>
              </a:solidFill>
              <a:latin typeface="굴림"/>
              <a:ea typeface="굴림"/>
            </a:endParaRPr>
          </a:p>
        </p:txBody>
      </p:sp>
      <p:sp>
        <p:nvSpPr>
          <p:cNvPr id="370691" name="Rectangle 2"/>
          <p:cNvSpPr>
            <a:spLocks noGrp="1" noRot="1" noChangeAspect="1" noChangeArrowheads="1" noTextEdit="1"/>
          </p:cNvSpPr>
          <p:nvPr>
            <p:ph type="sldImg"/>
          </p:nvPr>
        </p:nvSpPr>
        <p:spPr>
          <a:xfrm>
            <a:off x="501650" y="508000"/>
            <a:ext cx="2211388" cy="1658938"/>
          </a:xfrm>
          <a:ln/>
        </p:spPr>
      </p:sp>
      <p:sp>
        <p:nvSpPr>
          <p:cNvPr id="370692" name="Rectangle 3"/>
          <p:cNvSpPr>
            <a:spLocks noGrp="1" noChangeArrowheads="1"/>
          </p:cNvSpPr>
          <p:nvPr>
            <p:ph type="body" idx="1"/>
          </p:nvPr>
        </p:nvSpPr>
        <p:spPr>
          <a:xfrm>
            <a:off x="950914" y="2452688"/>
            <a:ext cx="5310187" cy="7061200"/>
          </a:xfrm>
          <a:noFill/>
          <a:ln/>
        </p:spPr>
        <p:txBody>
          <a:bodyPr/>
          <a:lstStyle/>
          <a:p>
            <a:pPr marL="0" marR="0" indent="0" algn="l" defTabSz="914400" rtl="0" eaLnBrk="0" latinLnBrk="1" hangingPunct="0">
              <a:lnSpc>
                <a:spcPct val="100000"/>
              </a:lnSpc>
              <a:spcBef>
                <a:spcPct val="30000"/>
              </a:spcBef>
              <a:spcAft>
                <a:spcPct val="0"/>
              </a:spcAft>
              <a:buClrTx/>
              <a:buFontTx/>
              <a:buNone/>
              <a:defRPr/>
            </a:pPr>
            <a:r>
              <a:rPr kumimoji="1" lang="ko-KR" altLang="en-US" sz="1200" kern="1200">
                <a:solidFill>
                  <a:schemeClr val="tx1"/>
                </a:solidFill>
                <a:effectLst/>
                <a:latin typeface="굴림"/>
                <a:ea typeface="굴림"/>
                <a:cs typeface="+mn-cs"/>
              </a:rPr>
              <a:t>다음은 독일의 사례입니다</a:t>
            </a:r>
            <a:r>
              <a:rPr kumimoji="1" lang="en-US" altLang="ko-KR" sz="1200" kern="1200">
                <a:solidFill>
                  <a:schemeClr val="tx1"/>
                </a:solidFill>
                <a:effectLst/>
                <a:latin typeface="굴림"/>
                <a:ea typeface="굴림"/>
                <a:cs typeface="+mn-cs"/>
              </a:rPr>
              <a:t>. </a:t>
            </a:r>
          </a:p>
          <a:p>
            <a:pPr latinLnBrk="1">
              <a:defRPr/>
            </a:pPr>
            <a:r>
              <a:rPr kumimoji="1" lang="ko-KR" altLang="en-US" sz="1200" kern="1200">
                <a:solidFill>
                  <a:schemeClr val="tx1"/>
                </a:solidFill>
                <a:effectLst/>
                <a:latin typeface="굴림"/>
                <a:ea typeface="굴림"/>
                <a:cs typeface="+mn-cs"/>
              </a:rPr>
              <a:t>독일 국민 역시 교통질서를 잘 지키는 국민으로 인식되어 있죠</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위는 베를린의 사진입니다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신호등이 배치되어 있는 위치를 보세요</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건널목의 앞쪽 정지선 옆에 나란히 배치되어 있는 것을 알 수 있습니다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오른쪽 신호등 말고는 다른 신호등은 없습니다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그래서 운전자가 정지선을 지나쳐서 차를 세웠다가는 신호등이 운전자의 천정 쪽이나 측면 뒤쪽에 위치하게 되어 신호를 볼 수 없는 상황이 되고 마는 것입이다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운전자는 자연히 안전선을 지키게 되고 거리는 질서를 찾게 됩니다</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기술과 규제의 힘이 아니라 디자인을 통해 국민들의 행동을 조절한 사례라 할 수 있습니다</a:t>
            </a:r>
            <a:r>
              <a:rPr kumimoji="1" lang="en-US" altLang="ko-KR" sz="1200" kern="1200">
                <a:solidFill>
                  <a:schemeClr val="tx1"/>
                </a:solidFill>
                <a:effectLst/>
                <a:latin typeface="굴림"/>
                <a:ea typeface="굴림"/>
                <a:cs typeface="+mn-cs"/>
              </a:rPr>
              <a:t>.</a:t>
            </a:r>
          </a:p>
          <a:p>
            <a:pPr lvl="0">
              <a:defRPr/>
            </a:pPr>
            <a:endParaRPr kumimoji="1" lang="en-US" altLang="ko-KR" sz="1200" kern="1200">
              <a:solidFill>
                <a:schemeClr val="tx1"/>
              </a:solidFill>
              <a:latin typeface="굴림"/>
              <a:ea typeface="굴림"/>
              <a:cs typeface="+mn-cs"/>
            </a:endParaRPr>
          </a:p>
          <a:p>
            <a:pPr lvl="0">
              <a:defRPr/>
            </a:pPr>
            <a:r>
              <a:rPr kumimoji="1" lang="en-US" altLang="ko-KR" sz="1200" kern="1200">
                <a:solidFill>
                  <a:schemeClr val="tx1"/>
                </a:solidFill>
                <a:latin typeface="굴림"/>
                <a:ea typeface="굴림"/>
                <a:cs typeface="+mn-cs"/>
              </a:rPr>
              <a:t>------------------------------</a:t>
            </a:r>
          </a:p>
          <a:p>
            <a:pPr lvl="0">
              <a:defRPr/>
            </a:pPr>
            <a:r>
              <a:rPr kumimoji="1" lang="en-US" altLang="ko-KR" sz="1200" kern="1200">
                <a:solidFill>
                  <a:schemeClr val="tx1"/>
                </a:solidFill>
                <a:latin typeface="굴림"/>
                <a:ea typeface="굴림"/>
                <a:cs typeface="+mn-cs"/>
              </a:rPr>
              <a:t> </a:t>
            </a:r>
          </a:p>
          <a:p>
            <a:pPr lvl="0">
              <a:defRPr/>
            </a:pPr>
            <a:r>
              <a:rPr kumimoji="1" lang="ko-KR" altLang="en-US" sz="1200" b="0" i="0" kern="1200">
                <a:solidFill>
                  <a:schemeClr val="tx1"/>
                </a:solidFill>
                <a:latin typeface="굴림"/>
                <a:ea typeface="굴림"/>
                <a:cs typeface="+mn-cs"/>
              </a:rPr>
              <a:t>출처 </a:t>
            </a:r>
            <a:r>
              <a:rPr kumimoji="1" lang="en-US" altLang="ko-KR" sz="1200" b="0" i="0" kern="1200">
                <a:solidFill>
                  <a:schemeClr val="tx1"/>
                </a:solidFill>
                <a:latin typeface="굴림"/>
                <a:ea typeface="굴림"/>
                <a:cs typeface="+mn-cs"/>
              </a:rPr>
              <a:t>: http://humandrama.tistory.com/m/508</a:t>
            </a:r>
          </a:p>
          <a:p>
            <a:pPr marL="0" marR="0" indent="0" algn="l" defTabSz="914400" rtl="0" eaLnBrk="0" latinLnBrk="1" hangingPunct="0">
              <a:lnSpc>
                <a:spcPct val="100000"/>
              </a:lnSpc>
              <a:spcBef>
                <a:spcPct val="30000"/>
              </a:spcBef>
              <a:spcAft>
                <a:spcPct val="0"/>
              </a:spcAft>
              <a:buClrTx/>
              <a:buFontTx/>
              <a:buNone/>
              <a:defRPr/>
            </a:pPr>
            <a:r>
              <a:rPr kumimoji="1" lang="ko-KR" altLang="en-US" sz="1200" b="1" i="0" kern="1200">
                <a:solidFill>
                  <a:schemeClr val="tx1"/>
                </a:solidFill>
                <a:latin typeface="굴림"/>
                <a:ea typeface="굴림"/>
                <a:cs typeface="+mn-cs"/>
                <a:hlinkClick r:id="rId3"/>
              </a:rPr>
              <a:t>정지선 잘 지키는 독일</a:t>
            </a:r>
            <a:r>
              <a:rPr kumimoji="1" lang="en-US" altLang="ko-KR" sz="1200" b="1" i="0" kern="1200">
                <a:solidFill>
                  <a:schemeClr val="tx1"/>
                </a:solidFill>
                <a:latin typeface="굴림"/>
                <a:ea typeface="굴림"/>
                <a:cs typeface="+mn-cs"/>
                <a:hlinkClick r:id="rId3"/>
              </a:rPr>
              <a:t>, </a:t>
            </a:r>
            <a:r>
              <a:rPr kumimoji="1" lang="ko-KR" altLang="en-US" sz="1200" b="1" i="0" kern="1200">
                <a:solidFill>
                  <a:schemeClr val="tx1"/>
                </a:solidFill>
                <a:latin typeface="굴림"/>
                <a:ea typeface="굴림"/>
                <a:cs typeface="+mn-cs"/>
                <a:hlinkClick r:id="rId3"/>
              </a:rPr>
              <a:t>그 비밀은 신호등</a:t>
            </a:r>
            <a:r>
              <a:rPr kumimoji="1" lang="en-US" altLang="ko-KR" sz="1200" b="1" i="0" kern="1200">
                <a:solidFill>
                  <a:schemeClr val="tx1"/>
                </a:solidFill>
                <a:latin typeface="굴림"/>
                <a:ea typeface="굴림"/>
                <a:cs typeface="+mn-cs"/>
                <a:hlinkClick r:id="rId3"/>
              </a:rPr>
              <a:t>?</a:t>
            </a:r>
            <a:endParaRPr kumimoji="1" lang="en-US" altLang="ko-KR" sz="1200" b="1" i="0" kern="1200">
              <a:solidFill>
                <a:schemeClr val="tx1"/>
              </a:solidFill>
              <a:latin typeface="굴림"/>
              <a:ea typeface="굴림"/>
              <a:cs typeface="+mn-cs"/>
            </a:endParaRPr>
          </a:p>
          <a:p>
            <a:pPr lvl="0">
              <a:defRPr/>
            </a:pPr>
            <a:r>
              <a:rPr kumimoji="1" lang="ko-KR" altLang="en-US" sz="1200" b="0" i="0" kern="1200">
                <a:solidFill>
                  <a:schemeClr val="tx1"/>
                </a:solidFill>
                <a:latin typeface="굴림"/>
                <a:ea typeface="굴림"/>
                <a:cs typeface="+mn-cs"/>
              </a:rPr>
              <a:t>요즘 한국은 삼색 신호등 때문에 말도 많고 탈도 많죠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익숙하면 참 편안한 게 삼색 신호등이지만 굳이 멀쩡한 신호 체계를 왜  이 시점에서 바꾸는지는 잘 모르겠더군요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시에도 신호를 받게 한다는 얘기를 취임 초 대통령이 언급을 했던 적이 있고 그래서 삼색 신호등 도입이 이 것과 연관이 있는 것은 아닌가 짐작은 되는데요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어쨌든 이런 교통체계의 변화를 꾀하는 데 있어 대통령은 독일을 예로 언급하던 것이 기억됩니다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그런데 이런 삼색 신호등</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우회전 신호 도입 뭐 다 좋은데 정말 독일의 신호체계에서 당장 한국 도입을 했으면 하는 건 바로 신호등의 위치입니다</a:t>
            </a:r>
            <a:r>
              <a:rPr kumimoji="1" lang="en-US" altLang="ko-KR" sz="1200" b="0"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 ﻿</a:t>
            </a:r>
            <a:r>
              <a:rPr kumimoji="1" lang="en-US" altLang="ko-KR" sz="1200" b="1" i="0" kern="1200">
                <a:solidFill>
                  <a:schemeClr val="tx1"/>
                </a:solidFill>
                <a:latin typeface="굴림"/>
                <a:ea typeface="굴림"/>
                <a:cs typeface="+mn-cs"/>
              </a:rPr>
              <a:t>"</a:t>
            </a:r>
            <a:r>
              <a:rPr kumimoji="1" lang="ko-KR" altLang="en-US" sz="1200" b="1" i="0" kern="1200">
                <a:solidFill>
                  <a:schemeClr val="tx1"/>
                </a:solidFill>
                <a:latin typeface="굴림"/>
                <a:ea typeface="굴림"/>
                <a:cs typeface="+mn-cs"/>
              </a:rPr>
              <a:t>신호등 위치</a:t>
            </a:r>
            <a:r>
              <a:rPr kumimoji="1" lang="en-US" altLang="ko-KR" sz="1200" b="1"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라며 의아해 하실 텐데요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사실 저도 처음엔 전혀 의식을 하지 못했던 점이었습니다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독일운전 초창기에 느낀 점 중 하나는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 나라 사람들 참 정지선 잘 지킨다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는 것이었습니다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우리처럼 횡단보도를 물고 서는 차도 거의 없고 사거리 등에서 횡단보도를 지나쳐 서는 차는 더더욱 발견하기 어려웠습니다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 기다리면서 슬금슬금 앞으로 나가는 자동차 구경도 매우 힘든 곳이 독일인데요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사람들은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정지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하라고 하면 </a:t>
            </a:r>
            <a:r>
              <a:rPr kumimoji="1" lang="en-US" altLang="ko-KR" sz="1200" b="0" i="0" kern="1200">
                <a:solidFill>
                  <a:schemeClr val="tx1"/>
                </a:solidFill>
                <a:latin typeface="굴림"/>
                <a:ea typeface="굴림"/>
                <a:cs typeface="+mn-cs"/>
              </a:rPr>
              <a:t>100% </a:t>
            </a:r>
            <a:r>
              <a:rPr kumimoji="1" lang="ko-KR" altLang="en-US" sz="1200" b="0" i="0" kern="1200">
                <a:solidFill>
                  <a:schemeClr val="tx1"/>
                </a:solidFill>
                <a:latin typeface="굴림"/>
                <a:ea typeface="굴림"/>
                <a:cs typeface="+mn-cs"/>
              </a:rPr>
              <a:t>섭니다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놀라운 시민의식이죠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이들의 의식이 높은 부분도 있지만 사실 그들의 교통의식을 높이는 데엔 효율적 시스템이 한 몫 단단히 하고 있었습니다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무슨 얘기인지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우선 사진 한 장 보시죠</a:t>
            </a:r>
            <a:r>
              <a:rPr kumimoji="1" lang="en-US" altLang="ko-KR" sz="1200" b="0" i="0" kern="1200">
                <a:solidFill>
                  <a:schemeClr val="tx1"/>
                </a:solidFill>
                <a:latin typeface="굴림"/>
                <a:ea typeface="굴림"/>
                <a:cs typeface="+mn-cs"/>
              </a:rPr>
              <a:t>.</a:t>
            </a: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바로 저희 집앞에 있는 도로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예전에도 한 번 쓴 적이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신호등이 보이실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저 곳은 아주 좁은 횡단보도인데요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독일은 횡단 보도라고 해도 흰 줄무늬는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그냥 점선이나 정지선과 신호등으로 횡단보도 임을 알 수 있을 뿐이죠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 보고 뭔가 답을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자</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첫 번째 사진에서 잘 모르겠다면 두 번째 사진을 보여드리죠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역시 신호등 보이시죠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잘 지키는 비밀을 찾으셨나요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아직이라면</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한 장 더 보여드립니다</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프랑크푸르트 박람회장 근처 시내도로의 사진입니다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 사진이 상당히 힌트를 많이 주고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좌회전을 기다리고 있구요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 바로 앞에서 저희 차는 신호대기중입니다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 보도가 있기 때문에 바로 그 뒤에 서 있죠</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그리고</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그 횡단보도 바로 위에 신호기가 위치해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좌측에 있는 신호등 역시 사진 보다는 실제가 훨씬 가까이 있죠</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이쯤에서 답을 말씀드려야겠네요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신호등의 위치가 정지선 바로 앞에 있다는 것이 독일운전자들이 정지선을 잘 지키는 비밀이었습니다</a:t>
            </a:r>
            <a:r>
              <a:rPr kumimoji="1" lang="en-US" altLang="ko-KR" sz="1200" b="0"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간단하게 말해서</a:t>
            </a:r>
            <a:r>
              <a:rPr kumimoji="1" lang="en-US" altLang="ko-KR" sz="1200" b="1" i="0" kern="1200">
                <a:solidFill>
                  <a:schemeClr val="tx1"/>
                </a:solidFill>
                <a:latin typeface="굴림"/>
                <a:ea typeface="굴림"/>
                <a:cs typeface="+mn-cs"/>
              </a:rPr>
              <a:t>, </a:t>
            </a:r>
            <a:r>
              <a:rPr kumimoji="1" lang="ko-KR" altLang="en-US" sz="1200" b="1" i="0" kern="1200">
                <a:solidFill>
                  <a:schemeClr val="tx1"/>
                </a:solidFill>
                <a:latin typeface="굴림"/>
                <a:ea typeface="굴림"/>
                <a:cs typeface="+mn-cs"/>
              </a:rPr>
              <a:t>정지선을 넘어가면 신호기가 안 보이기 때문에 지킬 수밖에 없다는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무쟈게 단순무식한 방법이죠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저희 동네 사진인데 보시는 것보다 실제는 훨씬 정지선과 가까이 신호등이 위치해 있어 정지선을 넘어가면 어떤 신호등도 볼 수 없게끔 되어 있기 때문에 정지선에 맞춰 설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물론 서울의 광화문처럼 엄청나게 큰 도로가 거의 없기 때문이기도 하겠지만</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우리나라는 정지선에 서 있어도 신호기가 상당히 멀찌기 매달려 있기 때문에 얼마든지</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정지선을 물고 혹은 넘어가서 설 수가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바로 신호를 받는데 아무런 지장이 없기 때문이죠</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하지만 독일은 공중에 떠 있는 신호기든 좌우측에 세워져 있는 신호기이든 모두가 정지선과 가깝게 위치해 있기 때문에 신호를 보기 위해서라도 정지선을 지킬 수밖에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구조가 그렇게 되어 있기 때문에 원하든 원치않든 정확하게 정지선을 지키게 되는것이죠</a:t>
            </a:r>
            <a:r>
              <a:rPr kumimoji="1" lang="en-US" altLang="ko-KR" sz="1200" b="0" i="0" kern="1200">
                <a:solidFill>
                  <a:schemeClr val="tx1"/>
                </a:solidFill>
                <a:latin typeface="굴림"/>
                <a:ea typeface="굴림"/>
                <a:cs typeface="+mn-cs"/>
              </a:rPr>
              <a:t>.</a:t>
            </a:r>
            <a:br>
              <a:rPr lang="ko-KR" altLang="en-US"/>
            </a:br>
            <a:br>
              <a:rPr lang="ko-KR" altLang="en-US"/>
            </a:br>
            <a:br>
              <a:rPr lang="ko-KR" altLang="en-US"/>
            </a:br>
            <a:endParaRPr lang="ko-KR" altLang="en-US"/>
          </a:p>
          <a:p>
            <a:pPr lvl="0">
              <a:defRPr/>
            </a:pPr>
            <a:br>
              <a:rPr lang="ko-KR" altLang="en-US"/>
            </a:br>
            <a:r>
              <a:rPr kumimoji="1" lang="ko-KR" altLang="en-US" sz="1200" b="0" i="0" kern="1200">
                <a:solidFill>
                  <a:schemeClr val="tx1"/>
                </a:solidFill>
                <a:latin typeface="굴림"/>
                <a:ea typeface="굴림"/>
                <a:cs typeface="+mn-cs"/>
              </a:rPr>
              <a:t>끝으로 프랑크푸르트 중앙역 앞 도로의 사진 두 장을 보여드리겠습니다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위에 것은 횡단보도 앞에 서 있는 저희차에서 바라본 모습인데요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우측에 세워져 있는 신호기가 횡단보도</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점선 부분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앞에 세워져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물고 섰다간 신호를 볼 수 없게끔 되어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어딜 봐도 우측 신호기 외엔 없습니다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그러니 시키는 대로 정지선에 맞춰 서야합니다</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두 번째 사진도 신호기 위치를 보십시오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횡단보도 보다 앞쪽에 있습니다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조금이라도 정지선 넘어가면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물론 조금은 가능함 ㅡㅡ </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 신호바뀐 것도 모른 채 서 있다 뒤차들의 핀잔을 듣게 될 것입니다</a:t>
            </a:r>
            <a:r>
              <a:rPr kumimoji="1" lang="en-US" altLang="ko-KR" sz="1200" b="0" i="0" kern="1200">
                <a:solidFill>
                  <a:schemeClr val="tx1"/>
                </a:solidFill>
                <a:latin typeface="굴림"/>
                <a:ea typeface="굴림"/>
                <a:cs typeface="+mn-cs"/>
              </a:rPr>
              <a:t>.</a:t>
            </a:r>
            <a:br>
              <a:rPr lang="ko-KR" altLang="en-US"/>
            </a:br>
            <a:br>
              <a:rPr lang="ko-KR" altLang="en-US"/>
            </a:br>
            <a:r>
              <a:rPr kumimoji="1" lang="ko-KR" altLang="en-US" sz="1200" b="0" i="0" kern="1200">
                <a:solidFill>
                  <a:schemeClr val="tx1"/>
                </a:solidFill>
                <a:latin typeface="굴림"/>
                <a:ea typeface="굴림"/>
                <a:cs typeface="+mn-cs"/>
              </a:rPr>
              <a:t>제가 볼 때는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우리나라 신호등 위치가 전방에 멀찌기 매달려 있기 때문에  정지선 바로 앞에 정지한 운전자도 편하게 신호기를 볼 수 있지 않나 싶습니다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독일은 제일 앞 쪽에 선 자동차 운전자는 신호등이 앞에 바싹 서 있기 때문에 조금이라도 정지선에서 멀게 차를 세우는 게 편합니다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결국 정지선에 다가가면 다가설수록 운전자는 신호기를 보는데 있어 불편할 수밖에 없는 것입니다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하지만 그런 불편함이 있기 때문에 사거리에서의 위험한 사고나 횡단보도 인명 사고 등에서 한결 안전할 수 있지 않을까요</a:t>
            </a:r>
            <a:r>
              <a:rPr kumimoji="1" lang="en-US" altLang="ko-KR" sz="1200" b="0" i="0" kern="1200">
                <a:solidFill>
                  <a:schemeClr val="tx1"/>
                </a:solidFill>
                <a:latin typeface="굴림"/>
                <a:ea typeface="굴림"/>
                <a:cs typeface="+mn-cs"/>
              </a:rPr>
              <a:t>? </a:t>
            </a:r>
            <a:br>
              <a:rPr lang="ko-KR" altLang="en-US"/>
            </a:br>
            <a:br>
              <a:rPr lang="ko-KR" altLang="en-US"/>
            </a:br>
            <a:r>
              <a:rPr kumimoji="1" lang="ko-KR" altLang="en-US" sz="1200" b="0" i="0" kern="1200">
                <a:solidFill>
                  <a:schemeClr val="tx1"/>
                </a:solidFill>
                <a:latin typeface="굴림"/>
                <a:ea typeface="굴림"/>
                <a:cs typeface="+mn-cs"/>
              </a:rPr>
              <a:t>우리나라도 정지선 잘 지켜 운전자나 보행자 모두가 쾌적하고 안전할 수 있기 위해 이경규의 양심냉장고까지 안 가더라도</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얼마든지 신호기 위치 조정만으로도 좋은 시민들 만들 수 있다는 겁니다</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정부는</a:t>
            </a:r>
            <a:r>
              <a:rPr kumimoji="1" lang="en-US" altLang="ko-KR" sz="1200" b="0" i="0" kern="1200">
                <a:solidFill>
                  <a:schemeClr val="tx1"/>
                </a:solidFill>
                <a:latin typeface="굴림"/>
                <a:ea typeface="굴림"/>
                <a:cs typeface="+mn-cs"/>
              </a:rPr>
              <a:t>...</a:t>
            </a:r>
            <a:r>
              <a:rPr kumimoji="1" lang="ko-KR" altLang="en-US" sz="1200" b="0" i="0" kern="1200">
                <a:solidFill>
                  <a:schemeClr val="tx1"/>
                </a:solidFill>
                <a:latin typeface="굴림"/>
                <a:ea typeface="굴림"/>
                <a:cs typeface="+mn-cs"/>
              </a:rPr>
              <a:t>이런 거 도입할 생각은 없는 걸까요</a:t>
            </a:r>
            <a:r>
              <a:rPr kumimoji="1" lang="en-US" altLang="ko-KR" sz="1200" b="0" i="0" kern="1200">
                <a:solidFill>
                  <a:schemeClr val="tx1"/>
                </a:solidFill>
                <a:latin typeface="굴림"/>
                <a:ea typeface="굴림"/>
                <a:cs typeface="+mn-cs"/>
              </a:rPr>
              <a:t>? </a:t>
            </a:r>
            <a:r>
              <a:rPr kumimoji="1" lang="ko-KR" altLang="en-US" sz="1200" b="0" i="0" kern="1200">
                <a:solidFill>
                  <a:schemeClr val="tx1"/>
                </a:solidFill>
                <a:latin typeface="굴림"/>
                <a:ea typeface="굴림"/>
                <a:cs typeface="+mn-cs"/>
              </a:rPr>
              <a:t>괜한 오해의 소지도 없애고 세금도 아껴 쓸 수 있을 텐데 말이죠</a:t>
            </a:r>
            <a:r>
              <a:rPr kumimoji="1" lang="en-US" altLang="ko-KR" sz="1200" b="0" i="0" kern="1200">
                <a:solidFill>
                  <a:schemeClr val="tx1"/>
                </a:solidFill>
                <a:latin typeface="굴림"/>
                <a:ea typeface="굴림"/>
                <a:cs typeface="+mn-cs"/>
              </a:rPr>
              <a:t>.</a:t>
            </a:r>
            <a:endParaRPr lang="en-US" altLang="ko-KR"/>
          </a:p>
        </p:txBody>
      </p:sp>
    </p:spTree>
    <p:extLst>
      <p:ext uri="{BB962C8B-B14F-4D97-AF65-F5344CB8AC3E}">
        <p14:creationId xmlns:p14="http://schemas.microsoft.com/office/powerpoint/2010/main" val="1356135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a:xfrm>
            <a:off x="3811588" y="652463"/>
            <a:ext cx="2498725" cy="1873250"/>
          </a:xfrm>
        </p:spPr>
      </p:sp>
      <p:sp>
        <p:nvSpPr>
          <p:cNvPr id="3" name="슬라이드 노트 개체 틀 2"/>
          <p:cNvSpPr>
            <a:spLocks noGrp="1"/>
          </p:cNvSpPr>
          <p:nvPr>
            <p:ph type="body" idx="1"/>
          </p:nvPr>
        </p:nvSpPr>
        <p:spPr/>
        <p:txBody>
          <a:bodyPr/>
          <a:lstStyle/>
          <a:p>
            <a:pPr lvl="0">
              <a:defRPr/>
            </a:pPr>
            <a:r>
              <a:rPr kumimoji="1" lang="ko-KR" altLang="en-US" sz="1200" kern="1200">
                <a:solidFill>
                  <a:schemeClr val="tx1"/>
                </a:solidFill>
                <a:effectLst/>
                <a:latin typeface="굴림"/>
                <a:ea typeface="굴림"/>
                <a:cs typeface="+mn-cs"/>
              </a:rPr>
              <a:t>‘국가의 교통안전수준은 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사망자수 기준으로 하는데 부끄럽게도 우리나라는 </a:t>
            </a:r>
            <a:r>
              <a:rPr kumimoji="1" lang="en-US" altLang="ko-KR" sz="1200" kern="1200">
                <a:solidFill>
                  <a:schemeClr val="tx1"/>
                </a:solidFill>
                <a:effectLst/>
                <a:latin typeface="굴림"/>
                <a:ea typeface="굴림"/>
                <a:cs typeface="+mn-cs"/>
              </a:rPr>
              <a:t>OECD 32</a:t>
            </a:r>
            <a:r>
              <a:rPr kumimoji="1" lang="ko-KR" altLang="en-US" sz="1200" kern="1200">
                <a:solidFill>
                  <a:schemeClr val="tx1"/>
                </a:solidFill>
                <a:effectLst/>
                <a:latin typeface="굴림"/>
                <a:ea typeface="굴림"/>
                <a:cs typeface="+mn-cs"/>
              </a:rPr>
              <a:t>개국 중 </a:t>
            </a:r>
            <a:r>
              <a:rPr kumimoji="1" lang="en-US" altLang="ko-KR" sz="1200" kern="1200">
                <a:solidFill>
                  <a:schemeClr val="tx1"/>
                </a:solidFill>
                <a:effectLst/>
                <a:latin typeface="굴림"/>
                <a:ea typeface="굴림"/>
                <a:cs typeface="+mn-cs"/>
              </a:rPr>
              <a:t>30</a:t>
            </a:r>
            <a:r>
              <a:rPr kumimoji="1" lang="ko-KR" altLang="en-US" sz="1200" kern="1200">
                <a:solidFill>
                  <a:schemeClr val="tx1"/>
                </a:solidFill>
                <a:effectLst/>
                <a:latin typeface="굴림"/>
                <a:ea typeface="굴림"/>
                <a:cs typeface="+mn-cs"/>
              </a:rPr>
              <a:t>위로</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최하위 수준이며 </a:t>
            </a:r>
            <a:r>
              <a:rPr kumimoji="1" lang="en-US" altLang="ko-KR" sz="1200" kern="1200">
                <a:solidFill>
                  <a:schemeClr val="tx1"/>
                </a:solidFill>
                <a:effectLst/>
                <a:latin typeface="굴림"/>
                <a:ea typeface="굴림"/>
                <a:cs typeface="+mn-cs"/>
              </a:rPr>
              <a:t>2010</a:t>
            </a:r>
            <a:r>
              <a:rPr kumimoji="1" lang="ko-KR" altLang="en-US" sz="1200" kern="1200">
                <a:solidFill>
                  <a:schemeClr val="tx1"/>
                </a:solidFill>
                <a:effectLst/>
                <a:latin typeface="굴림"/>
                <a:ea typeface="굴림"/>
                <a:cs typeface="+mn-cs"/>
              </a:rPr>
              <a:t>년 기준</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자동차 </a:t>
            </a:r>
            <a:r>
              <a:rPr kumimoji="1" lang="en-US" altLang="ko-KR" sz="1200" kern="1200">
                <a:solidFill>
                  <a:schemeClr val="tx1"/>
                </a:solidFill>
                <a:effectLst/>
                <a:latin typeface="굴림"/>
                <a:ea typeface="굴림"/>
                <a:cs typeface="+mn-cs"/>
              </a:rPr>
              <a:t>1</a:t>
            </a:r>
            <a:r>
              <a:rPr kumimoji="1" lang="ko-KR" altLang="en-US" sz="1200" kern="1200">
                <a:solidFill>
                  <a:schemeClr val="tx1"/>
                </a:solidFill>
                <a:effectLst/>
                <a:latin typeface="굴림"/>
                <a:ea typeface="굴림"/>
                <a:cs typeface="+mn-cs"/>
              </a:rPr>
              <a:t>만대당 사망자 수는 </a:t>
            </a:r>
            <a:r>
              <a:rPr kumimoji="1" lang="en-US" altLang="ko-KR" sz="1200" kern="1200">
                <a:solidFill>
                  <a:schemeClr val="tx1"/>
                </a:solidFill>
                <a:effectLst/>
                <a:latin typeface="굴림"/>
                <a:ea typeface="굴림"/>
                <a:cs typeface="+mn-cs"/>
              </a:rPr>
              <a:t>2.6</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(OECD </a:t>
            </a:r>
            <a:r>
              <a:rPr kumimoji="1" lang="ko-KR" altLang="en-US" sz="1200" kern="1200">
                <a:solidFill>
                  <a:schemeClr val="tx1"/>
                </a:solidFill>
                <a:effectLst/>
                <a:latin typeface="굴림"/>
                <a:ea typeface="굴림"/>
                <a:cs typeface="+mn-cs"/>
              </a:rPr>
              <a:t>평균은 </a:t>
            </a:r>
            <a:r>
              <a:rPr kumimoji="1" lang="en-US" altLang="ko-KR" sz="1200" kern="1200">
                <a:solidFill>
                  <a:schemeClr val="tx1"/>
                </a:solidFill>
                <a:effectLst/>
                <a:latin typeface="굴림"/>
                <a:ea typeface="굴림"/>
                <a:cs typeface="+mn-cs"/>
              </a:rPr>
              <a:t>1.1</a:t>
            </a:r>
            <a:r>
              <a:rPr kumimoji="1" lang="ko-KR" altLang="en-US" sz="1200" kern="1200">
                <a:solidFill>
                  <a:schemeClr val="tx1"/>
                </a:solidFill>
                <a:effectLst/>
                <a:latin typeface="굴림"/>
                <a:ea typeface="굴림"/>
                <a:cs typeface="+mn-cs"/>
              </a:rPr>
              <a:t>명</a:t>
            </a:r>
            <a:r>
              <a:rPr kumimoji="1" lang="en-US" altLang="ko-KR" sz="1200" kern="1200">
                <a:solidFill>
                  <a:schemeClr val="tx1"/>
                </a:solidFill>
                <a:effectLst/>
                <a:latin typeface="굴림"/>
                <a:ea typeface="굴림"/>
                <a:cs typeface="+mn-cs"/>
              </a:rPr>
              <a:t>)</a:t>
            </a:r>
            <a:r>
              <a:rPr kumimoji="1" lang="ko-KR" altLang="en-US" sz="1200" kern="1200">
                <a:solidFill>
                  <a:schemeClr val="tx1"/>
                </a:solidFill>
                <a:effectLst/>
                <a:latin typeface="굴림"/>
                <a:ea typeface="굴림"/>
                <a:cs typeface="+mn-cs"/>
              </a:rPr>
              <a:t>의 </a:t>
            </a:r>
            <a:r>
              <a:rPr kumimoji="1" lang="en-US" altLang="ko-KR" sz="1200" kern="1200">
                <a:solidFill>
                  <a:schemeClr val="tx1"/>
                </a:solidFill>
                <a:effectLst/>
                <a:latin typeface="굴림"/>
                <a:ea typeface="굴림"/>
                <a:cs typeface="+mn-cs"/>
              </a:rPr>
              <a:t>2</a:t>
            </a:r>
            <a:r>
              <a:rPr kumimoji="1" lang="ko-KR" altLang="en-US" sz="1200" kern="1200">
                <a:solidFill>
                  <a:schemeClr val="tx1"/>
                </a:solidFill>
                <a:effectLst/>
                <a:latin typeface="굴림"/>
                <a:ea typeface="굴림"/>
                <a:cs typeface="+mn-cs"/>
              </a:rPr>
              <a:t>배로 교통선진국과 비교하면 교통안전수준이 </a:t>
            </a:r>
            <a:r>
              <a:rPr kumimoji="1" lang="en-US" altLang="ko-KR" sz="1200" kern="1200">
                <a:solidFill>
                  <a:schemeClr val="tx1"/>
                </a:solidFill>
                <a:effectLst/>
                <a:latin typeface="굴림"/>
                <a:ea typeface="굴림"/>
                <a:cs typeface="+mn-cs"/>
              </a:rPr>
              <a:t>20</a:t>
            </a:r>
            <a:r>
              <a:rPr kumimoji="1" lang="ko-KR" altLang="en-US" sz="1200" kern="1200">
                <a:solidFill>
                  <a:schemeClr val="tx1"/>
                </a:solidFill>
                <a:effectLst/>
                <a:latin typeface="굴림"/>
                <a:ea typeface="굴림"/>
                <a:cs typeface="+mn-cs"/>
              </a:rPr>
              <a:t>년 이상 뒤지고 있어 안타깝다’ </a:t>
            </a:r>
            <a:r>
              <a:rPr kumimoji="1" lang="en-US" altLang="ko-KR" sz="1200" kern="1200">
                <a:solidFill>
                  <a:schemeClr val="tx1"/>
                </a:solidFill>
                <a:effectLst/>
                <a:latin typeface="굴림"/>
                <a:ea typeface="굴림"/>
                <a:cs typeface="+mn-cs"/>
              </a:rPr>
              <a:t>- </a:t>
            </a:r>
            <a:r>
              <a:rPr kumimoji="1" lang="ko-KR" altLang="en-US" sz="1200" kern="1200">
                <a:solidFill>
                  <a:schemeClr val="tx1"/>
                </a:solidFill>
                <a:effectLst/>
                <a:latin typeface="굴림"/>
                <a:ea typeface="굴림"/>
                <a:cs typeface="+mn-cs"/>
              </a:rPr>
              <a:t>오영태 교통안전공단 이사장</a:t>
            </a:r>
          </a:p>
          <a:p>
            <a:pPr lvl="0">
              <a:defRPr/>
            </a:pPr>
            <a:r>
              <a:rPr kumimoji="1" lang="ko-KR" altLang="en-US" sz="1200" kern="1200">
                <a:solidFill>
                  <a:schemeClr val="tx1"/>
                </a:solidFill>
                <a:effectLst/>
                <a:latin typeface="굴림"/>
                <a:ea typeface="굴림"/>
                <a:cs typeface="+mn-cs"/>
              </a:rPr>
              <a:t>* </a:t>
            </a:r>
            <a:r>
              <a:rPr kumimoji="1" lang="ko-KR" altLang="en-US" sz="1200" u="none" strike="noStrike" kern="1200">
                <a:solidFill>
                  <a:schemeClr val="tx1"/>
                </a:solidFill>
                <a:effectLst/>
                <a:latin typeface="굴림"/>
                <a:ea typeface="굴림"/>
                <a:cs typeface="+mn-cs"/>
                <a:hlinkClick r:id="rId3"/>
              </a:rPr>
              <a:t>변화와 혁신으로 ‘교통 선진국’ 꿈에 한걸음 더</a:t>
            </a:r>
            <a:r>
              <a:rPr kumimoji="1" lang="en-US" altLang="ko-KR" sz="1200" u="none" strike="noStrike" kern="1200">
                <a:solidFill>
                  <a:schemeClr val="tx1"/>
                </a:solidFill>
                <a:effectLst/>
                <a:latin typeface="굴림"/>
                <a:ea typeface="굴림"/>
                <a:cs typeface="+mn-cs"/>
                <a:hlinkClick r:id="rId3"/>
              </a:rPr>
              <a:t>. 2015.7.16. </a:t>
            </a:r>
            <a:r>
              <a:rPr kumimoji="1" lang="ko-KR" altLang="en-US" sz="1200" u="none" strike="noStrike" kern="1200">
                <a:solidFill>
                  <a:schemeClr val="tx1"/>
                </a:solidFill>
                <a:effectLst/>
                <a:latin typeface="굴림"/>
                <a:ea typeface="굴림"/>
                <a:cs typeface="+mn-cs"/>
                <a:hlinkClick r:id="rId3"/>
              </a:rPr>
              <a:t>대구일보</a:t>
            </a:r>
            <a:r>
              <a:rPr kumimoji="1" lang="en-US" altLang="ko-KR" sz="1200" u="none" strike="noStrike" kern="1200">
                <a:solidFill>
                  <a:schemeClr val="tx1"/>
                </a:solidFill>
                <a:effectLst/>
                <a:latin typeface="굴림"/>
                <a:ea typeface="굴림"/>
                <a:cs typeface="+mn-cs"/>
                <a:hlinkClick r:id="rId3"/>
              </a:rPr>
              <a:t>.</a:t>
            </a:r>
            <a:endParaRPr kumimoji="1" lang="en-US" altLang="ko-KR" sz="1200" u="none" strike="noStrike" kern="1200">
              <a:solidFill>
                <a:schemeClr val="tx1"/>
              </a:solidFill>
              <a:effectLst/>
              <a:latin typeface="굴림"/>
              <a:ea typeface="굴림"/>
              <a:cs typeface="+mn-cs"/>
            </a:endParaRPr>
          </a:p>
          <a:p>
            <a:pPr lvl="0">
              <a:defRPr/>
            </a:pPr>
            <a:endParaRPr lang="ko-KR" altLang="en-US"/>
          </a:p>
        </p:txBody>
      </p:sp>
      <p:sp>
        <p:nvSpPr>
          <p:cNvPr id="4" name="슬라이드 번호 개체 틀 3"/>
          <p:cNvSpPr>
            <a:spLocks noGrp="1"/>
          </p:cNvSpPr>
          <p:nvPr>
            <p:ph type="sldNum" sz="quarter" idx="10"/>
          </p:nvPr>
        </p:nvSpPr>
        <p:spPr/>
        <p:txBody>
          <a:bodyPr/>
          <a:lstStyle/>
          <a:p>
            <a:pPr>
              <a:defRPr/>
            </a:pPr>
            <a:fld id="{18620809-4E9F-45AA-B0AC-31666BFF3937}" type="slidenum">
              <a:rPr lang="en-US" altLang="ko-KR"/>
              <a:pPr>
                <a:defRPr/>
              </a:pPr>
              <a:t>50</a:t>
            </a:fld>
            <a:endParaRPr lang="en-US" altLang="ko-KR"/>
          </a:p>
        </p:txBody>
      </p:sp>
    </p:spTree>
    <p:extLst>
      <p:ext uri="{BB962C8B-B14F-4D97-AF65-F5344CB8AC3E}">
        <p14:creationId xmlns:p14="http://schemas.microsoft.com/office/powerpoint/2010/main" val="453083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p:nvPr>
        </p:nvSpPr>
        <p:spPr>
          <a:xfrm>
            <a:off x="3811588" y="652463"/>
            <a:ext cx="2498725" cy="1873250"/>
          </a:xfrm>
        </p:spPr>
      </p:sp>
      <p:sp>
        <p:nvSpPr>
          <p:cNvPr id="3" name="슬라이드 노트 개체 틀 2"/>
          <p:cNvSpPr>
            <a:spLocks noGrp="1"/>
          </p:cNvSpPr>
          <p:nvPr>
            <p:ph type="body" idx="1"/>
          </p:nvPr>
        </p:nvSpPr>
        <p:spPr/>
        <p:txBody>
          <a:bodyPr/>
          <a:lstStyle/>
          <a:p>
            <a:pPr rtl="0">
              <a:defRPr/>
            </a:pPr>
            <a:r>
              <a:rPr kumimoji="1" lang="ko-KR" altLang="en-US" sz="1200" b="0" i="0" kern="1200">
                <a:solidFill>
                  <a:schemeClr val="tx1"/>
                </a:solidFill>
                <a:effectLst/>
                <a:latin typeface="굴림"/>
                <a:ea typeface="굴림"/>
                <a:cs typeface="+mn-cs"/>
              </a:rPr>
              <a:t>서비스는 무형이라는 특징을 갖는다</a:t>
            </a:r>
            <a:r>
              <a:rPr kumimoji="1" lang="en-US" altLang="ko-KR" sz="1200" b="0" i="0" kern="1200">
                <a:solidFill>
                  <a:schemeClr val="tx1"/>
                </a:solidFill>
                <a:effectLst/>
                <a:latin typeface="굴림"/>
                <a:ea typeface="굴림"/>
                <a:cs typeface="+mn-cs"/>
              </a:rPr>
              <a:t>. </a:t>
            </a:r>
          </a:p>
          <a:p>
            <a:pPr rtl="0">
              <a:defRPr/>
            </a:pPr>
            <a:r>
              <a:rPr kumimoji="1" lang="ko-KR" altLang="en-US" sz="1200" b="0" i="0" kern="1200">
                <a:solidFill>
                  <a:schemeClr val="tx1"/>
                </a:solidFill>
                <a:effectLst/>
                <a:latin typeface="굴림"/>
                <a:ea typeface="굴림"/>
                <a:cs typeface="+mn-cs"/>
              </a:rPr>
              <a:t>그래서 어떻게 가시화 할 것인가가 중요한 이슈가 된다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보이지 않는 가치를 어떻게 보이는 가치로 만들 것인가</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 </a:t>
            </a:r>
          </a:p>
          <a:p>
            <a:pPr rtl="0">
              <a:defRPr/>
            </a:pPr>
            <a:r>
              <a:rPr kumimoji="1" lang="en-US" altLang="ko-KR" sz="1200" b="0" i="0" kern="1200">
                <a:solidFill>
                  <a:schemeClr val="tx1"/>
                </a:solidFill>
                <a:effectLst/>
                <a:latin typeface="굴림"/>
                <a:ea typeface="굴림"/>
                <a:cs typeface="+mn-cs"/>
              </a:rPr>
              <a:t>--------------------</a:t>
            </a:r>
          </a:p>
          <a:p>
            <a:pPr rtl="0">
              <a:defRPr/>
            </a:pPr>
            <a:endParaRPr kumimoji="1" lang="en-US" altLang="ko-KR" sz="1200" b="0" i="0" kern="1200">
              <a:solidFill>
                <a:schemeClr val="tx1"/>
              </a:solidFill>
              <a:effectLst/>
              <a:latin typeface="굴림"/>
              <a:ea typeface="굴림"/>
              <a:cs typeface="+mn-cs"/>
            </a:endParaRPr>
          </a:p>
          <a:p>
            <a:pPr rtl="0">
              <a:defRPr/>
            </a:pPr>
            <a:r>
              <a:rPr kumimoji="1" lang="ko-KR" altLang="en-US" sz="1200" b="0" i="0" kern="1200">
                <a:solidFill>
                  <a:schemeClr val="tx1"/>
                </a:solidFill>
                <a:effectLst/>
                <a:latin typeface="굴림"/>
                <a:ea typeface="굴림"/>
                <a:cs typeface="+mn-cs"/>
              </a:rPr>
              <a:t>레몬물이 왜 이렇게 비싸야 하는가</a:t>
            </a:r>
            <a:r>
              <a:rPr kumimoji="1" lang="en-US" altLang="ko-KR" sz="1200" b="0" i="0" kern="1200">
                <a:solidFill>
                  <a:schemeClr val="tx1"/>
                </a:solidFill>
                <a:effectLst/>
                <a:latin typeface="굴림"/>
                <a:ea typeface="굴림"/>
                <a:cs typeface="+mn-cs"/>
              </a:rPr>
              <a:t>?</a:t>
            </a:r>
          </a:p>
          <a:p>
            <a:pPr rtl="0">
              <a:defRPr/>
            </a:pPr>
            <a:endParaRPr kumimoji="1" lang="en-US" altLang="ko-KR" sz="1200" b="0" i="0" kern="1200">
              <a:solidFill>
                <a:schemeClr val="tx1"/>
              </a:solidFill>
              <a:effectLst/>
              <a:latin typeface="굴림"/>
              <a:ea typeface="굴림"/>
              <a:cs typeface="+mn-cs"/>
            </a:endParaRPr>
          </a:p>
          <a:p>
            <a:pPr rtl="0">
              <a:defRPr/>
            </a:pPr>
            <a:r>
              <a:rPr kumimoji="1" lang="ko-KR" altLang="en-US" sz="1200" b="0" i="0" kern="1200">
                <a:solidFill>
                  <a:schemeClr val="tx1"/>
                </a:solidFill>
                <a:effectLst/>
                <a:latin typeface="굴림"/>
                <a:ea typeface="굴림"/>
                <a:cs typeface="+mn-cs"/>
              </a:rPr>
              <a:t>카페에서 뜨거운 물에 레몬을 넣은 게 </a:t>
            </a:r>
            <a:r>
              <a:rPr kumimoji="1" lang="en-US" altLang="ko-KR" sz="1200" b="0" i="0" kern="1200">
                <a:solidFill>
                  <a:schemeClr val="tx1"/>
                </a:solidFill>
                <a:effectLst/>
                <a:latin typeface="굴림"/>
                <a:ea typeface="굴림"/>
                <a:cs typeface="+mn-cs"/>
              </a:rPr>
              <a:t>2</a:t>
            </a:r>
            <a:r>
              <a:rPr kumimoji="1" lang="ko-KR" altLang="en-US" sz="1200" b="0" i="0" kern="1200">
                <a:solidFill>
                  <a:schemeClr val="tx1"/>
                </a:solidFill>
                <a:effectLst/>
                <a:latin typeface="굴림"/>
                <a:ea typeface="굴림"/>
                <a:cs typeface="+mn-cs"/>
              </a:rPr>
              <a:t>파운드</a:t>
            </a:r>
            <a:r>
              <a:rPr kumimoji="1" lang="en-US" altLang="ko-KR" sz="1200" b="0" i="0" kern="1200">
                <a:solidFill>
                  <a:schemeClr val="tx1"/>
                </a:solidFill>
                <a:effectLst/>
                <a:latin typeface="굴림"/>
                <a:ea typeface="굴림"/>
                <a:cs typeface="+mn-cs"/>
              </a:rPr>
              <a:t>(3</a:t>
            </a:r>
            <a:r>
              <a:rPr kumimoji="1" lang="ko-KR" altLang="en-US" sz="1200" b="0" i="0" kern="1200">
                <a:solidFill>
                  <a:schemeClr val="tx1"/>
                </a:solidFill>
                <a:effectLst/>
                <a:latin typeface="굴림"/>
                <a:ea typeface="굴림"/>
                <a:cs typeface="+mn-cs"/>
              </a:rPr>
              <a:t>천</a:t>
            </a:r>
            <a:r>
              <a:rPr kumimoji="1" lang="en-US" altLang="ko-KR" sz="1200" b="0" i="0" kern="1200">
                <a:solidFill>
                  <a:schemeClr val="tx1"/>
                </a:solidFill>
                <a:effectLst/>
                <a:latin typeface="굴림"/>
                <a:ea typeface="굴림"/>
                <a:cs typeface="+mn-cs"/>
              </a:rPr>
              <a:t>5</a:t>
            </a:r>
            <a:r>
              <a:rPr kumimoji="1" lang="ko-KR" altLang="en-US" sz="1200" b="0" i="0" kern="1200">
                <a:solidFill>
                  <a:schemeClr val="tx1"/>
                </a:solidFill>
                <a:effectLst/>
                <a:latin typeface="굴림"/>
                <a:ea typeface="굴림"/>
                <a:cs typeface="+mn-cs"/>
              </a:rPr>
              <a:t>백 원</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이라면</a:t>
            </a:r>
            <a:r>
              <a:rPr kumimoji="1" lang="en-US" altLang="ko-KR" sz="1200" b="0" i="0" kern="1200">
                <a:solidFill>
                  <a:schemeClr val="tx1"/>
                </a:solidFill>
                <a:effectLst/>
                <a:latin typeface="굴림"/>
                <a:ea typeface="굴림"/>
                <a:cs typeface="+mn-cs"/>
              </a:rPr>
              <a:t>?</a:t>
            </a:r>
          </a:p>
          <a:p>
            <a:pPr rtl="0">
              <a:defRPr/>
            </a:pPr>
            <a:r>
              <a:rPr kumimoji="1" lang="ko-KR" altLang="en-US" sz="1200" b="0" i="0" u="none" strike="noStrike" kern="1200">
                <a:solidFill>
                  <a:schemeClr val="tx1"/>
                </a:solidFill>
                <a:effectLst/>
                <a:latin typeface="굴림"/>
                <a:ea typeface="굴림"/>
                <a:cs typeface="+mn-cs"/>
                <a:hlinkClick r:id="rId3"/>
              </a:rPr>
              <a:t>메일 온라인에 의하면</a:t>
            </a:r>
            <a:r>
              <a:rPr kumimoji="1" lang="ko-KR" altLang="en-US" sz="1200" b="0" i="0" kern="1200">
                <a:solidFill>
                  <a:schemeClr val="tx1"/>
                </a:solidFill>
                <a:effectLst/>
                <a:latin typeface="굴림"/>
                <a:ea typeface="굴림"/>
                <a:cs typeface="+mn-cs"/>
              </a:rPr>
              <a:t> 트립어드바이저의 한 유저는 이런 만행을 그냥 보고 있을 수가 없었다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영국 북구 요크시에 있는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베넷의 카페 </a:t>
            </a:r>
            <a:r>
              <a:rPr kumimoji="1" lang="en-US" altLang="ko-KR" sz="1200" b="0" i="0" kern="1200">
                <a:solidFill>
                  <a:schemeClr val="tx1"/>
                </a:solidFill>
                <a:effectLst/>
                <a:latin typeface="굴림"/>
                <a:ea typeface="굴림"/>
                <a:cs typeface="+mn-cs"/>
              </a:rPr>
              <a:t>&amp; </a:t>
            </a:r>
            <a:r>
              <a:rPr kumimoji="1" lang="ko-KR" altLang="en-US" sz="1200" b="0" i="0" kern="1200">
                <a:solidFill>
                  <a:schemeClr val="tx1"/>
                </a:solidFill>
                <a:effectLst/>
                <a:latin typeface="굴림"/>
                <a:ea typeface="굴림"/>
                <a:cs typeface="+mn-cs"/>
              </a:rPr>
              <a:t>비스트로</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를 다녀온 </a:t>
            </a:r>
            <a:r>
              <a:rPr kumimoji="1" lang="en-US" altLang="ko-KR" sz="1200" b="0" i="0" kern="1200">
                <a:solidFill>
                  <a:schemeClr val="tx1"/>
                </a:solidFill>
                <a:effectLst/>
                <a:latin typeface="굴림"/>
                <a:ea typeface="굴림"/>
                <a:cs typeface="+mn-cs"/>
              </a:rPr>
              <a:t>'Hannah C'(</a:t>
            </a:r>
            <a:r>
              <a:rPr kumimoji="1" lang="ko-KR" altLang="en-US" sz="1200" b="0" i="0" kern="1200">
                <a:solidFill>
                  <a:schemeClr val="tx1"/>
                </a:solidFill>
                <a:effectLst/>
                <a:latin typeface="굴림"/>
                <a:ea typeface="굴림"/>
                <a:cs typeface="+mn-cs"/>
              </a:rPr>
              <a:t>트립 어드바이저 아이디</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는 여행 사이트 어드바이저에 들어가 해당 식당의 리뷰란에 이렇게 남겼다</a:t>
            </a:r>
            <a:r>
              <a:rPr kumimoji="1" lang="en-US" altLang="ko-KR" sz="1200" b="0" i="0" kern="1200">
                <a:solidFill>
                  <a:schemeClr val="tx1"/>
                </a:solidFill>
                <a:effectLst/>
                <a:latin typeface="굴림"/>
                <a:ea typeface="굴림"/>
                <a:cs typeface="+mn-cs"/>
              </a:rPr>
              <a:t>.</a:t>
            </a: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이곳은 정말이지 끔찍해요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친구들이랑 차를 마시러 갔다가 돈이 별로 어서 따뜻한 물을 한잔시켰는데 제때 나오지도 않았을 뿐 아니라 </a:t>
            </a:r>
            <a:r>
              <a:rPr kumimoji="1" lang="en-US" altLang="ko-KR" sz="1200" b="0" i="0" kern="1200">
                <a:solidFill>
                  <a:schemeClr val="tx1"/>
                </a:solidFill>
                <a:effectLst/>
                <a:latin typeface="굴림"/>
                <a:ea typeface="굴림"/>
                <a:cs typeface="+mn-cs"/>
              </a:rPr>
              <a:t>2</a:t>
            </a:r>
            <a:r>
              <a:rPr kumimoji="1" lang="ko-KR" altLang="en-US" sz="1200" b="0" i="0" kern="1200">
                <a:solidFill>
                  <a:schemeClr val="tx1"/>
                </a:solidFill>
                <a:effectLst/>
                <a:latin typeface="굴림"/>
                <a:ea typeface="굴림"/>
                <a:cs typeface="+mn-cs"/>
              </a:rPr>
              <a:t>파운드나 하더군요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따뜻한 물에 레몬 넣은 게 뭐 그리 비싸냐고 물었더니 웨이터가 굉장히 무례하게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레몬이 얼마인 줄 아세요</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라고 되묻더군요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후략</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메일 온라인에 따르면 이에 식당의 매니저 피셔씨는 </a:t>
            </a:r>
            <a:r>
              <a:rPr kumimoji="1" lang="ko-KR" altLang="en-US" sz="1200" b="0" i="0" u="none" strike="noStrike" kern="1200">
                <a:solidFill>
                  <a:schemeClr val="tx1"/>
                </a:solidFill>
                <a:effectLst/>
                <a:latin typeface="굴림"/>
                <a:ea typeface="굴림"/>
                <a:cs typeface="+mn-cs"/>
                <a:hlinkClick r:id="rId4"/>
              </a:rPr>
              <a:t>공손하게 댓글을 달았다</a:t>
            </a:r>
            <a:r>
              <a:rPr kumimoji="1" lang="en-US" altLang="ko-KR" sz="1200" b="0" i="0" u="none" strike="noStrike" kern="1200">
                <a:solidFill>
                  <a:schemeClr val="tx1"/>
                </a:solidFill>
                <a:effectLst/>
                <a:latin typeface="굴림"/>
                <a:ea typeface="굴림"/>
                <a:cs typeface="+mn-cs"/>
                <a:hlinkClick r:id="rId4"/>
              </a:rPr>
              <a:t>.</a:t>
            </a:r>
            <a:endParaRPr kumimoji="1" lang="en-US" altLang="ko-KR" sz="1200" b="0" i="0" u="none" strike="noStrike" kern="1200">
              <a:solidFill>
                <a:schemeClr val="tx1"/>
              </a:solidFill>
              <a:effectLst/>
              <a:latin typeface="굴림"/>
              <a:ea typeface="굴림"/>
              <a:cs typeface="+mn-cs"/>
            </a:endParaRP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손님께서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바가지를 썼다</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고 느끼셨다니 정말 죄송합니다만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그렇지 않다는 걸 설명해 드리고자 합니다</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라며 이야기를 시작했다</a:t>
            </a:r>
            <a:r>
              <a:rPr kumimoji="1" lang="en-US" altLang="ko-KR" sz="1200" b="0" i="0" kern="1200">
                <a:solidFill>
                  <a:schemeClr val="tx1"/>
                </a:solidFill>
                <a:effectLst/>
                <a:latin typeface="굴림"/>
                <a:ea typeface="굴림"/>
                <a:cs typeface="+mn-cs"/>
              </a:rPr>
              <a:t>.</a:t>
            </a: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당신이 카페에 들어서면 웨이터는 당신을 자리로 안내하고 메뉴를 가져다 주고 기다린 후 주문을 받습니다</a:t>
            </a:r>
            <a:r>
              <a:rPr kumimoji="1" lang="en-US" altLang="ko-KR" sz="1200" b="0" i="0" kern="1200">
                <a:solidFill>
                  <a:schemeClr val="tx1"/>
                </a:solidFill>
                <a:effectLst/>
                <a:latin typeface="굴림"/>
                <a:ea typeface="굴림"/>
                <a:cs typeface="+mn-cs"/>
              </a:rPr>
              <a:t>."</a:t>
            </a: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부엌에서 다시 나이프를 들고 냉장고에서 레몬을 꺼내 도마에서 썰어서 컵에다가 넣지요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그리고 그는 다시 홀로 돌아와 뜨거운 물을 붓고 그걸 당신에게 제공합니다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그리고 당신이 나갈 때가 되면 주문서를 출력해 가져다주고 당신의 크레딧 카드로 계산하지요</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당신이 나가면 당신의 컵</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받침</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스푼을 부엌에 다시 가져다 두고 테이블을 닦고 메뉴판을 제자리에 놓고 다음 손님을 기다립니다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웨이터가 당신에게 서비스를 제공한 시간이 적어도 </a:t>
            </a:r>
            <a:r>
              <a:rPr kumimoji="1" lang="en-US" altLang="ko-KR" sz="1200" b="0" i="0" kern="1200">
                <a:solidFill>
                  <a:schemeClr val="tx1"/>
                </a:solidFill>
                <a:effectLst/>
                <a:latin typeface="굴림"/>
                <a:ea typeface="굴림"/>
                <a:cs typeface="+mn-cs"/>
              </a:rPr>
              <a:t>2~3</a:t>
            </a:r>
            <a:r>
              <a:rPr kumimoji="1" lang="ko-KR" altLang="en-US" sz="1200" b="0" i="0" kern="1200">
                <a:solidFill>
                  <a:schemeClr val="tx1"/>
                </a:solidFill>
                <a:effectLst/>
                <a:latin typeface="굴림"/>
                <a:ea typeface="굴림"/>
                <a:cs typeface="+mn-cs"/>
              </a:rPr>
              <a:t>분은 될 겁니다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그는 이후 그 </a:t>
            </a:r>
            <a:r>
              <a:rPr kumimoji="1" lang="en-US" altLang="ko-KR" sz="1200" b="0" i="0" kern="1200">
                <a:solidFill>
                  <a:schemeClr val="tx1"/>
                </a:solidFill>
                <a:effectLst/>
                <a:latin typeface="굴림"/>
                <a:ea typeface="굴림"/>
                <a:cs typeface="+mn-cs"/>
              </a:rPr>
              <a:t>2~3</a:t>
            </a:r>
            <a:r>
              <a:rPr kumimoji="1" lang="ko-KR" altLang="en-US" sz="1200" b="0" i="0" kern="1200">
                <a:solidFill>
                  <a:schemeClr val="tx1"/>
                </a:solidFill>
                <a:effectLst/>
                <a:latin typeface="굴림"/>
                <a:ea typeface="굴림"/>
                <a:cs typeface="+mn-cs"/>
              </a:rPr>
              <a:t>분 동안 제공된 서비스의 가치를 계산했다</a:t>
            </a:r>
            <a:r>
              <a:rPr kumimoji="1" lang="en-US" altLang="ko-KR" sz="1200" b="0" i="0" kern="1200">
                <a:solidFill>
                  <a:schemeClr val="tx1"/>
                </a:solidFill>
                <a:effectLst/>
                <a:latin typeface="굴림"/>
                <a:ea typeface="굴림"/>
                <a:cs typeface="+mn-cs"/>
              </a:rPr>
              <a:t>.</a:t>
            </a: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제가 가게를 유지하는데 들어가는 임대료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전기 요금 등의 모든 제반 비용은 시간당 약 </a:t>
            </a:r>
            <a:r>
              <a:rPr kumimoji="1" lang="en-US" altLang="ko-KR" sz="1200" b="0" i="0" kern="1200">
                <a:solidFill>
                  <a:schemeClr val="tx1"/>
                </a:solidFill>
                <a:effectLst/>
                <a:latin typeface="굴림"/>
                <a:ea typeface="굴림"/>
                <a:cs typeface="+mn-cs"/>
              </a:rPr>
              <a:t>27.5</a:t>
            </a:r>
            <a:r>
              <a:rPr kumimoji="1" lang="ko-KR" altLang="en-US" sz="1200" b="0" i="0" kern="1200">
                <a:solidFill>
                  <a:schemeClr val="tx1"/>
                </a:solidFill>
                <a:effectLst/>
                <a:latin typeface="굴림"/>
                <a:ea typeface="굴림"/>
                <a:cs typeface="+mn-cs"/>
              </a:rPr>
              <a:t>파운드 정도 됩니다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전 제 직원들에게 꽤 괜찮은 급여를 주는데</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유급휴가</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국가 보험 그리고 근무 외 시간을 계산하면 시간당 </a:t>
            </a:r>
            <a:r>
              <a:rPr kumimoji="1" lang="en-US" altLang="ko-KR" sz="1200" b="0" i="0" kern="1200">
                <a:solidFill>
                  <a:schemeClr val="tx1"/>
                </a:solidFill>
                <a:effectLst/>
                <a:latin typeface="굴림"/>
                <a:ea typeface="굴림"/>
                <a:cs typeface="+mn-cs"/>
              </a:rPr>
              <a:t>12.5</a:t>
            </a:r>
            <a:r>
              <a:rPr kumimoji="1" lang="ko-KR" altLang="en-US" sz="1200" b="0" i="0" kern="1200">
                <a:solidFill>
                  <a:schemeClr val="tx1"/>
                </a:solidFill>
                <a:effectLst/>
                <a:latin typeface="굴림"/>
                <a:ea typeface="굴림"/>
                <a:cs typeface="+mn-cs"/>
              </a:rPr>
              <a:t>파운드를 주는 격이죠</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이걸 합치면 시간당 </a:t>
            </a:r>
            <a:r>
              <a:rPr kumimoji="1" lang="en-US" altLang="ko-KR" sz="1200" b="0" i="0" kern="1200">
                <a:solidFill>
                  <a:schemeClr val="tx1"/>
                </a:solidFill>
                <a:effectLst/>
                <a:latin typeface="굴림"/>
                <a:ea typeface="굴림"/>
                <a:cs typeface="+mn-cs"/>
              </a:rPr>
              <a:t>40</a:t>
            </a:r>
            <a:r>
              <a:rPr kumimoji="1" lang="ko-KR" altLang="en-US" sz="1200" b="0" i="0" kern="1200">
                <a:solidFill>
                  <a:schemeClr val="tx1"/>
                </a:solidFill>
                <a:effectLst/>
                <a:latin typeface="굴림"/>
                <a:ea typeface="굴림"/>
                <a:cs typeface="+mn-cs"/>
              </a:rPr>
              <a:t>파운드가 됩니다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그러니까 한 시간에 </a:t>
            </a:r>
            <a:r>
              <a:rPr kumimoji="1" lang="en-US" altLang="ko-KR" sz="1200" b="0" i="0" kern="1200">
                <a:solidFill>
                  <a:schemeClr val="tx1"/>
                </a:solidFill>
                <a:effectLst/>
                <a:latin typeface="굴림"/>
                <a:ea typeface="굴림"/>
                <a:cs typeface="+mn-cs"/>
              </a:rPr>
              <a:t>40</a:t>
            </a:r>
            <a:r>
              <a:rPr kumimoji="1" lang="ko-KR" altLang="en-US" sz="1200" b="0" i="0" kern="1200">
                <a:solidFill>
                  <a:schemeClr val="tx1"/>
                </a:solidFill>
                <a:effectLst/>
                <a:latin typeface="굴림"/>
                <a:ea typeface="굴림"/>
                <a:cs typeface="+mn-cs"/>
              </a:rPr>
              <a:t>파운드</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약 </a:t>
            </a:r>
            <a:r>
              <a:rPr kumimoji="1" lang="en-US" altLang="ko-KR" sz="1200" b="0" i="0" kern="1200">
                <a:solidFill>
                  <a:schemeClr val="tx1"/>
                </a:solidFill>
                <a:effectLst/>
                <a:latin typeface="굴림"/>
                <a:ea typeface="굴림"/>
                <a:cs typeface="+mn-cs"/>
              </a:rPr>
              <a:t>7</a:t>
            </a:r>
            <a:r>
              <a:rPr kumimoji="1" lang="ko-KR" altLang="en-US" sz="1200" b="0" i="0" kern="1200">
                <a:solidFill>
                  <a:schemeClr val="tx1"/>
                </a:solidFill>
                <a:effectLst/>
                <a:latin typeface="굴림"/>
                <a:ea typeface="굴림"/>
                <a:cs typeface="+mn-cs"/>
              </a:rPr>
              <a:t>만원</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의 서비스</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분당 </a:t>
            </a:r>
            <a:r>
              <a:rPr kumimoji="1" lang="en-US" altLang="ko-KR" sz="1200" b="0" i="0" kern="1200">
                <a:solidFill>
                  <a:schemeClr val="tx1"/>
                </a:solidFill>
                <a:effectLst/>
                <a:latin typeface="굴림"/>
                <a:ea typeface="굴림"/>
                <a:cs typeface="+mn-cs"/>
              </a:rPr>
              <a:t>67</a:t>
            </a:r>
            <a:r>
              <a:rPr kumimoji="1" lang="ko-KR" altLang="en-US" sz="1200" b="0" i="0" kern="1200">
                <a:solidFill>
                  <a:schemeClr val="tx1"/>
                </a:solidFill>
                <a:effectLst/>
                <a:latin typeface="굴림"/>
                <a:ea typeface="굴림"/>
                <a:cs typeface="+mn-cs"/>
              </a:rPr>
              <a:t>페니</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를 당신에게 제공한 격이니 </a:t>
            </a:r>
            <a:r>
              <a:rPr kumimoji="1" lang="en-US" altLang="ko-KR" sz="1200" b="0" i="0" kern="1200">
                <a:solidFill>
                  <a:schemeClr val="tx1"/>
                </a:solidFill>
                <a:effectLst/>
                <a:latin typeface="굴림"/>
                <a:ea typeface="굴림"/>
                <a:cs typeface="+mn-cs"/>
              </a:rPr>
              <a:t>2~3</a:t>
            </a:r>
            <a:r>
              <a:rPr kumimoji="1" lang="ko-KR" altLang="en-US" sz="1200" b="0" i="0" kern="1200">
                <a:solidFill>
                  <a:schemeClr val="tx1"/>
                </a:solidFill>
                <a:effectLst/>
                <a:latin typeface="굴림"/>
                <a:ea typeface="굴림"/>
                <a:cs typeface="+mn-cs"/>
              </a:rPr>
              <a:t>분이라면 </a:t>
            </a:r>
            <a:r>
              <a:rPr kumimoji="1" lang="en-US" altLang="ko-KR" sz="1200" b="0" i="0" kern="1200">
                <a:solidFill>
                  <a:schemeClr val="tx1"/>
                </a:solidFill>
                <a:effectLst/>
                <a:latin typeface="굴림"/>
                <a:ea typeface="굴림"/>
                <a:cs typeface="+mn-cs"/>
              </a:rPr>
              <a:t>1.34~2</a:t>
            </a:r>
            <a:r>
              <a:rPr kumimoji="1" lang="ko-KR" altLang="en-US" sz="1200" b="0" i="0" kern="1200">
                <a:solidFill>
                  <a:schemeClr val="tx1"/>
                </a:solidFill>
                <a:effectLst/>
                <a:latin typeface="굴림"/>
                <a:ea typeface="굴림"/>
                <a:cs typeface="+mn-cs"/>
              </a:rPr>
              <a:t>파운드 정도입니다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그리고 세금이나 뭐 그런 것들을 다 더하면 </a:t>
            </a:r>
            <a:r>
              <a:rPr kumimoji="1" lang="en-US" altLang="ko-KR" sz="1200" b="0" i="0" kern="1200">
                <a:solidFill>
                  <a:schemeClr val="tx1"/>
                </a:solidFill>
                <a:effectLst/>
                <a:latin typeface="굴림"/>
                <a:ea typeface="굴림"/>
                <a:cs typeface="+mn-cs"/>
              </a:rPr>
              <a:t>(2~3</a:t>
            </a:r>
            <a:r>
              <a:rPr kumimoji="1" lang="ko-KR" altLang="en-US" sz="1200" b="0" i="0" kern="1200">
                <a:solidFill>
                  <a:schemeClr val="tx1"/>
                </a:solidFill>
                <a:effectLst/>
                <a:latin typeface="굴림"/>
                <a:ea typeface="굴림"/>
                <a:cs typeface="+mn-cs"/>
              </a:rPr>
              <a:t>분의 서비스에</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당신이 지불해야 하는 돈은 약 </a:t>
            </a:r>
            <a:r>
              <a:rPr kumimoji="1" lang="en-US" altLang="ko-KR" sz="1200" b="0" i="0" kern="1200">
                <a:solidFill>
                  <a:schemeClr val="tx1"/>
                </a:solidFill>
                <a:effectLst/>
                <a:latin typeface="굴림"/>
                <a:ea typeface="굴림"/>
                <a:cs typeface="+mn-cs"/>
              </a:rPr>
              <a:t>1.6~2.4</a:t>
            </a:r>
            <a:r>
              <a:rPr kumimoji="1" lang="ko-KR" altLang="en-US" sz="1200" b="0" i="0" kern="1200">
                <a:solidFill>
                  <a:schemeClr val="tx1"/>
                </a:solidFill>
                <a:effectLst/>
                <a:latin typeface="굴림"/>
                <a:ea typeface="굴림"/>
                <a:cs typeface="+mn-cs"/>
              </a:rPr>
              <a:t>파운드라는 계산이 나옵니다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레몬 슬라이스와 뜨거운 물의 가격을 굳이 계산하지 않더라도 그가 전달하고자 하는 바는 충분히 전달되었을 것이다</a:t>
            </a:r>
            <a:r>
              <a:rPr kumimoji="1" lang="en-US" altLang="ko-KR" sz="1200" b="0" i="0" kern="1200">
                <a:solidFill>
                  <a:schemeClr val="tx1"/>
                </a:solidFill>
                <a:effectLst/>
                <a:latin typeface="굴림"/>
                <a:ea typeface="굴림"/>
                <a:cs typeface="+mn-cs"/>
              </a:rPr>
              <a:t>.</a:t>
            </a:r>
          </a:p>
          <a:p>
            <a:pPr rtl="0">
              <a:defRPr/>
            </a:pPr>
            <a:r>
              <a:rPr kumimoji="1" lang="ko-KR" altLang="en-US" sz="1200" b="1" i="0" kern="1200">
                <a:solidFill>
                  <a:schemeClr val="tx1"/>
                </a:solidFill>
                <a:effectLst/>
                <a:latin typeface="굴림"/>
                <a:ea typeface="굴림"/>
                <a:cs typeface="+mn-cs"/>
              </a:rPr>
              <a:t>그렇다</a:t>
            </a:r>
            <a:r>
              <a:rPr kumimoji="1" lang="en-US" altLang="ko-KR" sz="1200" b="1" i="0" kern="1200">
                <a:solidFill>
                  <a:schemeClr val="tx1"/>
                </a:solidFill>
                <a:effectLst/>
                <a:latin typeface="굴림"/>
                <a:ea typeface="굴림"/>
                <a:cs typeface="+mn-cs"/>
              </a:rPr>
              <a:t>. </a:t>
            </a:r>
            <a:r>
              <a:rPr kumimoji="1" lang="ko-KR" altLang="en-US" sz="1200" b="1" i="0" kern="1200">
                <a:solidFill>
                  <a:schemeClr val="tx1"/>
                </a:solidFill>
                <a:effectLst/>
                <a:latin typeface="굴림"/>
                <a:ea typeface="굴림"/>
                <a:cs typeface="+mn-cs"/>
              </a:rPr>
              <a:t>우리가 내는 돈은 먹은 음식의 가격이 아니다</a:t>
            </a:r>
            <a:r>
              <a:rPr kumimoji="1" lang="en-US" altLang="ko-KR" sz="1200" b="1" i="0" kern="1200">
                <a:solidFill>
                  <a:schemeClr val="tx1"/>
                </a:solidFill>
                <a:effectLst/>
                <a:latin typeface="굴림"/>
                <a:ea typeface="굴림"/>
                <a:cs typeface="+mn-cs"/>
              </a:rPr>
              <a:t>.</a:t>
            </a:r>
          </a:p>
          <a:p>
            <a:pPr lvl="0">
              <a:defRPr/>
            </a:pPr>
            <a:endParaRPr lang="en-US" altLang="ko-KR"/>
          </a:p>
          <a:p>
            <a:pPr lvl="0">
              <a:defRPr/>
            </a:pPr>
            <a:r>
              <a:rPr lang="ko-KR" altLang="en-US"/>
              <a:t>기사 출처 </a:t>
            </a:r>
            <a:r>
              <a:rPr lang="en-US" altLang="ko-KR"/>
              <a:t>: http://www.huffingtonpost.kr/2016/01/18/story_n_9007836.html</a:t>
            </a:r>
          </a:p>
          <a:p>
            <a:pPr lvl="0">
              <a:defRPr/>
            </a:pPr>
            <a:endParaRPr lang="en-US" altLang="ko-KR"/>
          </a:p>
          <a:p>
            <a:pPr lvl="0">
              <a:defRPr/>
            </a:pPr>
            <a:endParaRPr lang="en-US" altLang="ko-KR"/>
          </a:p>
          <a:p>
            <a:pPr lvl="0">
              <a:defRPr/>
            </a:pPr>
            <a:endParaRPr lang="en-US" altLang="ko-KR"/>
          </a:p>
          <a:p>
            <a:pPr rtl="0">
              <a:defRPr/>
            </a:pPr>
            <a:r>
              <a:rPr kumimoji="1" lang="ko-KR" altLang="en-US" sz="1200" b="0" i="0" kern="1200">
                <a:solidFill>
                  <a:schemeClr val="tx1"/>
                </a:solidFill>
                <a:effectLst/>
                <a:latin typeface="굴림"/>
                <a:ea typeface="굴림"/>
                <a:cs typeface="+mn-cs"/>
              </a:rPr>
              <a:t>한국은 최저임금 </a:t>
            </a:r>
            <a:r>
              <a:rPr kumimoji="1" lang="en-US" altLang="ko-KR" sz="1200" b="0" i="0" kern="1200">
                <a:solidFill>
                  <a:schemeClr val="tx1"/>
                </a:solidFill>
                <a:effectLst/>
                <a:latin typeface="굴림"/>
                <a:ea typeface="굴림"/>
                <a:cs typeface="+mn-cs"/>
              </a:rPr>
              <a:t>1</a:t>
            </a:r>
            <a:r>
              <a:rPr kumimoji="1" lang="ko-KR" altLang="en-US" sz="1200" b="0" i="0" kern="1200">
                <a:solidFill>
                  <a:schemeClr val="tx1"/>
                </a:solidFill>
                <a:effectLst/>
                <a:latin typeface="굴림"/>
                <a:ea typeface="굴림"/>
                <a:cs typeface="+mn-cs"/>
              </a:rPr>
              <a:t>만원을 주장하기 전에 선진국들처럼 노동의 가치를 먼저 인정하는 문화가 자리 잡을 필요가 있다</a:t>
            </a:r>
            <a:r>
              <a:rPr kumimoji="1" lang="en-US" altLang="ko-KR" sz="1200" b="0" i="0" kern="1200">
                <a:solidFill>
                  <a:schemeClr val="tx1"/>
                </a:solidFill>
                <a:effectLst/>
                <a:latin typeface="굴림"/>
                <a:ea typeface="굴림"/>
                <a:cs typeface="+mn-cs"/>
              </a:rPr>
              <a:t>.</a:t>
            </a:r>
          </a:p>
          <a:p>
            <a:pPr rtl="0">
              <a:defRPr/>
            </a:pPr>
            <a:r>
              <a:rPr kumimoji="1" lang="en-US" altLang="ko-KR" sz="1200" b="0" i="0" u="none" strike="noStrike" kern="1200">
                <a:solidFill>
                  <a:schemeClr val="tx1"/>
                </a:solidFill>
                <a:effectLst/>
                <a:latin typeface="굴림"/>
                <a:ea typeface="굴림"/>
                <a:cs typeface="+mn-cs"/>
                <a:hlinkClick r:id="rId5"/>
              </a:rPr>
              <a:t>"</a:t>
            </a:r>
            <a:r>
              <a:rPr kumimoji="1" lang="ko-KR" altLang="en-US" sz="1200" b="0" i="0" u="none" strike="noStrike" kern="1200">
                <a:solidFill>
                  <a:schemeClr val="tx1"/>
                </a:solidFill>
                <a:effectLst/>
                <a:latin typeface="굴림"/>
                <a:ea typeface="굴림"/>
                <a:cs typeface="+mn-cs"/>
                <a:hlinkClick r:id="rId5"/>
              </a:rPr>
              <a:t>레몬수가 </a:t>
            </a:r>
            <a:r>
              <a:rPr kumimoji="1" lang="en-US" altLang="ko-KR" sz="1200" b="0" i="0" u="none" strike="noStrike" kern="1200">
                <a:solidFill>
                  <a:schemeClr val="tx1"/>
                </a:solidFill>
                <a:effectLst/>
                <a:latin typeface="굴림"/>
                <a:ea typeface="굴림"/>
                <a:cs typeface="+mn-cs"/>
                <a:hlinkClick r:id="rId5"/>
              </a:rPr>
              <a:t>3500</a:t>
            </a:r>
            <a:r>
              <a:rPr kumimoji="1" lang="ko-KR" altLang="en-US" sz="1200" b="0" i="0" u="none" strike="noStrike" kern="1200">
                <a:solidFill>
                  <a:schemeClr val="tx1"/>
                </a:solidFill>
                <a:effectLst/>
                <a:latin typeface="굴림"/>
                <a:ea typeface="굴림"/>
                <a:cs typeface="+mn-cs"/>
                <a:hlinkClick r:id="rId5"/>
              </a:rPr>
              <a:t>원</a:t>
            </a:r>
            <a:r>
              <a:rPr kumimoji="1" lang="en-US" altLang="ko-KR" sz="1200" b="0" i="0" u="none" strike="noStrike" kern="1200">
                <a:solidFill>
                  <a:schemeClr val="tx1"/>
                </a:solidFill>
                <a:effectLst/>
                <a:latin typeface="굴림"/>
                <a:ea typeface="굴림"/>
                <a:cs typeface="+mn-cs"/>
                <a:hlinkClick r:id="rId5"/>
              </a:rPr>
              <a:t>?" </a:t>
            </a:r>
            <a:r>
              <a:rPr kumimoji="1" lang="ko-KR" altLang="en-US" sz="1200" b="0" i="0" u="none" strike="noStrike" kern="1200">
                <a:solidFill>
                  <a:schemeClr val="tx1"/>
                </a:solidFill>
                <a:effectLst/>
                <a:latin typeface="굴림"/>
                <a:ea typeface="굴림"/>
                <a:cs typeface="+mn-cs"/>
                <a:hlinkClick r:id="rId5"/>
              </a:rPr>
              <a:t>손님 악평에 조목조목 반박한 英 식당주인의 답변</a:t>
            </a:r>
            <a:endParaRPr kumimoji="1" lang="ko-KR" altLang="en-US" sz="1200" b="0" i="0" u="none" strike="noStrike" kern="1200">
              <a:solidFill>
                <a:schemeClr val="tx1"/>
              </a:solidFill>
              <a:effectLst/>
              <a:latin typeface="굴림"/>
              <a:ea typeface="굴림"/>
              <a:cs typeface="+mn-cs"/>
            </a:endParaRPr>
          </a:p>
          <a:p>
            <a:pPr rtl="0">
              <a:defRPr/>
            </a:pPr>
            <a:r>
              <a:rPr kumimoji="1" lang="ko-KR" altLang="en-US" sz="1200" b="0" i="0" kern="1200">
                <a:solidFill>
                  <a:schemeClr val="tx1"/>
                </a:solidFill>
                <a:effectLst/>
                <a:latin typeface="굴림"/>
                <a:ea typeface="굴림"/>
                <a:cs typeface="+mn-cs"/>
              </a:rPr>
              <a:t>링크의 기사를 보면 어떤 사람이 유명 식당에서 뜨거운 물에 레몬을 띄운 차를 주문했는데 나온 상품에 비해 말도 안되는 가격표를 받게 되자 트립어드바이저에 유명 식당이 자신에게 바가지를 씌웠다는 리뷰를 남겼고 그에 대해서 식당 사업주가 조목조목 반박을 했단 내용이다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여기서 핵심은 별거 아닌 것처럼 보이는 레몬차에 들어간 노동과 비용에 대한 얘기다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상품을 원가로만 계산하면 세상은 사기꾼투성이다</a:t>
            </a:r>
            <a:r>
              <a:rPr kumimoji="1" lang="en-US" altLang="ko-KR" sz="1200" b="0" i="0" kern="1200">
                <a:solidFill>
                  <a:schemeClr val="tx1"/>
                </a:solidFill>
                <a:effectLst/>
                <a:latin typeface="굴림"/>
                <a:ea typeface="굴림"/>
                <a:cs typeface="+mn-cs"/>
              </a:rPr>
              <a:t>. </a:t>
            </a:r>
          </a:p>
          <a:p>
            <a:pPr rtl="0">
              <a:defRPr/>
            </a:pPr>
            <a:r>
              <a:rPr kumimoji="1" lang="ko-KR" altLang="en-US" sz="1200" b="1" i="0" kern="1200">
                <a:solidFill>
                  <a:schemeClr val="tx1"/>
                </a:solidFill>
                <a:effectLst/>
                <a:latin typeface="굴림"/>
                <a:ea typeface="굴림"/>
                <a:cs typeface="+mn-cs"/>
              </a:rPr>
              <a:t>특히나 서비스업의 경우엔 세상에 이런 날강도들이 따로 없다</a:t>
            </a:r>
            <a:r>
              <a:rPr kumimoji="1" lang="en-US" altLang="ko-KR" sz="1200" b="1" i="0" kern="1200">
                <a:solidFill>
                  <a:schemeClr val="tx1"/>
                </a:solidFill>
                <a:effectLst/>
                <a:latin typeface="굴림"/>
                <a:ea typeface="굴림"/>
                <a:cs typeface="+mn-cs"/>
              </a:rPr>
              <a:t>. </a:t>
            </a:r>
          </a:p>
          <a:p>
            <a:pPr rtl="0">
              <a:defRPr/>
            </a:pPr>
            <a:r>
              <a:rPr kumimoji="1" lang="ko-KR" altLang="en-US" sz="1200" b="1" i="0" kern="1200">
                <a:solidFill>
                  <a:schemeClr val="tx1"/>
                </a:solidFill>
                <a:effectLst/>
                <a:latin typeface="굴림"/>
                <a:ea typeface="굴림"/>
                <a:cs typeface="+mn-cs"/>
              </a:rPr>
              <a:t>그러나 이러한 계산이 문제가 되는 것은 거기에 들어간 원재료 가격만 계산했지 그 상품과 서비스를 만드는데 들어가는 노동력과 기타비용을 고려치 않는다는 것이다</a:t>
            </a:r>
            <a:r>
              <a:rPr kumimoji="1" lang="en-US" altLang="ko-KR" sz="1200" b="1" i="0" kern="1200">
                <a:solidFill>
                  <a:schemeClr val="tx1"/>
                </a:solidFill>
                <a:effectLst/>
                <a:latin typeface="굴림"/>
                <a:ea typeface="굴림"/>
                <a:cs typeface="+mn-cs"/>
              </a:rPr>
              <a:t>. </a:t>
            </a:r>
          </a:p>
          <a:p>
            <a:pPr rtl="0">
              <a:defRPr/>
            </a:pPr>
            <a:r>
              <a:rPr kumimoji="1" lang="ko-KR" altLang="en-US" sz="1200" b="0" i="0" kern="1200">
                <a:solidFill>
                  <a:schemeClr val="tx1"/>
                </a:solidFill>
                <a:effectLst/>
                <a:latin typeface="굴림"/>
                <a:ea typeface="굴림"/>
                <a:cs typeface="+mn-cs"/>
              </a:rPr>
              <a:t>그렇다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그런 얘기하는 사람들 치고 노동의 가치를 따로 따지는 사람은 없다</a:t>
            </a:r>
            <a:r>
              <a:rPr kumimoji="1" lang="en-US" altLang="ko-KR" sz="1200" b="0" i="0" kern="1200">
                <a:solidFill>
                  <a:schemeClr val="tx1"/>
                </a:solidFill>
                <a:effectLst/>
                <a:latin typeface="굴림"/>
                <a:ea typeface="굴림"/>
                <a:cs typeface="+mn-cs"/>
              </a:rPr>
              <a:t>. </a:t>
            </a:r>
          </a:p>
          <a:p>
            <a:pPr rtl="0">
              <a:defRPr/>
            </a:pPr>
            <a:r>
              <a:rPr kumimoji="1" lang="ko-KR" altLang="en-US" sz="1200" b="0" i="0" kern="1200">
                <a:solidFill>
                  <a:schemeClr val="tx1"/>
                </a:solidFill>
                <a:effectLst/>
                <a:latin typeface="굴림"/>
                <a:ea typeface="굴림"/>
                <a:cs typeface="+mn-cs"/>
              </a:rPr>
              <a:t>그런 식으로 사람의 노동은 공짜인마냥 자의적으로 계산하고 노동의 가치를 후려친다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후려치기는 대기업이 하청기업에게만 하는 것이 아니다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전 국민이 그들에게 서비스를 제공하는 사람들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즉 서로가 서로의 노동가치를 후려치고 있다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이런 상황에서 최저임금이 </a:t>
            </a:r>
            <a:r>
              <a:rPr kumimoji="1" lang="en-US" altLang="ko-KR" sz="1200" b="0" i="0" kern="1200">
                <a:solidFill>
                  <a:schemeClr val="tx1"/>
                </a:solidFill>
                <a:effectLst/>
                <a:latin typeface="굴림"/>
                <a:ea typeface="굴림"/>
                <a:cs typeface="+mn-cs"/>
              </a:rPr>
              <a:t>1</a:t>
            </a:r>
            <a:r>
              <a:rPr kumimoji="1" lang="ko-KR" altLang="en-US" sz="1200" b="0" i="0" kern="1200">
                <a:solidFill>
                  <a:schemeClr val="tx1"/>
                </a:solidFill>
                <a:effectLst/>
                <a:latin typeface="굴림"/>
                <a:ea typeface="굴림"/>
                <a:cs typeface="+mn-cs"/>
              </a:rPr>
              <a:t>만원이 된다 한들 그로 인해 올라간 상품</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서비스 가격과 노동의 가치를 납득할 수 있을까</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노동의 가치를 무시하는 단적인 예가 바로 가사노동이다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경제학에서 가사노동의 가치는 이견이 많지만 다소 보수적으로 잡아도 </a:t>
            </a:r>
            <a:r>
              <a:rPr kumimoji="1" lang="en-US" altLang="ko-KR" sz="1200" b="0" i="0" kern="1200">
                <a:solidFill>
                  <a:schemeClr val="tx1"/>
                </a:solidFill>
                <a:effectLst/>
                <a:latin typeface="굴림"/>
                <a:ea typeface="굴림"/>
                <a:cs typeface="+mn-cs"/>
              </a:rPr>
              <a:t>GDP</a:t>
            </a:r>
            <a:r>
              <a:rPr kumimoji="1" lang="ko-KR" altLang="en-US" sz="1200" b="0" i="0" kern="1200">
                <a:solidFill>
                  <a:schemeClr val="tx1"/>
                </a:solidFill>
                <a:effectLst/>
                <a:latin typeface="굴림"/>
                <a:ea typeface="굴림"/>
                <a:cs typeface="+mn-cs"/>
              </a:rPr>
              <a:t>의 </a:t>
            </a:r>
            <a:r>
              <a:rPr kumimoji="1" lang="en-US" altLang="ko-KR" sz="1200" b="0" i="0" kern="1200">
                <a:solidFill>
                  <a:schemeClr val="tx1"/>
                </a:solidFill>
                <a:effectLst/>
                <a:latin typeface="굴림"/>
                <a:ea typeface="굴림"/>
                <a:cs typeface="+mn-cs"/>
              </a:rPr>
              <a:t>30%</a:t>
            </a:r>
            <a:r>
              <a:rPr kumimoji="1" lang="ko-KR" altLang="en-US" sz="1200" b="0" i="0" kern="1200">
                <a:solidFill>
                  <a:schemeClr val="tx1"/>
                </a:solidFill>
                <a:effectLst/>
                <a:latin typeface="굴림"/>
                <a:ea typeface="굴림"/>
                <a:cs typeface="+mn-cs"/>
              </a:rPr>
              <a:t>를 차지한다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물론 이것은 보이지가 않기 때문에 실제 </a:t>
            </a:r>
            <a:r>
              <a:rPr kumimoji="1" lang="en-US" altLang="ko-KR" sz="1200" b="0" i="0" kern="1200">
                <a:solidFill>
                  <a:schemeClr val="tx1"/>
                </a:solidFill>
                <a:effectLst/>
                <a:latin typeface="굴림"/>
                <a:ea typeface="굴림"/>
                <a:cs typeface="+mn-cs"/>
              </a:rPr>
              <a:t>GDP </a:t>
            </a:r>
            <a:r>
              <a:rPr kumimoji="1" lang="ko-KR" altLang="en-US" sz="1200" b="0" i="0" kern="1200">
                <a:solidFill>
                  <a:schemeClr val="tx1"/>
                </a:solidFill>
                <a:effectLst/>
                <a:latin typeface="굴림"/>
                <a:ea typeface="굴림"/>
                <a:cs typeface="+mn-cs"/>
              </a:rPr>
              <a:t>계산에서는 빠진다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세상에 어떤 직업과 어떤 노동이 </a:t>
            </a:r>
            <a:r>
              <a:rPr kumimoji="1" lang="en-US" altLang="ko-KR" sz="1200" b="0" i="0" kern="1200">
                <a:solidFill>
                  <a:schemeClr val="tx1"/>
                </a:solidFill>
                <a:effectLst/>
                <a:latin typeface="굴림"/>
                <a:ea typeface="굴림"/>
                <a:cs typeface="+mn-cs"/>
              </a:rPr>
              <a:t>GDP</a:t>
            </a:r>
            <a:r>
              <a:rPr kumimoji="1" lang="ko-KR" altLang="en-US" sz="1200" b="0" i="0" kern="1200">
                <a:solidFill>
                  <a:schemeClr val="tx1"/>
                </a:solidFill>
                <a:effectLst/>
                <a:latin typeface="굴림"/>
                <a:ea typeface="굴림"/>
                <a:cs typeface="+mn-cs"/>
              </a:rPr>
              <a:t>의 </a:t>
            </a:r>
            <a:r>
              <a:rPr kumimoji="1" lang="en-US" altLang="ko-KR" sz="1200" b="0" i="0" kern="1200">
                <a:solidFill>
                  <a:schemeClr val="tx1"/>
                </a:solidFill>
                <a:effectLst/>
                <a:latin typeface="굴림"/>
                <a:ea typeface="굴림"/>
                <a:cs typeface="+mn-cs"/>
              </a:rPr>
              <a:t>30%</a:t>
            </a:r>
            <a:r>
              <a:rPr kumimoji="1" lang="ko-KR" altLang="en-US" sz="1200" b="0" i="0" kern="1200">
                <a:solidFill>
                  <a:schemeClr val="tx1"/>
                </a:solidFill>
                <a:effectLst/>
                <a:latin typeface="굴림"/>
                <a:ea typeface="굴림"/>
                <a:cs typeface="+mn-cs"/>
              </a:rPr>
              <a:t>를 차지한단 말인가</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말 그대로 가사노동이야 말로 보이지 않는 거대한 가치를 생산하고 노동재생산을 하게 만드는 원동력이다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그런데 이 가사노동에 대한 인식은 말 그대로 개차반에 가깝다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생각보다 많은 사람들이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전업주부</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를 </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아무것도 하지 않고 노는 것</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이라 생각한다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그러다보니 나는 일하는데 누군가 전업주부라 하면 부러워 하면서도 나만 고생하는거 같아서 부아가 치민다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하지만 이렇게나 인정 못받는 노동을 누가 좋아라 하겠는가</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만약 내가 야근까지 해가며 열심히 일하고 있는데 부장이 와선 스윽 보고 </a:t>
            </a:r>
            <a:r>
              <a:rPr kumimoji="1" lang="en-US" altLang="ko-KR" sz="1200" b="0" i="0" kern="1200">
                <a:solidFill>
                  <a:schemeClr val="tx1"/>
                </a:solidFill>
                <a:effectLst/>
                <a:latin typeface="굴림"/>
                <a:ea typeface="굴림"/>
                <a:cs typeface="+mn-cs"/>
              </a:rPr>
              <a:t>"XX</a:t>
            </a:r>
            <a:r>
              <a:rPr kumimoji="1" lang="ko-KR" altLang="en-US" sz="1200" b="0" i="0" kern="1200">
                <a:solidFill>
                  <a:schemeClr val="tx1"/>
                </a:solidFill>
                <a:effectLst/>
                <a:latin typeface="굴림"/>
                <a:ea typeface="굴림"/>
                <a:cs typeface="+mn-cs"/>
              </a:rPr>
              <a:t>씨는 일은 하지도 않으면서 책상에 앉아서 대체 뭘 하나</a:t>
            </a: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라고 말하면 당장이라도 때려치고 나가고 싶은 심정일 것이다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기술의 발전으로 가사 노동의 노동량이 </a:t>
            </a:r>
            <a:r>
              <a:rPr kumimoji="1" lang="en-US" altLang="ko-KR" sz="1200" b="0" i="0" kern="1200">
                <a:solidFill>
                  <a:schemeClr val="tx1"/>
                </a:solidFill>
                <a:effectLst/>
                <a:latin typeface="굴림"/>
                <a:ea typeface="굴림"/>
                <a:cs typeface="+mn-cs"/>
              </a:rPr>
              <a:t>30</a:t>
            </a:r>
            <a:r>
              <a:rPr kumimoji="1" lang="ko-KR" altLang="en-US" sz="1200" b="0" i="0" kern="1200">
                <a:solidFill>
                  <a:schemeClr val="tx1"/>
                </a:solidFill>
                <a:effectLst/>
                <a:latin typeface="굴림"/>
                <a:ea typeface="굴림"/>
                <a:cs typeface="+mn-cs"/>
              </a:rPr>
              <a:t>년</a:t>
            </a:r>
            <a:r>
              <a:rPr kumimoji="1" lang="en-US" altLang="ko-KR" sz="1200" b="0" i="0" kern="1200">
                <a:solidFill>
                  <a:schemeClr val="tx1"/>
                </a:solidFill>
                <a:effectLst/>
                <a:latin typeface="굴림"/>
                <a:ea typeface="굴림"/>
                <a:cs typeface="+mn-cs"/>
              </a:rPr>
              <a:t>, 50</a:t>
            </a:r>
            <a:r>
              <a:rPr kumimoji="1" lang="ko-KR" altLang="en-US" sz="1200" b="0" i="0" kern="1200">
                <a:solidFill>
                  <a:schemeClr val="tx1"/>
                </a:solidFill>
                <a:effectLst/>
                <a:latin typeface="굴림"/>
                <a:ea typeface="굴림"/>
                <a:cs typeface="+mn-cs"/>
              </a:rPr>
              <a:t>년</a:t>
            </a:r>
            <a:r>
              <a:rPr kumimoji="1" lang="en-US" altLang="ko-KR" sz="1200" b="0" i="0" kern="1200">
                <a:solidFill>
                  <a:schemeClr val="tx1"/>
                </a:solidFill>
                <a:effectLst/>
                <a:latin typeface="굴림"/>
                <a:ea typeface="굴림"/>
                <a:cs typeface="+mn-cs"/>
              </a:rPr>
              <a:t>, 100</a:t>
            </a:r>
            <a:r>
              <a:rPr kumimoji="1" lang="ko-KR" altLang="en-US" sz="1200" b="0" i="0" kern="1200">
                <a:solidFill>
                  <a:schemeClr val="tx1"/>
                </a:solidFill>
                <a:effectLst/>
                <a:latin typeface="굴림"/>
                <a:ea typeface="굴림"/>
                <a:cs typeface="+mn-cs"/>
              </a:rPr>
              <a:t>년 전에 비해 많이 줄긴 했어도 가사노동이야말로 여전히 자본과 기계로 대체가 어려운 분야에 해당한다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그런데 이 가치를 인정하는 사람이 얼마 되지 않는다는게 비극이다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이렇게 나의 삶 가장 가까이에서 벌어지는 노동의 가치도 인정하지 않는 마당에 소비상품과 서비스의 노동가치를 인정할리가 만무하다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그러다보니 돈 몇푼 내고서 사람을 자기 마음대로 부리는 건 아무런 문제라 생각하지를 않는다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내가 돈을 냈으니 내 맘대로 해도 된단거다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자기 노동의 가치는 그 어느 것보다 중요하다고 얘기하고 내 월급 빼고 다 오른다고 불평하는 사람들이 정작 그러한 남의 노동은 인정하지도 않고 후려치기에 바쁘다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이렇게 서로가 서로를 후려치기에 바쁘니 그야말로 헬조선이 열리는 셈이다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나는 분명 내 가치 이상을 하지만 난 돈을 적게 받고 있고 내가 돈을 낸 저 놈은 나에게 폭리를 취하고 있다는 발상으로 서로를 깎아내리기 바쁘고 저 놈이 나에게 폭리를 취하고 있기 때문에 나의 수많은 클레임과 요구는 지극히 타당한 것이 된다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결국 그런식으로 타인을 쥐어 짜버리니 남는 건 타인에게 쥐어 짜이고 남은 내 빈 껍데기 뿐이다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이러니 헬조선 얘기가 나오지 않으면 이상한 것이다</a:t>
            </a:r>
            <a:r>
              <a:rPr kumimoji="1" lang="en-US" altLang="ko-KR" sz="1200" b="0" i="0" kern="1200">
                <a:solidFill>
                  <a:schemeClr val="tx1"/>
                </a:solidFill>
                <a:effectLst/>
                <a:latin typeface="굴림"/>
                <a:ea typeface="굴림"/>
                <a:cs typeface="+mn-cs"/>
              </a:rPr>
              <a:t>.</a:t>
            </a:r>
          </a:p>
          <a:p>
            <a:pPr lvl="0">
              <a:defRPr/>
            </a:pPr>
            <a:endParaRPr lang="en-US" altLang="ko-KR"/>
          </a:p>
          <a:p>
            <a:pPr lvl="0">
              <a:defRPr/>
            </a:pPr>
            <a:r>
              <a:rPr lang="en-US" altLang="ko-KR"/>
              <a:t>http://www.huffingtonpost.kr/youngjun-kim/story_b_9047346.html</a:t>
            </a:r>
            <a:endParaRPr lang="ko-KR" altLang="en-US"/>
          </a:p>
        </p:txBody>
      </p:sp>
      <p:sp>
        <p:nvSpPr>
          <p:cNvPr id="4" name="슬라이드 번호 개체 틀 3"/>
          <p:cNvSpPr>
            <a:spLocks noGrp="1"/>
          </p:cNvSpPr>
          <p:nvPr>
            <p:ph type="sldNum" sz="quarter" idx="10"/>
          </p:nvPr>
        </p:nvSpPr>
        <p:spPr/>
        <p:txBody>
          <a:bodyPr/>
          <a:lstStyle/>
          <a:p>
            <a:pPr>
              <a:defRPr/>
            </a:pPr>
            <a:fld id="{18620809-4E9F-45AA-B0AC-31666BFF3937}" type="slidenum">
              <a:rPr lang="en-US" altLang="ko-KR"/>
              <a:pPr>
                <a:defRPr/>
              </a:pPr>
              <a:t>51</a:t>
            </a:fld>
            <a:endParaRPr lang="en-US" altLang="ko-K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txBox="1">
            <a:spLocks noGrp="1" noChangeArrowheads="1"/>
          </p:cNvSpPr>
          <p:nvPr/>
        </p:nvSpPr>
        <p:spPr>
          <a:xfrm>
            <a:off x="4022728" y="9721854"/>
            <a:ext cx="3074988" cy="511175"/>
          </a:xfrm>
          <a:prstGeom prst="rect">
            <a:avLst/>
          </a:prstGeom>
          <a:noFill/>
          <a:ln w="9525">
            <a:noFill/>
            <a:miter/>
          </a:ln>
        </p:spPr>
        <p:txBody>
          <a:bodyPr lIns="98990" tIns="49495" rIns="98990" bIns="49495" anchor="b"/>
          <a:lstStyle/>
          <a:p>
            <a:pPr algn="r" defTabSz="988522">
              <a:spcBef>
                <a:spcPct val="0"/>
              </a:spcBef>
              <a:defRPr/>
            </a:pPr>
            <a:fld id="{6E4ADDE5-29EF-4472-8FA6-CF8F7AFDA862}" type="slidenum">
              <a:rPr lang="en-US" altLang="ko-KR" sz="1300">
                <a:latin typeface="굴림"/>
                <a:ea typeface="굴림"/>
              </a:rPr>
              <a:pPr algn="r" defTabSz="988522">
                <a:spcBef>
                  <a:spcPct val="0"/>
                </a:spcBef>
                <a:defRPr/>
              </a:pPr>
              <a:t>52</a:t>
            </a:fld>
            <a:endParaRPr lang="en-US" altLang="ko-KR" sz="1300">
              <a:latin typeface="굴림"/>
              <a:ea typeface="굴림"/>
            </a:endParaRPr>
          </a:p>
        </p:txBody>
      </p:sp>
      <p:sp>
        <p:nvSpPr>
          <p:cNvPr id="485379" name="Rectangle 2"/>
          <p:cNvSpPr>
            <a:spLocks noGrp="1" noRot="1" noChangeAspect="1" noChangeArrowheads="1" noTextEdit="1"/>
          </p:cNvSpPr>
          <p:nvPr>
            <p:ph type="sldImg"/>
          </p:nvPr>
        </p:nvSpPr>
        <p:spPr>
          <a:xfrm>
            <a:off x="504825" y="509588"/>
            <a:ext cx="2205038" cy="1655762"/>
          </a:xfrm>
          <a:ln/>
        </p:spPr>
      </p:sp>
      <p:sp>
        <p:nvSpPr>
          <p:cNvPr id="485380" name="Rectangle 3"/>
          <p:cNvSpPr>
            <a:spLocks noGrp="1" noChangeArrowheads="1"/>
          </p:cNvSpPr>
          <p:nvPr>
            <p:ph type="body" idx="1"/>
          </p:nvPr>
        </p:nvSpPr>
        <p:spPr>
          <a:xfrm>
            <a:off x="709616" y="2452694"/>
            <a:ext cx="5792787" cy="7056437"/>
          </a:xfrm>
          <a:noFill/>
          <a:ln/>
        </p:spPr>
        <p:txBody>
          <a:bodyPr>
            <a:normAutofit/>
          </a:bodyPr>
          <a:lstStyle/>
          <a:p>
            <a:pPr lvl="0">
              <a:defRPr/>
            </a:pPr>
            <a:endParaRPr lang="ko-KR"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txBox="1">
            <a:spLocks noGrp="1" noChangeArrowheads="1"/>
          </p:cNvSpPr>
          <p:nvPr/>
        </p:nvSpPr>
        <p:spPr>
          <a:xfrm>
            <a:off x="4022728" y="9721854"/>
            <a:ext cx="3074988" cy="511175"/>
          </a:xfrm>
          <a:prstGeom prst="rect">
            <a:avLst/>
          </a:prstGeom>
          <a:noFill/>
          <a:ln w="9525">
            <a:noFill/>
            <a:miter/>
          </a:ln>
        </p:spPr>
        <p:txBody>
          <a:bodyPr lIns="98990" tIns="49495" rIns="98990" bIns="49495" anchor="b"/>
          <a:lstStyle/>
          <a:p>
            <a:pPr algn="r" defTabSz="988522">
              <a:spcBef>
                <a:spcPct val="0"/>
              </a:spcBef>
              <a:defRPr/>
            </a:pPr>
            <a:fld id="{6E4ADDE5-29EF-4472-8FA6-CF8F7AFDA862}" type="slidenum">
              <a:rPr lang="en-US" altLang="ko-KR" sz="1300">
                <a:latin typeface="굴림"/>
                <a:ea typeface="굴림"/>
              </a:rPr>
              <a:pPr algn="r" defTabSz="988522">
                <a:spcBef>
                  <a:spcPct val="0"/>
                </a:spcBef>
                <a:defRPr/>
              </a:pPr>
              <a:t>53</a:t>
            </a:fld>
            <a:endParaRPr lang="en-US" altLang="ko-KR" sz="1300">
              <a:latin typeface="굴림"/>
              <a:ea typeface="굴림"/>
            </a:endParaRPr>
          </a:p>
        </p:txBody>
      </p:sp>
      <p:sp>
        <p:nvSpPr>
          <p:cNvPr id="485379" name="Rectangle 2"/>
          <p:cNvSpPr>
            <a:spLocks noGrp="1" noRot="1" noChangeAspect="1" noChangeArrowheads="1" noTextEdit="1"/>
          </p:cNvSpPr>
          <p:nvPr>
            <p:ph type="sldImg"/>
          </p:nvPr>
        </p:nvSpPr>
        <p:spPr>
          <a:xfrm>
            <a:off x="504825" y="509588"/>
            <a:ext cx="2205038" cy="1655762"/>
          </a:xfrm>
          <a:ln/>
        </p:spPr>
      </p:sp>
      <p:sp>
        <p:nvSpPr>
          <p:cNvPr id="485380" name="Rectangle 3"/>
          <p:cNvSpPr>
            <a:spLocks noGrp="1" noChangeArrowheads="1"/>
          </p:cNvSpPr>
          <p:nvPr>
            <p:ph type="body" idx="1"/>
          </p:nvPr>
        </p:nvSpPr>
        <p:spPr>
          <a:xfrm>
            <a:off x="709616" y="2452694"/>
            <a:ext cx="5792787" cy="7056437"/>
          </a:xfrm>
          <a:noFill/>
          <a:ln/>
        </p:spPr>
        <p:txBody>
          <a:bodyPr>
            <a:normAutofit/>
          </a:bodyPr>
          <a:lstStyle/>
          <a:p>
            <a:pPr lvl="0">
              <a:defRPr/>
            </a:pPr>
            <a:r>
              <a:rPr lang="en-US" altLang="ko-KR"/>
              <a:t>http://joongang.joins.com/article/126/16847126.html?ctg=1200</a:t>
            </a:r>
            <a:endParaRPr lang="ko-KR"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txBox="1">
            <a:spLocks noGrp="1" noChangeArrowheads="1"/>
          </p:cNvSpPr>
          <p:nvPr/>
        </p:nvSpPr>
        <p:spPr>
          <a:xfrm>
            <a:off x="4022727" y="9721854"/>
            <a:ext cx="3074988" cy="511175"/>
          </a:xfrm>
          <a:prstGeom prst="rect">
            <a:avLst/>
          </a:prstGeom>
          <a:noFill/>
          <a:ln w="9525">
            <a:noFill/>
            <a:miter/>
          </a:ln>
        </p:spPr>
        <p:txBody>
          <a:bodyPr lIns="99000" tIns="49499" rIns="99000" bIns="49499" anchor="b"/>
          <a:lstStyle/>
          <a:p>
            <a:pPr algn="r" defTabSz="988619">
              <a:spcBef>
                <a:spcPct val="0"/>
              </a:spcBef>
              <a:defRPr/>
            </a:pPr>
            <a:fld id="{6E4ADDE5-29EF-4472-8FA6-CF8F7AFDA862}" type="slidenum">
              <a:rPr lang="en-US" altLang="ko-KR" sz="1300">
                <a:latin typeface="굴림"/>
                <a:ea typeface="굴림"/>
              </a:rPr>
              <a:pPr algn="r" defTabSz="988619">
                <a:spcBef>
                  <a:spcPct val="0"/>
                </a:spcBef>
                <a:defRPr/>
              </a:pPr>
              <a:t>54</a:t>
            </a:fld>
            <a:endParaRPr lang="en-US" altLang="ko-KR" sz="1300">
              <a:latin typeface="굴림"/>
              <a:ea typeface="굴림"/>
            </a:endParaRPr>
          </a:p>
        </p:txBody>
      </p:sp>
      <p:sp>
        <p:nvSpPr>
          <p:cNvPr id="485379" name="Rectangle 2"/>
          <p:cNvSpPr>
            <a:spLocks noGrp="1" noRot="1" noChangeAspect="1" noChangeArrowheads="1" noTextEdit="1"/>
          </p:cNvSpPr>
          <p:nvPr>
            <p:ph type="sldImg"/>
          </p:nvPr>
        </p:nvSpPr>
        <p:spPr>
          <a:xfrm>
            <a:off x="503238" y="509588"/>
            <a:ext cx="2208212" cy="1655762"/>
          </a:xfrm>
          <a:ln/>
        </p:spPr>
      </p:sp>
      <p:sp>
        <p:nvSpPr>
          <p:cNvPr id="485380" name="Rectangle 3"/>
          <p:cNvSpPr>
            <a:spLocks noGrp="1" noChangeArrowheads="1"/>
          </p:cNvSpPr>
          <p:nvPr>
            <p:ph type="body" idx="1"/>
          </p:nvPr>
        </p:nvSpPr>
        <p:spPr>
          <a:xfrm>
            <a:off x="709616" y="2452693"/>
            <a:ext cx="5792787" cy="7056437"/>
          </a:xfrm>
          <a:noFill/>
          <a:ln/>
        </p:spPr>
        <p:txBody>
          <a:bodyPr>
            <a:normAutofit/>
          </a:bodyPr>
          <a:lstStyle/>
          <a:p>
            <a:pPr lvl="0">
              <a:defRPr/>
            </a:pPr>
            <a:r>
              <a:rPr lang="en-US" altLang="ko-KR"/>
              <a:t>http://joongang.joins.com/article/126/16847126.html?ctg=1200</a:t>
            </a:r>
            <a:endParaRPr lang="ko-KR"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txBox="1">
            <a:spLocks noGrp="1" noChangeArrowheads="1"/>
          </p:cNvSpPr>
          <p:nvPr/>
        </p:nvSpPr>
        <p:spPr>
          <a:xfrm>
            <a:off x="4021139" y="9721852"/>
            <a:ext cx="3076575" cy="511175"/>
          </a:xfrm>
          <a:prstGeom prst="rect">
            <a:avLst/>
          </a:prstGeom>
          <a:noFill/>
          <a:ln w="9525">
            <a:noFill/>
            <a:miter/>
          </a:ln>
        </p:spPr>
        <p:txBody>
          <a:bodyPr lIns="99029" tIns="49515" rIns="99029" bIns="49515" anchor="b"/>
          <a:lstStyle/>
          <a:p>
            <a:pPr algn="r" defTabSz="990422">
              <a:spcBef>
                <a:spcPct val="0"/>
              </a:spcBef>
              <a:defRPr/>
            </a:pPr>
            <a:fld id="{69D7FCE8-E103-4139-9529-FA8A4EF2132D}" type="slidenum">
              <a:rPr lang="en-US" altLang="ko-KR" sz="1300">
                <a:solidFill>
                  <a:prstClr val="black"/>
                </a:solidFill>
                <a:latin typeface="굴림"/>
                <a:ea typeface="굴림"/>
              </a:rPr>
              <a:pPr algn="r" defTabSz="990422">
                <a:spcBef>
                  <a:spcPct val="0"/>
                </a:spcBef>
                <a:defRPr/>
              </a:pPr>
              <a:t>55</a:t>
            </a:fld>
            <a:endParaRPr lang="en-US" altLang="ko-KR" sz="1300">
              <a:solidFill>
                <a:prstClr val="black"/>
              </a:solidFill>
              <a:latin typeface="굴림"/>
              <a:ea typeface="굴림"/>
            </a:endParaRPr>
          </a:p>
        </p:txBody>
      </p:sp>
      <p:sp>
        <p:nvSpPr>
          <p:cNvPr id="610307" name="Rectangle 2"/>
          <p:cNvSpPr>
            <a:spLocks noGrp="1" noRot="1" noChangeAspect="1" noChangeArrowheads="1" noTextEdit="1"/>
          </p:cNvSpPr>
          <p:nvPr>
            <p:ph type="sldImg"/>
          </p:nvPr>
        </p:nvSpPr>
        <p:spPr>
          <a:xfrm>
            <a:off x="3813175" y="652463"/>
            <a:ext cx="2495550" cy="1871662"/>
          </a:xfrm>
          <a:ln/>
        </p:spPr>
      </p:sp>
      <p:sp>
        <p:nvSpPr>
          <p:cNvPr id="610308" name="Rectangle 3"/>
          <p:cNvSpPr>
            <a:spLocks noGrp="1" noChangeArrowheads="1"/>
          </p:cNvSpPr>
          <p:nvPr>
            <p:ph type="body" idx="1"/>
          </p:nvPr>
        </p:nvSpPr>
        <p:spPr>
          <a:noFill/>
          <a:ln/>
        </p:spPr>
        <p:txBody>
          <a:bodyPr lIns="99029" tIns="49515" rIns="99029" bIns="49515"/>
          <a:lstStyle/>
          <a:p>
            <a:pPr lvl="0">
              <a:defRPr/>
            </a:pPr>
            <a:r>
              <a:rPr lang="ko-KR" altLang="en-US"/>
              <a:t>그림 </a:t>
            </a:r>
            <a:r>
              <a:rPr lang="en-US" altLang="ko-KR"/>
              <a:t>: </a:t>
            </a:r>
            <a:r>
              <a:rPr lang="en-US" altLang="ko-KR">
                <a:hlinkClick r:id="rId3"/>
              </a:rPr>
              <a:t>http://goo.gl/DEkyb8</a:t>
            </a:r>
            <a:endParaRPr lang="en-US" altLang="ko-KR"/>
          </a:p>
          <a:p>
            <a:pPr lvl="0">
              <a:defRPr/>
            </a:pPr>
            <a:br>
              <a:rPr lang="ko-KR" altLang="en-US"/>
            </a:br>
            <a:endParaRPr lang="ko-KR" altLang="en-US"/>
          </a:p>
          <a:p>
            <a:pPr lvl="0">
              <a:defRPr/>
            </a:pPr>
            <a:r>
              <a:rPr lang="ko-KR" altLang="en-US"/>
              <a:t>아이를 위한 칫솔은 어때야 할까</a:t>
            </a:r>
            <a:r>
              <a:rPr lang="en-US" altLang="ko-KR"/>
              <a:t>? </a:t>
            </a:r>
          </a:p>
          <a:p>
            <a:pPr lvl="0">
              <a:defRPr/>
            </a:pPr>
            <a:r>
              <a:rPr lang="ko-KR" altLang="en-US"/>
              <a:t>디자인기업 </a:t>
            </a:r>
            <a:r>
              <a:rPr lang="en-US" altLang="ko-KR"/>
              <a:t>IDEO</a:t>
            </a:r>
            <a:r>
              <a:rPr lang="ko-KR" altLang="en-US"/>
              <a:t>는 오랄비</a:t>
            </a:r>
            <a:r>
              <a:rPr lang="en-US" altLang="ko-KR"/>
              <a:t>(Oral-B)</a:t>
            </a:r>
            <a:r>
              <a:rPr lang="ko-KR" altLang="en-US"/>
              <a:t>를 위해 </a:t>
            </a:r>
            <a:r>
              <a:rPr lang="en-US" altLang="ko-KR"/>
              <a:t>5~8</a:t>
            </a:r>
            <a:r>
              <a:rPr lang="ko-KR" altLang="en-US"/>
              <a:t>세용 어린이 칫솔을 디자인하면서 아이들의 이빨 닦는 행동을 관찰함으로써 고정관념을 깨는 새로운 제품을 만들게 되었다</a:t>
            </a:r>
            <a:r>
              <a:rPr lang="en-US" altLang="ko-KR"/>
              <a:t>.</a:t>
            </a:r>
          </a:p>
          <a:p>
            <a:pPr lvl="0">
              <a:defRPr/>
            </a:pPr>
            <a:r>
              <a:rPr lang="en-US" altLang="ko-KR"/>
              <a:t>1996</a:t>
            </a:r>
            <a:r>
              <a:rPr lang="ko-KR" altLang="en-US"/>
              <a:t>년 이 제품이 출시되기 전까지 아이들의 칫솔은 어른의 칫솔보다 작아야 한다는 정도의 개념이 있었을 뿐이었다</a:t>
            </a:r>
            <a:r>
              <a:rPr lang="en-US" altLang="ko-KR"/>
              <a:t>. IDEO</a:t>
            </a:r>
            <a:r>
              <a:rPr lang="ko-KR" altLang="en-US"/>
              <a:t>의 디자이너가 아이들을 관찰해보니 실제로 아이들은 어른들처럼 칫솔을 손가락으로 잡는 대신 네 손가락과 손바닥을 함께 써서 칫솔을 붙잡고 있었고 이것을 더 쉽게 잡을 수 있게 하려면 오히려 어른의 칫솔대 보다 더 두꺼워야 한다는 결론을 얻었다</a:t>
            </a:r>
            <a:r>
              <a:rPr lang="en-US" altLang="ko-KR"/>
              <a:t>. </a:t>
            </a:r>
            <a:r>
              <a:rPr lang="ko-KR" altLang="en-US"/>
              <a:t>그 결과 만지작거리기 좋은 느낌의 통통한 고무 손잡이를 가진 어린이 전용 칫솔이 탄생하였다</a:t>
            </a:r>
            <a:r>
              <a:rPr lang="en-US" altLang="ko-KR"/>
              <a:t>. </a:t>
            </a:r>
          </a:p>
          <a:p>
            <a:pPr lvl="0">
              <a:defRPr/>
            </a:pPr>
            <a:r>
              <a:rPr lang="ko-KR" altLang="en-US"/>
              <a:t>불과 몇 년 전까지도 우리는 아이에게 필요한 칫솔이 무엇인지 아이의 입장에서 생각해보지 못했던 것이다</a:t>
            </a:r>
            <a:r>
              <a:rPr lang="en-US" altLang="ko-KR"/>
              <a:t>. </a:t>
            </a:r>
            <a:r>
              <a:rPr lang="ko-KR" altLang="en-US"/>
              <a:t>아직 우리가 공급자 중심의 세계에 머물러 있음을 증명하는 사례이다</a:t>
            </a:r>
            <a:r>
              <a:rPr lang="en-US" altLang="ko-KR"/>
              <a:t>. </a:t>
            </a:r>
            <a:r>
              <a:rPr lang="ko-KR" altLang="en-US"/>
              <a:t>그리고 아무리 사소하고 혁신의 여지가 있을 수 있을까하는 영역에서도 사용자와의 공감력을 바탕으로 민감하게 관찰한다면 얼마든지 혁신의 실마리를 찾을 수 있다는 것을 입증하는 사례이기도 하다</a:t>
            </a:r>
            <a:r>
              <a:rPr lang="en-US" altLang="ko-KR"/>
              <a:t>. </a:t>
            </a:r>
          </a:p>
          <a:p>
            <a:pPr lvl="0">
              <a:defRPr/>
            </a:pPr>
            <a:endParaRPr lang="en-US" altLang="ko-KR"/>
          </a:p>
          <a:p>
            <a:pPr lvl="0">
              <a:defRPr/>
            </a:pPr>
            <a:r>
              <a:rPr lang="ko-KR" altLang="en-US"/>
              <a:t>관련 글 보기 </a:t>
            </a:r>
            <a:r>
              <a:rPr lang="en-US" altLang="ko-KR"/>
              <a:t>: </a:t>
            </a:r>
            <a:r>
              <a:rPr lang="ko-KR" altLang="en-US"/>
              <a:t>관찰의 기술</a:t>
            </a:r>
            <a:r>
              <a:rPr lang="en-US" altLang="ko-KR"/>
              <a:t>, </a:t>
            </a:r>
            <a:r>
              <a:rPr lang="ko-KR" altLang="en-US"/>
              <a:t>양근우</a:t>
            </a:r>
            <a:r>
              <a:rPr lang="en-US" altLang="ko-KR"/>
              <a:t>, </a:t>
            </a:r>
            <a:r>
              <a:rPr lang="ko-KR" altLang="en-US"/>
              <a:t>다산북스</a:t>
            </a:r>
            <a:r>
              <a:rPr lang="en-US" altLang="ko-KR"/>
              <a:t>,  </a:t>
            </a:r>
          </a:p>
          <a:p>
            <a:pPr lvl="0">
              <a:defRPr/>
            </a:pPr>
            <a:r>
              <a:rPr lang="ko-KR" altLang="en-US"/>
              <a:t>디노베이션을 보여주는 오랄비 어린이 칫솔 디자인  </a:t>
            </a:r>
            <a:r>
              <a:rPr lang="en-US" altLang="ko-KR">
                <a:hlinkClick r:id="rId4"/>
              </a:rPr>
              <a:t>http://skyvegatest.tistory.com/19</a:t>
            </a:r>
            <a:endParaRPr lang="en-US" altLang="ko-KR"/>
          </a:p>
          <a:p>
            <a:pPr lvl="0">
              <a:defRPr/>
            </a:pPr>
            <a:r>
              <a:rPr lang="ko-KR" altLang="en-US"/>
              <a:t>신상품 인사이트를 찾기 위한 관찰 조사는 어떻게 진행하나요</a:t>
            </a:r>
            <a:r>
              <a:rPr lang="en-US" altLang="ko-KR"/>
              <a:t>?  </a:t>
            </a:r>
            <a:r>
              <a:rPr lang="en-US" altLang="ko-KR">
                <a:hlinkClick r:id="rId5"/>
              </a:rPr>
              <a:t>http://goo.gl/LGYl5M</a:t>
            </a:r>
            <a:endParaRPr lang="en-US" altLang="ko-KR"/>
          </a:p>
          <a:p>
            <a:pPr lvl="0">
              <a:defRPr/>
            </a:pPr>
            <a:r>
              <a:rPr lang="en-US" altLang="ko-KR"/>
              <a:t>http://cafe.naver.com/usable/3286</a:t>
            </a:r>
          </a:p>
          <a:p>
            <a:pPr algn="l">
              <a:defRPr/>
            </a:pPr>
            <a:r>
              <a:rPr lang="en-US" altLang="ko-KR"/>
              <a:t>------------------------------------</a:t>
            </a:r>
          </a:p>
          <a:p>
            <a:pPr algn="l">
              <a:defRPr/>
            </a:pPr>
            <a:endParaRPr lang="en-US" altLang="ko-KR"/>
          </a:p>
          <a:p>
            <a:pPr algn="l">
              <a:defRPr/>
            </a:pPr>
            <a:r>
              <a:rPr lang="ko-KR" altLang="en-US"/>
              <a:t>우리의 주변을 둘러보면 어떠한 제품이든 각각의 다른 디자인을 가지고 있습니다</a:t>
            </a:r>
            <a:r>
              <a:rPr lang="en-US" altLang="ko-KR"/>
              <a:t>. </a:t>
            </a:r>
            <a:r>
              <a:rPr lang="ko-KR" altLang="en-US"/>
              <a:t>예전의 제품 디자인들은 좀 더 이쁘고</a:t>
            </a:r>
            <a:r>
              <a:rPr lang="en-US" altLang="ko-KR"/>
              <a:t>, </a:t>
            </a:r>
            <a:r>
              <a:rPr lang="ko-KR" altLang="en-US"/>
              <a:t>눈길을 끌 수 있게 만들었다면 이제는 한 단계 더 나아간 디노베이션</a:t>
            </a:r>
            <a:r>
              <a:rPr lang="en-US" altLang="ko-KR"/>
              <a:t>(Dennovation)</a:t>
            </a:r>
            <a:r>
              <a:rPr lang="ko-KR" altLang="en-US"/>
              <a:t>을 보여주는 제품들이 주를 이루고 있습니다</a:t>
            </a:r>
            <a:r>
              <a:rPr lang="en-US" altLang="ko-KR"/>
              <a:t>.</a:t>
            </a:r>
          </a:p>
          <a:p>
            <a:pPr algn="l">
              <a:defRPr/>
            </a:pPr>
            <a:r>
              <a:rPr lang="en-US" altLang="ko-KR"/>
              <a:t>                                             (</a:t>
            </a:r>
            <a:r>
              <a:rPr lang="ko-KR" altLang="en-US"/>
              <a:t>출처 </a:t>
            </a:r>
            <a:r>
              <a:rPr lang="en-US" altLang="ko-KR"/>
              <a:t>: </a:t>
            </a:r>
            <a:r>
              <a:rPr lang="en-US" altLang="ko-KR">
                <a:hlinkClick r:id="rId6"/>
              </a:rPr>
              <a:t>http://cafe.naver.com/motiontree/50740</a:t>
            </a:r>
            <a:r>
              <a:rPr lang="en-US" altLang="ko-KR"/>
              <a:t>)</a:t>
            </a:r>
          </a:p>
          <a:p>
            <a:pPr algn="l">
              <a:defRPr/>
            </a:pPr>
            <a:r>
              <a:rPr lang="ko-KR" altLang="en-US"/>
              <a:t>디노베이션</a:t>
            </a:r>
            <a:r>
              <a:rPr lang="en-US" altLang="ko-KR"/>
              <a:t>(Dennovation)</a:t>
            </a:r>
            <a:r>
              <a:rPr lang="ko-KR" altLang="en-US"/>
              <a:t>이란 디자인과 이노베이션의 합성어로 혁신적인 기술과 감성적인 디자인의 조화를 추구하는 것을 말합니다</a:t>
            </a:r>
            <a:r>
              <a:rPr lang="en-US" altLang="ko-KR"/>
              <a:t>.</a:t>
            </a:r>
            <a:br>
              <a:rPr lang="en-US" altLang="ko-KR"/>
            </a:br>
            <a:r>
              <a:rPr lang="ko-KR" altLang="en-US"/>
              <a:t>즉 제품을 만드는 데 있어 제품이 가지고 있는 기술뿐만이 아니라 제품의 디자인 또한 중요하다는 것을 보여주는 단어라 하겠습니다</a:t>
            </a:r>
            <a:r>
              <a:rPr lang="en-US" altLang="ko-KR"/>
              <a:t>. </a:t>
            </a:r>
            <a:r>
              <a:rPr lang="ko-KR" altLang="en-US"/>
              <a:t>故 스티븐 잡스도 디자인의 중요성을 강조하였는데요</a:t>
            </a:r>
            <a:r>
              <a:rPr lang="en-US" altLang="ko-KR"/>
              <a:t>.</a:t>
            </a:r>
            <a:br>
              <a:rPr lang="en-US" altLang="ko-KR"/>
            </a:br>
            <a:r>
              <a:rPr lang="en-US" altLang="ko-KR"/>
              <a:t>        “</a:t>
            </a:r>
            <a:r>
              <a:rPr lang="ko-KR" altLang="en-US"/>
              <a:t>디자인은 재미있는 단어다</a:t>
            </a:r>
            <a:r>
              <a:rPr lang="en-US" altLang="ko-KR"/>
              <a:t>. </a:t>
            </a:r>
            <a:r>
              <a:rPr lang="ko-KR" altLang="en-US"/>
              <a:t>혹자는 디자인을 겉모습이라 생각한다</a:t>
            </a:r>
            <a:r>
              <a:rPr lang="en-US" altLang="ko-KR"/>
              <a:t>. </a:t>
            </a:r>
            <a:br>
              <a:rPr lang="en-US" altLang="ko-KR"/>
            </a:br>
            <a:r>
              <a:rPr lang="en-US" altLang="ko-KR"/>
              <a:t>                                </a:t>
            </a:r>
            <a:r>
              <a:rPr lang="ko-KR" altLang="en-US"/>
              <a:t>그러나 깊이 들어가보면 디자인은 작동 방법에 관한 것이다” </a:t>
            </a:r>
            <a:br>
              <a:rPr lang="ko-KR" altLang="en-US"/>
            </a:br>
            <a:r>
              <a:rPr lang="ko-KR" altLang="en-US"/>
              <a:t>                                                                                                               </a:t>
            </a:r>
            <a:r>
              <a:rPr lang="en-US" altLang="ko-KR"/>
              <a:t>– </a:t>
            </a:r>
            <a:r>
              <a:rPr lang="ko-KR" altLang="en-US"/>
              <a:t>스티븐 잡스</a:t>
            </a:r>
            <a:br>
              <a:rPr lang="ko-KR" altLang="en-US"/>
            </a:br>
            <a:r>
              <a:rPr lang="ko-KR" altLang="en-US"/>
              <a:t>故 스티븐 잡스의 말처럼 디자인은 이제 단순한 겉모습이 아닌 제품의 기능을 잘 살릴 수 있는 방법의 하나인 것입니다</a:t>
            </a:r>
            <a:r>
              <a:rPr lang="en-US" altLang="ko-KR"/>
              <a:t>. </a:t>
            </a:r>
            <a:r>
              <a:rPr lang="ko-KR" altLang="en-US"/>
              <a:t>제품의 기능을 잘 살리는</a:t>
            </a:r>
            <a:r>
              <a:rPr lang="en-US" altLang="ko-KR"/>
              <a:t>, </a:t>
            </a:r>
            <a:r>
              <a:rPr lang="ko-KR" altLang="en-US"/>
              <a:t>디노베이션을 추구한 여러 제품 중에서 오랄비</a:t>
            </a:r>
            <a:r>
              <a:rPr lang="en-US" altLang="ko-KR"/>
              <a:t>(Oral-B) </a:t>
            </a:r>
            <a:r>
              <a:rPr lang="ko-KR" altLang="en-US"/>
              <a:t>칫솔은 대표적인 사례로 꼽을 수가 있습니다</a:t>
            </a:r>
            <a:r>
              <a:rPr lang="en-US" altLang="ko-KR"/>
              <a:t>. </a:t>
            </a:r>
          </a:p>
          <a:p>
            <a:pPr algn="l">
              <a:defRPr/>
            </a:pPr>
            <a:r>
              <a:rPr lang="en-US" altLang="ko-KR"/>
              <a:t>                                                           (</a:t>
            </a:r>
            <a:r>
              <a:rPr lang="ko-KR" altLang="en-US"/>
              <a:t>출처 </a:t>
            </a:r>
            <a:r>
              <a:rPr lang="en-US" altLang="ko-KR"/>
              <a:t>: </a:t>
            </a:r>
            <a:r>
              <a:rPr lang="en-US" altLang="ko-KR">
                <a:hlinkClick r:id="rId7"/>
              </a:rPr>
              <a:t>www.oral-b.co.kr/</a:t>
            </a:r>
            <a:r>
              <a:rPr lang="en-US" altLang="ko-KR"/>
              <a:t>)</a:t>
            </a:r>
            <a:br>
              <a:rPr lang="en-US" altLang="ko-KR"/>
            </a:br>
            <a:r>
              <a:rPr lang="ko-KR" altLang="en-US"/>
              <a:t>오랄비</a:t>
            </a:r>
            <a:r>
              <a:rPr lang="en-US" altLang="ko-KR"/>
              <a:t>(Oral-B)</a:t>
            </a:r>
            <a:r>
              <a:rPr lang="ko-KR" altLang="en-US"/>
              <a:t>는 세계적인 디자인 회사 </a:t>
            </a:r>
            <a:r>
              <a:rPr lang="en-US" altLang="ko-KR"/>
              <a:t>IDEO</a:t>
            </a:r>
            <a:r>
              <a:rPr lang="ko-KR" altLang="en-US"/>
              <a:t>에 어린이용 칫솔 디자인을 의뢰한 적이 있었습니다</a:t>
            </a:r>
            <a:r>
              <a:rPr lang="en-US" altLang="ko-KR"/>
              <a:t>. </a:t>
            </a:r>
            <a:r>
              <a:rPr lang="ko-KR" altLang="en-US"/>
              <a:t>의뢰를 받은 </a:t>
            </a:r>
            <a:r>
              <a:rPr lang="en-US" altLang="ko-KR"/>
              <a:t>IDEO</a:t>
            </a:r>
            <a:r>
              <a:rPr lang="ko-KR" altLang="en-US"/>
              <a:t>는 어린이들의 양치하는 모습을 면밀히 관찰하기 시작하였는데요</a:t>
            </a:r>
            <a:r>
              <a:rPr lang="en-US" altLang="ko-KR"/>
              <a:t>. </a:t>
            </a:r>
            <a:r>
              <a:rPr lang="ko-KR" altLang="en-US"/>
              <a:t>관찰을 하면서 </a:t>
            </a:r>
            <a:r>
              <a:rPr lang="en-US" altLang="ko-KR"/>
              <a:t>IDEO</a:t>
            </a:r>
            <a:r>
              <a:rPr lang="ko-KR" altLang="en-US"/>
              <a:t>는 어른들과는 다른 어린이들만의 칫솔 잡는 법을 발견하게 됩니다</a:t>
            </a:r>
            <a:r>
              <a:rPr lang="en-US" altLang="ko-KR"/>
              <a:t>.</a:t>
            </a:r>
          </a:p>
          <a:p>
            <a:pPr algn="l">
              <a:defRPr/>
            </a:pPr>
            <a:r>
              <a:rPr lang="en-US" altLang="ko-KR"/>
              <a:t>(</a:t>
            </a:r>
            <a:r>
              <a:rPr lang="ko-KR" altLang="en-US"/>
              <a:t>출처 </a:t>
            </a:r>
            <a:r>
              <a:rPr lang="en-US" altLang="ko-KR"/>
              <a:t>: </a:t>
            </a:r>
            <a:r>
              <a:rPr lang="en-US" altLang="ko-KR">
                <a:hlinkClick r:id="rId8"/>
              </a:rPr>
              <a:t>http://blog.naver.com/raindefence?Redirect=Log&amp;logNo=100150087406</a:t>
            </a:r>
            <a:r>
              <a:rPr lang="en-US" altLang="ko-KR"/>
              <a:t>)</a:t>
            </a:r>
            <a:br>
              <a:rPr lang="en-US" altLang="ko-KR"/>
            </a:br>
            <a:r>
              <a:rPr lang="ko-KR" altLang="en-US"/>
              <a:t>어른들은 손가락으로 칫솔을 잡는데 비해 아이들은 손바닥 전체로 칫솔을 쥔다는 것입니다</a:t>
            </a:r>
            <a:r>
              <a:rPr lang="en-US" altLang="ko-KR"/>
              <a:t>. </a:t>
            </a:r>
            <a:r>
              <a:rPr lang="ko-KR" altLang="en-US"/>
              <a:t>즉</a:t>
            </a:r>
            <a:r>
              <a:rPr lang="en-US" altLang="ko-KR"/>
              <a:t>, </a:t>
            </a:r>
            <a:r>
              <a:rPr lang="ko-KR" altLang="en-US"/>
              <a:t>주먹을 쥐고 양치질을 한다는 것이지요</a:t>
            </a:r>
            <a:r>
              <a:rPr lang="en-US" altLang="ko-KR"/>
              <a:t>. </a:t>
            </a:r>
            <a:r>
              <a:rPr lang="ko-KR" altLang="en-US"/>
              <a:t>그리하여 </a:t>
            </a:r>
            <a:r>
              <a:rPr lang="en-US" altLang="ko-KR"/>
              <a:t>IDEO</a:t>
            </a:r>
            <a:r>
              <a:rPr lang="ko-KR" altLang="en-US"/>
              <a:t>의 디자이너들은 어린들의 손바닥 모양에 맞게 칫솔 손잡이를 개량하게 되었습니다</a:t>
            </a:r>
            <a:r>
              <a:rPr lang="en-US" altLang="ko-KR"/>
              <a:t>. </a:t>
            </a:r>
          </a:p>
          <a:p>
            <a:pPr algn="l">
              <a:defRPr/>
            </a:pPr>
            <a:r>
              <a:rPr lang="en-US" altLang="ko-KR"/>
              <a:t> (</a:t>
            </a:r>
            <a:r>
              <a:rPr lang="ko-KR" altLang="en-US"/>
              <a:t>출처 </a:t>
            </a:r>
            <a:r>
              <a:rPr lang="en-US" altLang="ko-KR"/>
              <a:t>: </a:t>
            </a:r>
            <a:r>
              <a:rPr lang="en-US" altLang="ko-KR">
                <a:hlinkClick r:id="rId7"/>
              </a:rPr>
              <a:t>www.oral-b.co.kr/</a:t>
            </a:r>
            <a:r>
              <a:rPr lang="en-US" altLang="ko-KR"/>
              <a:t>)</a:t>
            </a:r>
            <a:br>
              <a:rPr lang="en-US" altLang="ko-KR"/>
            </a:br>
            <a:r>
              <a:rPr lang="ko-KR" altLang="en-US"/>
              <a:t>그 당시 어린이용 칫솔은 어른용보다 좀 더 작게 만들어야 한다는 의견이 지배적이었습니다</a:t>
            </a:r>
            <a:r>
              <a:rPr lang="en-US" altLang="ko-KR"/>
              <a:t>. </a:t>
            </a:r>
            <a:r>
              <a:rPr lang="ko-KR" altLang="en-US"/>
              <a:t>하지만 </a:t>
            </a:r>
            <a:r>
              <a:rPr lang="en-US" altLang="ko-KR"/>
              <a:t>IDEO</a:t>
            </a:r>
            <a:r>
              <a:rPr lang="ko-KR" altLang="en-US"/>
              <a:t>의 디자이너들은 이러한 상식을 깨고 아이들이 쉽게 잡을 수 있는 굵고 물렁한 질감의 손잡이를 가진 오랄비</a:t>
            </a:r>
            <a:r>
              <a:rPr lang="en-US" altLang="ko-KR"/>
              <a:t>(Oral-B) </a:t>
            </a:r>
            <a:r>
              <a:rPr lang="ko-KR" altLang="en-US"/>
              <a:t>칫솔을 디자인하였고 그 결과 아름답고도 기능적인 새로운 인체공학적 상품이 창조하게 된 것 입니다</a:t>
            </a:r>
            <a:r>
              <a:rPr lang="en-US" altLang="ko-KR"/>
              <a:t>.</a:t>
            </a:r>
            <a:br>
              <a:rPr lang="en-US" altLang="ko-KR"/>
            </a:br>
            <a:r>
              <a:rPr lang="en-US" altLang="ko-KR"/>
              <a:t> (</a:t>
            </a:r>
            <a:r>
              <a:rPr lang="ko-KR" altLang="en-US"/>
              <a:t>출처 </a:t>
            </a:r>
            <a:r>
              <a:rPr lang="en-US" altLang="ko-KR"/>
              <a:t>: </a:t>
            </a:r>
            <a:r>
              <a:rPr lang="en-US" altLang="ko-KR">
                <a:hlinkClick r:id="rId9"/>
              </a:rPr>
              <a:t>http://blog.naver.com/cho6519?Redirect=Log&amp;logNo=10123574537</a:t>
            </a:r>
            <a:r>
              <a:rPr lang="en-US" altLang="ko-KR"/>
              <a:t>) </a:t>
            </a:r>
            <a:br>
              <a:rPr lang="en-US" altLang="ko-KR"/>
            </a:br>
            <a:r>
              <a:rPr lang="ko-KR" altLang="en-US"/>
              <a:t>이는 어른의 눈높이가 아닌 직접 그 제품을 쓰는 어린이들의 눈높이에서 쉽게 지나칠 수 있는 어린이들의 사소한 칫솔 잡는 습관을 놓치지 않고 눈여겨 보고 여기에 걸맞는 새로운 혁신적인 디자인을 창조해 낸 것 입니다</a:t>
            </a:r>
            <a:r>
              <a:rPr lang="en-US" altLang="ko-KR"/>
              <a:t>.</a:t>
            </a:r>
            <a:r>
              <a:rPr lang="ko-KR" altLang="en-US"/>
              <a:t> 오랄비</a:t>
            </a:r>
            <a:r>
              <a:rPr lang="en-US" altLang="ko-KR"/>
              <a:t>(Oral-B) </a:t>
            </a:r>
            <a:r>
              <a:rPr lang="ko-KR" altLang="en-US"/>
              <a:t>어린이 칫솔 디자인의 사례에서 볼 수 있듯이 혁신이란 우리 주변에서 볼 수 있는 아주 사소한 곳에서 시작되는 것입니다</a:t>
            </a:r>
            <a:r>
              <a:rPr lang="en-US" altLang="ko-KR"/>
              <a:t>. </a:t>
            </a:r>
            <a:r>
              <a:rPr lang="ko-KR" altLang="en-US"/>
              <a:t>그냥 지나칠 수 있는 사소한 부분까지도 놓치지 않고 유심히 살펴보고 연구한다면 어느 새 새로운 혁신을 만들어내고 이끌어 가는 여러분의 모습을 발견하게 되지 않을까요</a:t>
            </a:r>
            <a:r>
              <a:rPr lang="en-US" altLang="ko-KR"/>
              <a:t>?</a:t>
            </a:r>
          </a:p>
          <a:p>
            <a:pPr algn="l" eaLnBrk="1" hangingPunct="1">
              <a:spcBef>
                <a:spcPct val="50000"/>
              </a:spcBef>
              <a:defRPr/>
            </a:pPr>
            <a:r>
              <a:rPr lang="ko-KR" altLang="en-US"/>
              <a:t>출처 </a:t>
            </a:r>
            <a:r>
              <a:rPr lang="en-US" altLang="ko-KR"/>
              <a:t>: http://skyvegatest.tistory.com/19</a:t>
            </a:r>
          </a:p>
          <a:p>
            <a:pPr algn="l" eaLnBrk="1" hangingPunct="1">
              <a:spcBef>
                <a:spcPct val="50000"/>
              </a:spcBef>
              <a:defRPr/>
            </a:pPr>
            <a:r>
              <a:rPr lang="en-US" altLang="ko-KR"/>
              <a:t>---------</a:t>
            </a:r>
          </a:p>
          <a:p>
            <a:pPr algn="l" eaLnBrk="1" hangingPunct="1">
              <a:spcBef>
                <a:spcPct val="50000"/>
              </a:spcBef>
              <a:defRPr/>
            </a:pPr>
            <a:endParaRPr lang="en-US" altLang="ko-KR"/>
          </a:p>
          <a:p>
            <a:pPr algn="l" eaLnBrk="1" hangingPunct="1">
              <a:spcBef>
                <a:spcPct val="50000"/>
              </a:spcBef>
              <a:defRPr/>
            </a:pPr>
            <a:r>
              <a:rPr lang="ko-KR" altLang="en-US"/>
              <a:t>‘생활 속 디자인’은 산업에서도 위력을 발휘하고 있다</a:t>
            </a:r>
            <a:r>
              <a:rPr lang="en-US" altLang="ko-KR"/>
              <a:t>. </a:t>
            </a:r>
            <a:r>
              <a:rPr lang="ko-KR" altLang="en-US"/>
              <a:t>미국의 디자인 전문업체 </a:t>
            </a:r>
            <a:r>
              <a:rPr lang="en-US" altLang="ko-KR"/>
              <a:t>IDEO. </a:t>
            </a:r>
            <a:r>
              <a:rPr lang="ko-KR" altLang="en-US"/>
              <a:t>오랄비는 이 회사에 어린이 칫솔 디자인을 의뢰했다</a:t>
            </a:r>
            <a:r>
              <a:rPr lang="en-US" altLang="ko-KR"/>
              <a:t>. </a:t>
            </a:r>
            <a:r>
              <a:rPr lang="ko-KR" altLang="en-US"/>
              <a:t>당시 어린이 칫솔은 어른 것보다 작았다</a:t>
            </a:r>
            <a:r>
              <a:rPr lang="en-US" altLang="ko-KR"/>
              <a:t>.</a:t>
            </a:r>
            <a:br>
              <a:rPr lang="ko-KR" altLang="en-US"/>
            </a:br>
            <a:r>
              <a:rPr lang="en-US" altLang="ko-KR"/>
              <a:t>IDEO </a:t>
            </a:r>
            <a:r>
              <a:rPr lang="ko-KR" altLang="en-US"/>
              <a:t>디자이너들은 사람들의 행동을 집요하게 관찰한다고 한다</a:t>
            </a:r>
            <a:r>
              <a:rPr lang="en-US" altLang="ko-KR"/>
              <a:t>. </a:t>
            </a:r>
            <a:r>
              <a:rPr lang="ko-KR" altLang="en-US"/>
              <a:t>어린이들에게 칫솔을 쥐어보게 한 결과</a:t>
            </a:r>
            <a:r>
              <a:rPr lang="en-US" altLang="ko-KR"/>
              <a:t>, </a:t>
            </a:r>
            <a:r>
              <a:rPr lang="ko-KR" altLang="en-US"/>
              <a:t>손가락이 아닌 주먹으로 잡는다는 것을 알아냈다</a:t>
            </a:r>
            <a:r>
              <a:rPr lang="en-US" altLang="ko-KR"/>
              <a:t>.</a:t>
            </a:r>
            <a:br>
              <a:rPr lang="ko-KR" altLang="en-US"/>
            </a:br>
            <a:r>
              <a:rPr lang="ko-KR" altLang="en-US"/>
              <a:t>어린이 칫솔은 어른 칫솔보다 굵어야 한다는 결론에 도달했다</a:t>
            </a:r>
            <a:r>
              <a:rPr lang="en-US" altLang="ko-KR"/>
              <a:t>. </a:t>
            </a:r>
            <a:r>
              <a:rPr lang="ko-KR" altLang="en-US"/>
              <a:t>이 회사의 디자인 프로세스는 관찰과 개발</a:t>
            </a:r>
            <a:r>
              <a:rPr lang="en-US" altLang="ko-KR"/>
              <a:t>, </a:t>
            </a:r>
            <a:r>
              <a:rPr lang="ko-KR" altLang="en-US"/>
              <a:t>실험</a:t>
            </a:r>
            <a:r>
              <a:rPr lang="en-US" altLang="ko-KR"/>
              <a:t>, </a:t>
            </a:r>
            <a:r>
              <a:rPr lang="ko-KR" altLang="en-US"/>
              <a:t>수정으로 이뤄진다</a:t>
            </a:r>
            <a:r>
              <a:rPr lang="en-US" altLang="ko-KR"/>
              <a:t>. </a:t>
            </a:r>
            <a:r>
              <a:rPr lang="ko-KR" altLang="en-US"/>
              <a:t>디자이너들은 이 중 관찰에 가장 많은 시간을 쓴다</a:t>
            </a:r>
            <a:r>
              <a:rPr lang="en-US" altLang="ko-KR"/>
              <a:t>.</a:t>
            </a:r>
            <a:br>
              <a:rPr lang="ko-KR" altLang="en-US"/>
            </a:br>
            <a:r>
              <a:rPr lang="ko-KR" altLang="en-US"/>
              <a:t>출처 </a:t>
            </a:r>
            <a:r>
              <a:rPr lang="en-US" altLang="ko-KR"/>
              <a:t>: http://biz.heraldcorp.com/view.php?ud=20120709000909&amp;mod=skb </a:t>
            </a:r>
          </a:p>
          <a:p>
            <a:pPr algn="l" eaLnBrk="1" hangingPunct="1">
              <a:spcBef>
                <a:spcPct val="50000"/>
              </a:spcBef>
              <a:defRPr/>
            </a:pPr>
            <a:r>
              <a:rPr lang="en-US" altLang="ko-KR"/>
              <a:t>----------</a:t>
            </a:r>
          </a:p>
          <a:p>
            <a:pPr algn="l" eaLnBrk="1" hangingPunct="1">
              <a:spcBef>
                <a:spcPct val="50000"/>
              </a:spcBef>
              <a:defRPr/>
            </a:pPr>
            <a:endParaRPr lang="en-US" altLang="ko-KR"/>
          </a:p>
          <a:p>
            <a:pPr algn="l" eaLnBrk="1" hangingPunct="1">
              <a:spcBef>
                <a:spcPct val="50000"/>
              </a:spcBef>
              <a:defRPr/>
            </a:pPr>
            <a:r>
              <a:rPr lang="en-US" altLang="ko-KR"/>
              <a:t>http://www.ideo.com/work/gripper/</a:t>
            </a:r>
          </a:p>
          <a:p>
            <a:pPr algn="l" eaLnBrk="1" hangingPunct="1">
              <a:spcBef>
                <a:spcPct val="50000"/>
              </a:spcBef>
              <a:defRPr/>
            </a:pPr>
            <a:endParaRPr lang="en-US" altLang="ko-KR"/>
          </a:p>
        </p:txBody>
      </p:sp>
    </p:spTree>
    <p:extLst>
      <p:ext uri="{BB962C8B-B14F-4D97-AF65-F5344CB8AC3E}">
        <p14:creationId xmlns:p14="http://schemas.microsoft.com/office/powerpoint/2010/main" val="442084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83540DA3-2D4F-44D8-9A96-27D3DBACAF38}"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56</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5667" name="Rectangle 2"/>
          <p:cNvSpPr>
            <a:spLocks noGrp="1" noRot="1" noChangeAspect="1" noChangeArrowheads="1" noTextEdit="1"/>
          </p:cNvSpPr>
          <p:nvPr>
            <p:ph type="sldImg"/>
          </p:nvPr>
        </p:nvSpPr>
        <p:spPr>
          <a:xfrm>
            <a:off x="503238" y="509588"/>
            <a:ext cx="2206625" cy="1655762"/>
          </a:xfrm>
          <a:ln/>
        </p:spPr>
      </p:sp>
      <p:sp>
        <p:nvSpPr>
          <p:cNvPr id="625668"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r>
              <a:rPr lang="ko-KR" altLang="en-US"/>
              <a:t>두 그림의 차이점을 인식할 수 있는가</a:t>
            </a:r>
            <a:r>
              <a:rPr lang="en-US" altLang="ko-KR"/>
              <a:t>?</a:t>
            </a:r>
          </a:p>
          <a:p>
            <a:pPr eaLnBrk="1" hangingPunct="1">
              <a:defRPr/>
            </a:pPr>
            <a:r>
              <a:rPr lang="ko-KR" altLang="en-US"/>
              <a:t>타이포그래피 수업의 교재이다</a:t>
            </a:r>
            <a:r>
              <a:rPr lang="en-US" altLang="ko-KR"/>
              <a:t>. </a:t>
            </a:r>
          </a:p>
          <a:p>
            <a:pPr eaLnBrk="1" hangingPunct="1">
              <a:defRPr/>
            </a:pPr>
            <a:r>
              <a:rPr lang="ko-KR" altLang="en-US"/>
              <a:t>디자이너는 일생을 통해 예민한 시각과 감성의 소유자로서 훈련된다</a:t>
            </a:r>
            <a:r>
              <a:rPr lang="en-US" altLang="ko-KR"/>
              <a:t>. </a:t>
            </a:r>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9938"/>
            <a:ext cx="5114925" cy="3835400"/>
          </a:xfrm>
        </p:spPr>
      </p:sp>
      <p:sp>
        <p:nvSpPr>
          <p:cNvPr id="3" name="슬라이드 노트 개체 틀 2"/>
          <p:cNvSpPr>
            <a:spLocks noGrp="1"/>
          </p:cNvSpPr>
          <p:nvPr>
            <p:ph type="body" idx="1"/>
          </p:nvPr>
        </p:nvSpPr>
        <p:spPr/>
        <p:txBody>
          <a:bodyPr/>
          <a:lstStyle/>
          <a:p>
            <a:r>
              <a:rPr lang="ko-KR" altLang="en-US" dirty="0"/>
              <a:t>디자인은 사람</a:t>
            </a:r>
            <a:r>
              <a:rPr lang="en-US" altLang="ko-KR" dirty="0"/>
              <a:t>,</a:t>
            </a:r>
            <a:r>
              <a:rPr lang="en-US" altLang="ko-KR" baseline="0" dirty="0"/>
              <a:t> </a:t>
            </a:r>
            <a:r>
              <a:rPr lang="ko-KR" altLang="en-US" baseline="0" dirty="0"/>
              <a:t>사물</a:t>
            </a:r>
            <a:r>
              <a:rPr lang="en-US" altLang="ko-KR" baseline="0" dirty="0"/>
              <a:t>, </a:t>
            </a:r>
            <a:r>
              <a:rPr lang="ko-KR" altLang="en-US" baseline="0" dirty="0"/>
              <a:t>공간을 대상으로 합니다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88931" rtl="0" eaLnBrk="1" fontAlgn="base" latinLnBrk="1" hangingPunct="1">
              <a:lnSpc>
                <a:spcPct val="100000"/>
              </a:lnSpc>
              <a:spcBef>
                <a:spcPct val="0"/>
              </a:spcBef>
              <a:spcAft>
                <a:spcPct val="0"/>
              </a:spcAft>
              <a:buClrTx/>
              <a:buSzTx/>
              <a:buFontTx/>
              <a:buNone/>
              <a:tabLst/>
              <a:defRPr/>
            </a:pPr>
            <a:fld id="{F8B4A6EE-0018-40E3-B659-28E4922D4C1D}" type="slidenum">
              <a:rPr kumimoji="1" lang="ko-KR" altLang="en-US" sz="1300" b="0" i="0" u="none" strike="noStrike" kern="1200" cap="none" spc="0" normalizeH="0" baseline="0" noProof="0" smtClean="0">
                <a:ln>
                  <a:noFill/>
                </a:ln>
                <a:solidFill>
                  <a:prstClr val="black"/>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5</a:t>
            </a:fld>
            <a:endParaRPr kumimoji="1" lang="ko-KR" altLang="en-US" sz="13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96317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txBox="1">
            <a:spLocks noGrp="1" noChangeArrowheads="1"/>
          </p:cNvSpPr>
          <p:nvPr/>
        </p:nvSpPr>
        <p:spPr>
          <a:xfrm>
            <a:off x="4021139" y="9721851"/>
            <a:ext cx="3076575" cy="511175"/>
          </a:xfrm>
          <a:prstGeom prst="rect">
            <a:avLst/>
          </a:prstGeom>
          <a:noFill/>
          <a:ln w="9525">
            <a:noFill/>
            <a:miter/>
          </a:ln>
        </p:spPr>
        <p:txBody>
          <a:bodyPr lIns="99022" tIns="49512" rIns="99022" bIns="49512" anchor="b"/>
          <a:lstStyle/>
          <a:p>
            <a:pPr marL="0" marR="0" lvl="0" indent="0" algn="r" defTabSz="987343" rtl="0" eaLnBrk="1" latinLnBrk="1" hangingPunct="1">
              <a:lnSpc>
                <a:spcPct val="100000"/>
              </a:lnSpc>
              <a:spcBef>
                <a:spcPct val="50000"/>
              </a:spcBef>
              <a:spcAft>
                <a:spcPct val="0"/>
              </a:spcAft>
              <a:buClrTx/>
              <a:buFontTx/>
              <a:buNone/>
              <a:defRPr/>
            </a:pPr>
            <a:fld id="{F3AFDF66-3231-43D1-9865-98846096BBA5}" type="slidenum">
              <a:rPr kumimoji="1" lang="en-US" altLang="ko-KR" sz="1300" b="0" i="0" u="none" strike="noStrike" kern="1200" cap="none" spc="0" normalizeH="0" baseline="0">
                <a:solidFill>
                  <a:srgbClr val="FF0000"/>
                </a:solidFill>
                <a:effectLst/>
                <a:uLnTx/>
                <a:uFillTx/>
                <a:latin typeface="나눔스퀘어 ExtraBold" panose="020B0600000101010101" pitchFamily="50" charset="-127"/>
                <a:ea typeface="나눔스퀘어 ExtraBold" panose="020B0600000101010101" pitchFamily="50" charset="-127"/>
                <a:cs typeface="+mn-cs"/>
              </a:rPr>
              <a:pPr marL="0" marR="0" lvl="0" indent="0" algn="r" defTabSz="987343" rtl="0" eaLnBrk="1" latinLnBrk="1" hangingPunct="1">
                <a:lnSpc>
                  <a:spcPct val="100000"/>
                </a:lnSpc>
                <a:spcBef>
                  <a:spcPct val="50000"/>
                </a:spcBef>
                <a:spcAft>
                  <a:spcPct val="0"/>
                </a:spcAft>
                <a:buClrTx/>
                <a:buFontTx/>
                <a:buNone/>
                <a:defRPr/>
              </a:pPr>
              <a:t>57</a:t>
            </a:fld>
            <a:endParaRPr kumimoji="1" lang="en-US" altLang="ko-KR" sz="1300" b="0" i="0" u="none" strike="noStrike" kern="1200" cap="none" spc="0" normalizeH="0" baseline="0" dirty="0">
              <a:solidFill>
                <a:srgbClr val="FF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627715" name="Rectangle 2"/>
          <p:cNvSpPr>
            <a:spLocks noGrp="1" noRot="1" noChangeAspect="1" noChangeArrowheads="1" noTextEdit="1"/>
          </p:cNvSpPr>
          <p:nvPr>
            <p:ph type="sldImg"/>
          </p:nvPr>
        </p:nvSpPr>
        <p:spPr>
          <a:xfrm>
            <a:off x="503238" y="509588"/>
            <a:ext cx="2206625" cy="1655762"/>
          </a:xfrm>
          <a:ln/>
        </p:spPr>
      </p:sp>
      <p:sp>
        <p:nvSpPr>
          <p:cNvPr id="627716" name="Rectangle 3"/>
          <p:cNvSpPr>
            <a:spLocks noGrp="1" noChangeArrowheads="1"/>
          </p:cNvSpPr>
          <p:nvPr>
            <p:ph type="body" idx="1"/>
          </p:nvPr>
        </p:nvSpPr>
        <p:spPr>
          <a:xfrm>
            <a:off x="709614" y="2452689"/>
            <a:ext cx="5792787" cy="7056437"/>
          </a:xfrm>
          <a:noFill/>
          <a:ln/>
        </p:spPr>
        <p:txBody>
          <a:bodyPr lIns="99022" tIns="49512" rIns="99022" bIns="49512"/>
          <a:lstStyle/>
          <a:p>
            <a:pPr marL="0" marR="0" indent="0" algn="l" defTabSz="914400" rtl="0" eaLnBrk="1" latinLnBrk="1" hangingPunct="1">
              <a:lnSpc>
                <a:spcPct val="100000"/>
              </a:lnSpc>
              <a:spcBef>
                <a:spcPct val="30000"/>
              </a:spcBef>
              <a:spcAft>
                <a:spcPct val="0"/>
              </a:spcAft>
              <a:buClrTx/>
              <a:buFontTx/>
              <a:buNone/>
              <a:defRPr/>
            </a:pPr>
            <a:r>
              <a:rPr kumimoji="1" lang="ko-KR" altLang="en-US" sz="1200" kern="1200">
                <a:solidFill>
                  <a:schemeClr val="tx1"/>
                </a:solidFill>
                <a:latin typeface="굴림"/>
                <a:ea typeface="굴림"/>
                <a:cs typeface="+mn-cs"/>
              </a:rPr>
              <a:t>도시의 문제점과 시민의 잠재 욕구를 발견해내는 역할에 있어서</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높은 공감력을 가지며 다층적 인식의 가치가 잘 정렬되어 있는 디자이너야 말로 최적의 문제 해결자가 될 수 있을 것이라고 생각합니다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문제에 대한 높은 차원의 인간 중심적 해결책을 제시할 수 있는 가능성을 가지고 있다고 볼 수 있기 때문입니다</a:t>
            </a:r>
            <a:r>
              <a:rPr kumimoji="1" lang="en-US" altLang="ko-KR" sz="1200" kern="1200">
                <a:solidFill>
                  <a:schemeClr val="tx1"/>
                </a:solidFill>
                <a:latin typeface="굴림"/>
                <a:ea typeface="굴림"/>
                <a:cs typeface="+mn-cs"/>
              </a:rPr>
              <a:t>.</a:t>
            </a:r>
            <a:r>
              <a:rPr kumimoji="1" lang="ko-KR" altLang="en-US" sz="1200" kern="1200">
                <a:solidFill>
                  <a:schemeClr val="tx1"/>
                </a:solidFill>
                <a:latin typeface="굴림"/>
                <a:ea typeface="굴림"/>
                <a:cs typeface="+mn-cs"/>
              </a:rPr>
              <a:t> </a:t>
            </a:r>
          </a:p>
          <a:p>
            <a:pPr eaLnBrk="1" hangingPunct="1">
              <a:defRPr/>
            </a:pPr>
            <a:endParaRPr lang="ko-KR"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txBox="1">
            <a:spLocks noGrp="1" noChangeArrowheads="1"/>
          </p:cNvSpPr>
          <p:nvPr/>
        </p:nvSpPr>
        <p:spPr>
          <a:xfrm>
            <a:off x="4021139" y="9721851"/>
            <a:ext cx="3076575" cy="511175"/>
          </a:xfrm>
          <a:prstGeom prst="rect">
            <a:avLst/>
          </a:prstGeom>
          <a:noFill/>
          <a:ln w="9525">
            <a:noFill/>
            <a:miter/>
          </a:ln>
        </p:spPr>
        <p:txBody>
          <a:bodyPr lIns="99032" tIns="49517" rIns="99032" bIns="49517" anchor="b"/>
          <a:lstStyle/>
          <a:p>
            <a:pPr marL="0" marR="0" lvl="0" indent="0" algn="r" defTabSz="988931" rtl="0" eaLnBrk="1" latinLnBrk="1" hangingPunct="1">
              <a:lnSpc>
                <a:spcPct val="100000"/>
              </a:lnSpc>
              <a:spcBef>
                <a:spcPct val="0"/>
              </a:spcBef>
              <a:spcAft>
                <a:spcPct val="0"/>
              </a:spcAft>
              <a:buClrTx/>
              <a:buFontTx/>
              <a:buNone/>
              <a:defRPr/>
            </a:pPr>
            <a:fld id="{314858CF-D94E-4E26-97D0-4349BD469D57}"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88931" rtl="0" eaLnBrk="1" latinLnBrk="1" hangingPunct="1">
                <a:lnSpc>
                  <a:spcPct val="100000"/>
                </a:lnSpc>
                <a:spcBef>
                  <a:spcPct val="0"/>
                </a:spcBef>
                <a:spcAft>
                  <a:spcPct val="0"/>
                </a:spcAft>
                <a:buClrTx/>
                <a:buFontTx/>
                <a:buNone/>
                <a:defRPr/>
              </a:pPr>
              <a:t>58</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0547" name="Rectangle 2"/>
          <p:cNvSpPr>
            <a:spLocks noGrp="1" noRot="1" noChangeAspect="1" noChangeArrowheads="1" noTextEdit="1"/>
          </p:cNvSpPr>
          <p:nvPr>
            <p:ph type="sldImg"/>
          </p:nvPr>
        </p:nvSpPr>
        <p:spPr>
          <a:xfrm>
            <a:off x="503238" y="509588"/>
            <a:ext cx="2206625" cy="1655762"/>
          </a:xfrm>
          <a:ln/>
        </p:spPr>
      </p:sp>
      <p:sp>
        <p:nvSpPr>
          <p:cNvPr id="620548" name="Rectangle 3"/>
          <p:cNvSpPr>
            <a:spLocks noGrp="1" noChangeArrowheads="1"/>
          </p:cNvSpPr>
          <p:nvPr>
            <p:ph type="body" idx="1"/>
          </p:nvPr>
        </p:nvSpPr>
        <p:spPr>
          <a:xfrm>
            <a:off x="709614" y="2452689"/>
            <a:ext cx="5792787" cy="7056437"/>
          </a:xfrm>
          <a:noFill/>
          <a:ln/>
        </p:spPr>
        <p:txBody>
          <a:bodyPr lIns="99032" tIns="49517" rIns="99032" bIns="49517"/>
          <a:lstStyle/>
          <a:p>
            <a:pPr lvl="0">
              <a:defRPr/>
            </a:pPr>
            <a:r>
              <a:rPr kumimoji="1" lang="ko-KR" altLang="en-US" sz="1200" kern="1200">
                <a:solidFill>
                  <a:schemeClr val="tx1"/>
                </a:solidFill>
                <a:latin typeface="굴림"/>
                <a:ea typeface="굴림"/>
                <a:cs typeface="+mn-cs"/>
              </a:rPr>
              <a:t>한 가지 더 예를 들어보죠</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이 사진 오른쪽에 계신 분은 일본의 ‘트라이포드 디자인’이라는 회사의 대표이자 동경대학 교수인 ‘나카가와 사토시’라는 분입니다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이분 역시 유니버설디자인의 전문가인데요</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이 기업은 제품 개발시에 독특한 방법을 사용하는 것으로 유명합니다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만명에 달하는 ‘리드 유저’</a:t>
            </a:r>
            <a:r>
              <a:rPr kumimoji="1" lang="en-US" altLang="ko-KR" sz="1200" kern="1200">
                <a:solidFill>
                  <a:schemeClr val="tx1"/>
                </a:solidFill>
                <a:latin typeface="굴림"/>
                <a:ea typeface="굴림"/>
                <a:cs typeface="+mn-cs"/>
              </a:rPr>
              <a:t>(lead user)</a:t>
            </a:r>
            <a:r>
              <a:rPr kumimoji="1" lang="ko-KR" altLang="en-US" sz="1200" kern="1200">
                <a:solidFill>
                  <a:schemeClr val="tx1"/>
                </a:solidFill>
                <a:latin typeface="굴림"/>
                <a:ea typeface="굴림"/>
                <a:cs typeface="+mn-cs"/>
              </a:rPr>
              <a:t>라는 사용자 풀</a:t>
            </a:r>
            <a:r>
              <a:rPr kumimoji="1" lang="en-US" altLang="ko-KR" sz="1200" kern="1200">
                <a:solidFill>
                  <a:schemeClr val="tx1"/>
                </a:solidFill>
                <a:latin typeface="굴림"/>
                <a:ea typeface="굴림"/>
                <a:cs typeface="+mn-cs"/>
              </a:rPr>
              <a:t>(Pool)</a:t>
            </a:r>
            <a:r>
              <a:rPr kumimoji="1" lang="ko-KR" altLang="en-US" sz="1200" kern="1200">
                <a:solidFill>
                  <a:schemeClr val="tx1"/>
                </a:solidFill>
                <a:latin typeface="굴림"/>
                <a:ea typeface="굴림"/>
                <a:cs typeface="+mn-cs"/>
              </a:rPr>
              <a:t>을 활용하고 있는 것입니다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각종 장애의 성격에 따라 분류되어 있는 정교한 데이터베이스를 활용하고 있습니다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리드 유저라면 ‘앞선 사용자’라는 말입니다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무엇이 앞서 있느냐</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감각이 앞서 있다는 말이죠</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이들 리드 유저는 모두 다양한 형태의 장애를 가진 장애인들입니다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장애인</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노약자 등 현재 장애를 가진 사용자들이 디자인 개발 시에 많은 아이디어의 도화선이 되어 줄 수 있다는 차원에서 리서치 대상으로서 적극 활용하고 있는 것입니다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트라이포트사는 실제로 제품을 디자인할 때 장애인들과 디자이너들이 한 팀이 되어 제품의 불편함을 고도로 디테일한 부분까지 감지하여 개선합니다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예를 들어 볼펜을 디자인한다고 하면 어깨나 손목 근육 등이 불편한 사용자들을 팀에 합류시켜서 디자이너들과 함께 디자인하도록 합니다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디자이너들이 장애인을 통해 간접적으로 배우도록 하는 것이죠</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실제로 장애인은 ‘불편함’에 대해서는 누구보다 예민도가 높아져 있는 최고의 전문가들이에요</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그러니까 이분들은 제품의 위화감에 대한 민감성이 최고 수준에 있다고 할 수 있습니다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누구보다 예민한 이 분들이 불편하다고 느끼면 불편한 것이고 이분들도 편하다고 느끼는 제품이라면 장애가 없는 사람들에게는 당연히 편리할 것입니다</a:t>
            </a:r>
            <a:r>
              <a:rPr kumimoji="1" lang="en-US" altLang="ko-KR" sz="1200" kern="1200">
                <a:solidFill>
                  <a:schemeClr val="tx1"/>
                </a:solidFill>
                <a:latin typeface="굴림"/>
                <a:ea typeface="굴림"/>
                <a:cs typeface="+mn-cs"/>
              </a:rPr>
              <a:t>. </a:t>
            </a:r>
          </a:p>
          <a:p>
            <a:pPr lvl="0">
              <a:defRPr/>
            </a:pPr>
            <a:r>
              <a:rPr kumimoji="1" lang="ko-KR" altLang="en-US" sz="1200" kern="1200">
                <a:solidFill>
                  <a:schemeClr val="tx1"/>
                </a:solidFill>
                <a:latin typeface="굴림"/>
                <a:ea typeface="굴림"/>
                <a:cs typeface="+mn-cs"/>
              </a:rPr>
              <a:t>우리 모두는 언젠가 노인이 될 것이고</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또 장애가 생길 수 있는 가능성도 얼마든지 있습니다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페트리샤 무어와 트라이포드 디자인</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이 두 가지 사례는 우리에게 예민한 사용자를 활용해야 한다는 중요한 시사점을 줍니다</a:t>
            </a:r>
            <a:r>
              <a:rPr kumimoji="1" lang="en-US" altLang="ko-KR" sz="1200" kern="1200">
                <a:solidFill>
                  <a:schemeClr val="tx1"/>
                </a:solidFill>
                <a:latin typeface="굴림"/>
                <a:ea typeface="굴림"/>
                <a:cs typeface="+mn-cs"/>
              </a:rPr>
              <a:t>. </a:t>
            </a:r>
            <a:r>
              <a:rPr kumimoji="1" lang="ko-KR" altLang="en-US" sz="1200" kern="1200">
                <a:solidFill>
                  <a:schemeClr val="tx1"/>
                </a:solidFill>
                <a:latin typeface="굴림"/>
                <a:ea typeface="굴림"/>
                <a:cs typeface="+mn-cs"/>
              </a:rPr>
              <a:t>예민한 사용자들은 사회의 위험을 미리 감지하는 레이더의 역할을 해줄 수 있기 때문입니다</a:t>
            </a:r>
            <a:r>
              <a:rPr kumimoji="1" lang="en-US" altLang="ko-KR" sz="1200" kern="1200">
                <a:solidFill>
                  <a:schemeClr val="tx1"/>
                </a:solidFill>
                <a:latin typeface="굴림"/>
                <a:ea typeface="굴림"/>
                <a:cs typeface="+mn-cs"/>
              </a:rPr>
              <a:t>. </a:t>
            </a:r>
          </a:p>
          <a:p>
            <a:pPr eaLnBrk="1" hangingPunct="1">
              <a:defRPr/>
            </a:pPr>
            <a:endParaRPr lang="en-US" altLang="ko-KR"/>
          </a:p>
          <a:p>
            <a:pPr eaLnBrk="1" hangingPunct="1">
              <a:defRPr/>
            </a:pPr>
            <a:endParaRPr lang="en-US" altLang="ko-KR"/>
          </a:p>
          <a:p>
            <a:pPr eaLnBrk="1" hangingPunct="1">
              <a:defRPr/>
            </a:pPr>
            <a:endParaRPr lang="en-US" altLang="ko-KR"/>
          </a:p>
          <a:p>
            <a:pPr eaLnBrk="1" hangingPunct="1">
              <a:defRPr/>
            </a:pPr>
            <a:r>
              <a:rPr lang="ko-KR" altLang="en-US"/>
              <a:t>리드 유저</a:t>
            </a:r>
            <a:r>
              <a:rPr lang="en-US" altLang="ko-KR"/>
              <a:t>(Lead user) : </a:t>
            </a:r>
            <a:r>
              <a:rPr lang="ko-KR" altLang="en-US"/>
              <a:t>장애인</a:t>
            </a:r>
            <a:r>
              <a:rPr lang="en-US" altLang="ko-KR"/>
              <a:t>, </a:t>
            </a:r>
            <a:r>
              <a:rPr lang="ko-KR" altLang="en-US"/>
              <a:t>노약자 등 디자인 개발시 많은 아이디어의 도화선이 되어 줄 수 있는 유저 </a:t>
            </a:r>
            <a:endParaRPr lang="ko-KR" altLang="ko-KR"/>
          </a:p>
        </p:txBody>
      </p:sp>
    </p:spTree>
    <p:extLst>
      <p:ext uri="{BB962C8B-B14F-4D97-AF65-F5344CB8AC3E}">
        <p14:creationId xmlns:p14="http://schemas.microsoft.com/office/powerpoint/2010/main" val="364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p:cNvSpPr txBox="1">
            <a:spLocks noGrp="1" noChangeArrowheads="1"/>
          </p:cNvSpPr>
          <p:nvPr/>
        </p:nvSpPr>
        <p:spPr>
          <a:xfrm>
            <a:off x="4021138" y="9721850"/>
            <a:ext cx="3076575" cy="511175"/>
          </a:xfrm>
          <a:prstGeom prst="rect">
            <a:avLst/>
          </a:prstGeom>
          <a:noFill/>
          <a:ln w="9525">
            <a:noFill/>
            <a:miter/>
          </a:ln>
        </p:spPr>
        <p:txBody>
          <a:bodyPr lIns="99048" tIns="49524" rIns="99048" bIns="49524" anchor="b"/>
          <a:lstStyle/>
          <a:p>
            <a:pPr marL="0" marR="0" lvl="0" indent="0" algn="r" defTabSz="990600" rtl="0" eaLnBrk="1" latinLnBrk="1" hangingPunct="1">
              <a:lnSpc>
                <a:spcPct val="100000"/>
              </a:lnSpc>
              <a:spcBef>
                <a:spcPct val="0"/>
              </a:spcBef>
              <a:spcAft>
                <a:spcPct val="0"/>
              </a:spcAft>
              <a:buClrTx/>
              <a:buFontTx/>
              <a:buNone/>
              <a:defRPr/>
            </a:pPr>
            <a:fld id="{93BED02A-9709-4F9C-85E2-BD66426FD1A5}"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600" rtl="0" eaLnBrk="1" latinLnBrk="1" hangingPunct="1">
                <a:lnSpc>
                  <a:spcPct val="100000"/>
                </a:lnSpc>
                <a:spcBef>
                  <a:spcPct val="0"/>
                </a:spcBef>
                <a:spcAft>
                  <a:spcPct val="0"/>
                </a:spcAft>
                <a:buClrTx/>
                <a:buFontTx/>
                <a:buNone/>
                <a:defRPr/>
              </a:pPr>
              <a:t>59</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731139" name="Rectangle 2"/>
          <p:cNvSpPr>
            <a:spLocks noGrp="1" noRot="1" noChangeAspect="1" noChangeArrowheads="1" noTextEdit="1"/>
          </p:cNvSpPr>
          <p:nvPr>
            <p:ph type="sldImg"/>
          </p:nvPr>
        </p:nvSpPr>
        <p:spPr>
          <a:xfrm>
            <a:off x="501650" y="509588"/>
            <a:ext cx="2208213" cy="1655762"/>
          </a:xfrm>
          <a:ln/>
        </p:spPr>
      </p:sp>
      <p:sp>
        <p:nvSpPr>
          <p:cNvPr id="731140" name="Rectangle 3"/>
          <p:cNvSpPr>
            <a:spLocks noGrp="1" noChangeArrowheads="1"/>
          </p:cNvSpPr>
          <p:nvPr>
            <p:ph type="body" idx="1"/>
          </p:nvPr>
        </p:nvSpPr>
        <p:spPr>
          <a:xfrm>
            <a:off x="709613" y="2452688"/>
            <a:ext cx="5792787" cy="7056437"/>
          </a:xfrm>
          <a:noFill/>
          <a:ln/>
        </p:spPr>
        <p:txBody>
          <a:bodyPr lIns="99048" tIns="49524" rIns="99048" bIns="49524"/>
          <a:lstStyle/>
          <a:p>
            <a:pPr rtl="0">
              <a:defRPr/>
            </a:pPr>
            <a:r>
              <a:rPr kumimoji="1" lang="ko-KR" altLang="en-US" sz="1200" b="0" i="0" kern="1200">
                <a:solidFill>
                  <a:schemeClr val="tx1"/>
                </a:solidFill>
                <a:effectLst/>
                <a:latin typeface="굴림"/>
                <a:ea typeface="굴림"/>
                <a:cs typeface="+mn-cs"/>
              </a:rPr>
              <a:t>나은 것을 경험해보기 전에는 지금 상태가 어떤 것인지 알지 못한다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기준점이 지금 상태이기 때문이다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편한 것을 경험해보기 전까지 대부분의 사람들은 불편을 느끼지 못한다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소수만이 그것에 불편이 숨어 있음을 알아차린다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그리고 그 중에도 소수가 어떻게 개선해야 할 지 알아낸다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그들은 </a:t>
            </a:r>
            <a:r>
              <a:rPr kumimoji="1" lang="en-US" altLang="ko-KR" sz="1200" b="0" i="0" kern="1200">
                <a:solidFill>
                  <a:schemeClr val="tx1"/>
                </a:solidFill>
                <a:effectLst/>
                <a:latin typeface="굴림"/>
                <a:ea typeface="굴림"/>
                <a:cs typeface="+mn-cs"/>
              </a:rPr>
              <a:t>'lead user'</a:t>
            </a:r>
            <a:r>
              <a:rPr kumimoji="1" lang="ko-KR" altLang="en-US" sz="1200" b="0" i="0" kern="1200">
                <a:solidFill>
                  <a:schemeClr val="tx1"/>
                </a:solidFill>
                <a:effectLst/>
                <a:latin typeface="굴림"/>
                <a:ea typeface="굴림"/>
                <a:cs typeface="+mn-cs"/>
              </a:rPr>
              <a:t>라 불리우는 이들이다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그들이 바로 혁신을 끌어내는 사용자다</a:t>
            </a:r>
            <a:r>
              <a:rPr kumimoji="1" lang="en-US" altLang="ko-KR" sz="1200" b="0" i="0" kern="1200">
                <a:solidFill>
                  <a:schemeClr val="tx1"/>
                </a:solidFill>
                <a:effectLst/>
                <a:latin typeface="굴림"/>
                <a:ea typeface="굴림"/>
                <a:cs typeface="+mn-cs"/>
              </a:rPr>
              <a:t>.</a:t>
            </a:r>
          </a:p>
          <a:p>
            <a:pPr rtl="0">
              <a:defRPr/>
            </a:pPr>
            <a:br>
              <a:rPr kumimoji="1" lang="en-US" altLang="ko-KR" sz="1200" b="0" i="0" kern="1200">
                <a:solidFill>
                  <a:schemeClr val="tx1"/>
                </a:solidFill>
                <a:effectLst/>
                <a:latin typeface="굴림"/>
                <a:ea typeface="굴림"/>
                <a:cs typeface="+mn-cs"/>
              </a:rPr>
            </a:br>
            <a:endParaRPr kumimoji="1" lang="en-US" altLang="ko-KR" sz="1200" b="0" i="0" kern="1200">
              <a:solidFill>
                <a:schemeClr val="tx1"/>
              </a:solidFill>
              <a:effectLst/>
              <a:latin typeface="굴림"/>
              <a:ea typeface="굴림"/>
              <a:cs typeface="+mn-cs"/>
            </a:endParaRPr>
          </a:p>
          <a:p>
            <a:pPr rtl="0">
              <a:defRPr/>
            </a:pPr>
            <a:r>
              <a:rPr kumimoji="1" lang="ko-KR" altLang="en-US" sz="1200" b="0" i="0" kern="1200">
                <a:solidFill>
                  <a:schemeClr val="tx1"/>
                </a:solidFill>
                <a:effectLst/>
                <a:latin typeface="굴림"/>
                <a:ea typeface="굴림"/>
                <a:cs typeface="+mn-cs"/>
              </a:rPr>
              <a:t>다른 사람들은 못 느끼는 상황에서도 불편을 느끼는 사람들</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위화감에 대한 고도의 민감성을 가진 사람들</a:t>
            </a:r>
            <a:r>
              <a:rPr kumimoji="1" lang="en-US" altLang="ko-KR" sz="1200" b="0" i="0" kern="1200">
                <a:solidFill>
                  <a:schemeClr val="tx1"/>
                </a:solidFill>
                <a:effectLst/>
                <a:latin typeface="굴림"/>
                <a:ea typeface="굴림"/>
                <a:cs typeface="+mn-cs"/>
              </a:rPr>
              <a:t>.</a:t>
            </a:r>
          </a:p>
          <a:p>
            <a:pPr rtl="0">
              <a:defRPr/>
            </a:pPr>
            <a:r>
              <a:rPr kumimoji="1" lang="ko-KR" altLang="en-US" sz="1200" b="0" i="0" kern="1200">
                <a:solidFill>
                  <a:schemeClr val="tx1"/>
                </a:solidFill>
                <a:effectLst/>
                <a:latin typeface="굴림"/>
                <a:ea typeface="굴림"/>
                <a:cs typeface="+mn-cs"/>
              </a:rPr>
              <a:t>행동하는 그들이 세상을 바꾼다</a:t>
            </a:r>
            <a:r>
              <a:rPr kumimoji="1" lang="en-US" altLang="ko-KR" sz="1200" b="0" i="0" kern="1200">
                <a:solidFill>
                  <a:schemeClr val="tx1"/>
                </a:solidFill>
                <a:effectLst/>
                <a:latin typeface="굴림"/>
                <a:ea typeface="굴림"/>
                <a:cs typeface="+mn-cs"/>
              </a:rPr>
              <a:t>.</a:t>
            </a:r>
          </a:p>
          <a:p>
            <a:pPr rtl="0">
              <a:defRPr/>
            </a:pPr>
            <a:br>
              <a:rPr kumimoji="1" lang="en-US" altLang="ko-KR" sz="1200" b="0" i="0" kern="1200">
                <a:solidFill>
                  <a:schemeClr val="tx1"/>
                </a:solidFill>
                <a:effectLst/>
                <a:latin typeface="굴림"/>
                <a:ea typeface="굴림"/>
                <a:cs typeface="+mn-cs"/>
              </a:rPr>
            </a:br>
            <a:endParaRPr kumimoji="1" lang="en-US" altLang="ko-KR" sz="1200" b="0" i="0" kern="1200">
              <a:solidFill>
                <a:schemeClr val="tx1"/>
              </a:solidFill>
              <a:effectLst/>
              <a:latin typeface="굴림"/>
              <a:ea typeface="굴림"/>
              <a:cs typeface="+mn-cs"/>
            </a:endParaRP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프로불편러</a:t>
            </a:r>
          </a:p>
          <a:p>
            <a:pPr rtl="0">
              <a:defRPr/>
            </a:pPr>
            <a:r>
              <a:rPr kumimoji="1" lang="en-US" altLang="ko-KR" sz="1200" b="0" i="0" kern="1200">
                <a:solidFill>
                  <a:schemeClr val="tx1"/>
                </a:solidFill>
                <a:effectLst/>
                <a:latin typeface="굴림"/>
                <a:ea typeface="굴림"/>
                <a:cs typeface="+mn-cs"/>
              </a:rPr>
              <a:t>#</a:t>
            </a:r>
            <a:r>
              <a:rPr kumimoji="1" lang="ko-KR" altLang="en-US" sz="1200" b="0" i="0" kern="1200">
                <a:solidFill>
                  <a:schemeClr val="tx1"/>
                </a:solidFill>
                <a:effectLst/>
                <a:latin typeface="굴림"/>
                <a:ea typeface="굴림"/>
                <a:cs typeface="+mn-cs"/>
              </a:rPr>
              <a:t>앞선사용자</a:t>
            </a:r>
          </a:p>
          <a:p>
            <a:pPr eaLnBrk="1" hangingPunct="1">
              <a:defRPr/>
            </a:pPr>
            <a:endParaRPr lang="en-US" altLang="ko-KR"/>
          </a:p>
        </p:txBody>
      </p:sp>
    </p:spTree>
    <p:extLst>
      <p:ext uri="{BB962C8B-B14F-4D97-AF65-F5344CB8AC3E}">
        <p14:creationId xmlns:p14="http://schemas.microsoft.com/office/powerpoint/2010/main" val="646076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189FC4A2-15F9-4375-A58C-884CD1A999B8}"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60</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1571" name="Rectangle 2"/>
          <p:cNvSpPr>
            <a:spLocks noGrp="1" noRot="1" noChangeAspect="1" noChangeArrowheads="1" noTextEdit="1"/>
          </p:cNvSpPr>
          <p:nvPr>
            <p:ph type="sldImg"/>
          </p:nvPr>
        </p:nvSpPr>
        <p:spPr>
          <a:xfrm>
            <a:off x="503238" y="509588"/>
            <a:ext cx="2206625" cy="1655762"/>
          </a:xfrm>
          <a:ln/>
        </p:spPr>
      </p:sp>
      <p:sp>
        <p:nvSpPr>
          <p:cNvPr id="621572" name="Rectangle 3"/>
          <p:cNvSpPr>
            <a:spLocks noGrp="1" noChangeArrowheads="1"/>
          </p:cNvSpPr>
          <p:nvPr>
            <p:ph type="body" idx="1"/>
          </p:nvPr>
        </p:nvSpPr>
        <p:spPr>
          <a:xfrm>
            <a:off x="709614" y="2452689"/>
            <a:ext cx="5792787" cy="7056437"/>
          </a:xfrm>
          <a:noFill/>
          <a:ln/>
        </p:spPr>
        <p:txBody>
          <a:bodyPr lIns="99039" tIns="49520" rIns="99039" bIns="49520"/>
          <a:lstStyle/>
          <a:p>
            <a:pPr lvl="0">
              <a:defRPr/>
            </a:pPr>
            <a:r>
              <a:rPr lang="ko-KR" altLang="en-US" dirty="0"/>
              <a:t>사회</a:t>
            </a:r>
            <a:r>
              <a:rPr lang="en-US" altLang="ko-KR" dirty="0"/>
              <a:t> </a:t>
            </a:r>
            <a:r>
              <a:rPr kumimoji="1" lang="ko-KR" altLang="en-US" sz="1200" kern="1200" dirty="0">
                <a:solidFill>
                  <a:schemeClr val="tx1"/>
                </a:solidFill>
                <a:latin typeface="굴림"/>
                <a:ea typeface="굴림"/>
                <a:cs typeface="+mn-cs"/>
              </a:rPr>
              <a:t>문제는 다양한 정황으로 존재합니다</a:t>
            </a:r>
            <a:r>
              <a:rPr kumimoji="1" lang="en-US" altLang="ko-KR" sz="1200" kern="1200" dirty="0">
                <a:solidFill>
                  <a:schemeClr val="tx1"/>
                </a:solidFill>
                <a:latin typeface="굴림"/>
                <a:ea typeface="굴림"/>
                <a:cs typeface="+mn-cs"/>
              </a:rPr>
              <a:t>. </a:t>
            </a:r>
          </a:p>
          <a:p>
            <a:pPr lvl="0">
              <a:defRPr/>
            </a:pPr>
            <a:r>
              <a:rPr kumimoji="1" lang="en-US" altLang="ko-KR" sz="1200" kern="1200" dirty="0">
                <a:solidFill>
                  <a:schemeClr val="tx1"/>
                </a:solidFill>
                <a:latin typeface="굴림"/>
                <a:ea typeface="굴림"/>
                <a:cs typeface="+mn-cs"/>
              </a:rPr>
              <a:t>1. </a:t>
            </a:r>
            <a:r>
              <a:rPr kumimoji="1" lang="ko-KR" altLang="en-US" sz="1200" kern="1200" dirty="0">
                <a:solidFill>
                  <a:schemeClr val="tx1"/>
                </a:solidFill>
                <a:latin typeface="굴림"/>
                <a:ea typeface="굴림"/>
                <a:cs typeface="+mn-cs"/>
              </a:rPr>
              <a:t>문제가 밖으로 드러나고 해결방법도 쉽게 찾을 수 있는 단계 </a:t>
            </a:r>
          </a:p>
          <a:p>
            <a:pPr lvl="0">
              <a:defRPr/>
            </a:pPr>
            <a:r>
              <a:rPr kumimoji="1" lang="en-US" altLang="ko-KR" sz="1200" kern="1200" dirty="0">
                <a:solidFill>
                  <a:schemeClr val="tx1"/>
                </a:solidFill>
                <a:latin typeface="굴림"/>
                <a:ea typeface="굴림"/>
                <a:cs typeface="+mn-cs"/>
              </a:rPr>
              <a:t>2. </a:t>
            </a:r>
            <a:r>
              <a:rPr kumimoji="1" lang="ko-KR" altLang="en-US" sz="1200" kern="1200" dirty="0">
                <a:solidFill>
                  <a:schemeClr val="tx1"/>
                </a:solidFill>
                <a:latin typeface="굴림"/>
                <a:ea typeface="굴림"/>
                <a:cs typeface="+mn-cs"/>
              </a:rPr>
              <a:t>문제가 드러나 보이지만 해결책은 잘 보이지 않는 단계 </a:t>
            </a:r>
          </a:p>
          <a:p>
            <a:pPr lvl="0">
              <a:defRPr/>
            </a:pPr>
            <a:r>
              <a:rPr kumimoji="1" lang="en-US" altLang="ko-KR" sz="1200" kern="1200" dirty="0">
                <a:solidFill>
                  <a:schemeClr val="tx1"/>
                </a:solidFill>
                <a:latin typeface="굴림"/>
                <a:ea typeface="굴림"/>
                <a:cs typeface="+mn-cs"/>
              </a:rPr>
              <a:t>3. </a:t>
            </a:r>
            <a:r>
              <a:rPr kumimoji="1" lang="ko-KR" altLang="en-US" sz="1200" kern="1200" dirty="0">
                <a:solidFill>
                  <a:schemeClr val="tx1"/>
                </a:solidFill>
                <a:latin typeface="굴림"/>
                <a:ea typeface="굴림"/>
                <a:cs typeface="+mn-cs"/>
              </a:rPr>
              <a:t>문제가 보이지 않지만 왠지 불편하게 느끼는 단계 </a:t>
            </a:r>
          </a:p>
          <a:p>
            <a:pPr lvl="0">
              <a:defRPr/>
            </a:pPr>
            <a:r>
              <a:rPr kumimoji="1" lang="en-US" altLang="ko-KR" sz="1200" kern="1200" dirty="0">
                <a:solidFill>
                  <a:schemeClr val="tx1"/>
                </a:solidFill>
                <a:latin typeface="굴림"/>
                <a:ea typeface="굴림"/>
                <a:cs typeface="+mn-cs"/>
              </a:rPr>
              <a:t>4. </a:t>
            </a:r>
            <a:r>
              <a:rPr kumimoji="1" lang="ko-KR" altLang="en-US" sz="1200" kern="1200" dirty="0">
                <a:solidFill>
                  <a:schemeClr val="tx1"/>
                </a:solidFill>
                <a:latin typeface="굴림"/>
                <a:ea typeface="굴림"/>
                <a:cs typeface="+mn-cs"/>
              </a:rPr>
              <a:t>문제가 보이지 않고 불편함을 인식 못하는 단계 </a:t>
            </a:r>
          </a:p>
          <a:p>
            <a:pPr lvl="0">
              <a:defRPr/>
            </a:pPr>
            <a:r>
              <a:rPr kumimoji="1" lang="ko-KR" altLang="en-US" sz="1200" kern="1200" dirty="0">
                <a:solidFill>
                  <a:schemeClr val="tx1"/>
                </a:solidFill>
                <a:latin typeface="굴림"/>
                <a:ea typeface="굴림"/>
                <a:cs typeface="+mn-cs"/>
              </a:rPr>
              <a:t>로 구분해 볼 수 있을 것인데요</a:t>
            </a:r>
            <a:r>
              <a:rPr kumimoji="1" lang="en-US" altLang="ko-KR" sz="1200" kern="1200" dirty="0">
                <a:solidFill>
                  <a:schemeClr val="tx1"/>
                </a:solidFill>
                <a:latin typeface="굴림"/>
                <a:ea typeface="굴림"/>
                <a:cs typeface="+mn-cs"/>
              </a:rPr>
              <a:t>, </a:t>
            </a:r>
            <a:r>
              <a:rPr kumimoji="1" lang="ko-KR" altLang="en-US" sz="1200" kern="1200" dirty="0">
                <a:solidFill>
                  <a:schemeClr val="tx1"/>
                </a:solidFill>
                <a:latin typeface="굴림"/>
                <a:ea typeface="굴림"/>
                <a:cs typeface="+mn-cs"/>
              </a:rPr>
              <a:t>각자 문제를 느끼는 수준은 </a:t>
            </a:r>
            <a:r>
              <a:rPr kumimoji="1" lang="ko-KR" altLang="en-US" sz="1200" kern="1200" dirty="0" err="1">
                <a:solidFill>
                  <a:schemeClr val="tx1"/>
                </a:solidFill>
                <a:latin typeface="굴림"/>
                <a:ea typeface="굴림"/>
                <a:cs typeface="+mn-cs"/>
              </a:rPr>
              <a:t>제각각이겠지요</a:t>
            </a:r>
            <a:r>
              <a:rPr kumimoji="1" lang="en-US" altLang="ko-KR" sz="1200" kern="1200" dirty="0">
                <a:solidFill>
                  <a:schemeClr val="tx1"/>
                </a:solidFill>
                <a:latin typeface="굴림"/>
                <a:ea typeface="굴림"/>
                <a:cs typeface="+mn-cs"/>
              </a:rPr>
              <a:t>. </a:t>
            </a:r>
          </a:p>
          <a:p>
            <a:pPr lvl="0">
              <a:defRPr/>
            </a:pPr>
            <a:r>
              <a:rPr kumimoji="1" lang="ko-KR" altLang="en-US" sz="1200" kern="1200" dirty="0">
                <a:solidFill>
                  <a:schemeClr val="tx1"/>
                </a:solidFill>
                <a:latin typeface="굴림"/>
                <a:ea typeface="굴림"/>
                <a:cs typeface="+mn-cs"/>
              </a:rPr>
              <a:t>좋은 디자이너</a:t>
            </a:r>
            <a:r>
              <a:rPr kumimoji="1" lang="en-US" altLang="ko-KR" sz="1200" kern="1200" dirty="0">
                <a:solidFill>
                  <a:schemeClr val="tx1"/>
                </a:solidFill>
                <a:latin typeface="굴림"/>
                <a:ea typeface="굴림"/>
                <a:cs typeface="+mn-cs"/>
              </a:rPr>
              <a:t>, </a:t>
            </a:r>
            <a:r>
              <a:rPr kumimoji="1" lang="ko-KR" altLang="en-US" sz="1200" kern="1200" dirty="0">
                <a:solidFill>
                  <a:schemeClr val="tx1"/>
                </a:solidFill>
                <a:latin typeface="굴림"/>
                <a:ea typeface="굴림"/>
                <a:cs typeface="+mn-cs"/>
              </a:rPr>
              <a:t>예민한 디자이너는 일반인들이 문제를 파악하지 못하는 </a:t>
            </a:r>
            <a:r>
              <a:rPr kumimoji="1" lang="en-US" altLang="ko-KR" sz="1200" kern="1200" dirty="0">
                <a:solidFill>
                  <a:schemeClr val="tx1"/>
                </a:solidFill>
                <a:latin typeface="굴림"/>
                <a:ea typeface="굴림"/>
                <a:cs typeface="+mn-cs"/>
              </a:rPr>
              <a:t>3, 4 </a:t>
            </a:r>
            <a:r>
              <a:rPr kumimoji="1" lang="ko-KR" altLang="en-US" sz="1200" kern="1200" dirty="0">
                <a:solidFill>
                  <a:schemeClr val="tx1"/>
                </a:solidFill>
                <a:latin typeface="굴림"/>
                <a:ea typeface="굴림"/>
                <a:cs typeface="+mn-cs"/>
              </a:rPr>
              <a:t>단계의 위화감을 인지할 수 있는 사람입니다</a:t>
            </a:r>
            <a:r>
              <a:rPr kumimoji="1" lang="en-US" altLang="ko-KR" sz="1200" kern="1200" dirty="0">
                <a:solidFill>
                  <a:schemeClr val="tx1"/>
                </a:solidFill>
                <a:latin typeface="굴림"/>
                <a:ea typeface="굴림"/>
                <a:cs typeface="+mn-cs"/>
              </a:rPr>
              <a:t>. </a:t>
            </a:r>
          </a:p>
          <a:p>
            <a:pPr eaLnBrk="1" hangingPunct="1">
              <a:defRPr/>
            </a:pPr>
            <a:endParaRPr lang="en-US" altLang="ko-KR" dirty="0"/>
          </a:p>
          <a:p>
            <a:pPr eaLnBrk="1" hangingPunct="1">
              <a:defRPr/>
            </a:pPr>
            <a:endParaRPr lang="en-US" altLang="ko-KR" dirty="0"/>
          </a:p>
          <a:p>
            <a:pPr eaLnBrk="1" hangingPunct="1">
              <a:defRPr/>
            </a:pPr>
            <a:endParaRPr lang="en-US" altLang="ko-KR" dirty="0"/>
          </a:p>
          <a:p>
            <a:pPr eaLnBrk="1" hangingPunct="1">
              <a:defRPr/>
            </a:pPr>
            <a:endParaRPr lang="en-US" altLang="ko-KR" dirty="0"/>
          </a:p>
          <a:p>
            <a:pPr eaLnBrk="1" hangingPunct="1">
              <a:defRPr/>
            </a:pPr>
            <a:r>
              <a:rPr lang="ko-KR" altLang="en-US" dirty="0"/>
              <a:t>디자이너 역할 </a:t>
            </a:r>
            <a:r>
              <a:rPr lang="en-US" altLang="ko-KR" dirty="0"/>
              <a:t>: </a:t>
            </a:r>
            <a:r>
              <a:rPr lang="en-US" altLang="ko-KR" dirty="0">
                <a:latin typeface="나눔스퀘어OTF" panose="020B0600000101010101" pitchFamily="34" charset="-127"/>
              </a:rPr>
              <a:t>‘</a:t>
            </a:r>
            <a:r>
              <a:rPr lang="ko-KR" altLang="en-US" dirty="0"/>
              <a:t>시장을 감지하는 고감도 센서</a:t>
            </a:r>
            <a:r>
              <a:rPr lang="ko-KR" altLang="en-US" dirty="0">
                <a:latin typeface="나눔스퀘어OTF" panose="020B0600000101010101" pitchFamily="34" charset="-127"/>
              </a:rPr>
              <a:t>’</a:t>
            </a:r>
            <a:r>
              <a:rPr lang="ko-KR" altLang="en-US" dirty="0"/>
              <a:t> </a:t>
            </a:r>
          </a:p>
          <a:p>
            <a:pPr eaLnBrk="1" hangingPunct="1">
              <a:defRPr/>
            </a:pPr>
            <a:r>
              <a:rPr lang="ko-KR" altLang="en-US" dirty="0"/>
              <a:t>위화감을 예민하게 느끼기</a:t>
            </a:r>
          </a:p>
          <a:p>
            <a:pPr eaLnBrk="1" hangingPunct="1">
              <a:defRPr/>
            </a:pPr>
            <a:r>
              <a:rPr lang="ko-KR" altLang="en-US" dirty="0"/>
              <a:t>잠수함 속 카나리아</a:t>
            </a:r>
          </a:p>
          <a:p>
            <a:pPr eaLnBrk="1" hangingPunct="1">
              <a:defRPr/>
            </a:pPr>
            <a:r>
              <a:rPr lang="ko-KR" altLang="en-US" dirty="0" err="1"/>
              <a:t>나가가와</a:t>
            </a:r>
            <a:r>
              <a:rPr lang="ko-KR" altLang="en-US" dirty="0"/>
              <a:t> 사토시의 </a:t>
            </a:r>
            <a:r>
              <a:rPr lang="en-US" altLang="ko-KR" dirty="0"/>
              <a:t>lead user </a:t>
            </a:r>
            <a:r>
              <a:rPr lang="ko-KR" altLang="en-US" dirty="0"/>
              <a:t>의 개념</a:t>
            </a:r>
            <a:r>
              <a:rPr lang="en-US" altLang="ko-KR" dirty="0"/>
              <a:t>.</a:t>
            </a:r>
          </a:p>
          <a:p>
            <a:pPr eaLnBrk="1" hangingPunct="1">
              <a:defRPr/>
            </a:pPr>
            <a:endParaRPr lang="en-US" altLang="ko-KR" dirty="0"/>
          </a:p>
          <a:p>
            <a:pPr eaLnBrk="1" hangingPunct="1">
              <a:defRPr/>
            </a:pPr>
            <a:r>
              <a:rPr lang="ko-KR" altLang="en-US" b="1" dirty="0"/>
              <a:t>디자인의 사각지대에 대한 인식 필요</a:t>
            </a:r>
            <a:br>
              <a:rPr lang="ko-KR" altLang="en-US" dirty="0"/>
            </a:br>
            <a:r>
              <a:rPr lang="en-US" altLang="ko-KR" dirty="0"/>
              <a:t>UD</a:t>
            </a:r>
            <a:r>
              <a:rPr lang="ko-KR" altLang="en-US" dirty="0"/>
              <a:t>은 현대 디자인에 있어 사각지대가 있었다는 인식을 갖는 것에서부터 출발함</a:t>
            </a:r>
            <a:r>
              <a:rPr lang="en-US" altLang="ko-KR" dirty="0"/>
              <a:t>. </a:t>
            </a:r>
            <a:r>
              <a:rPr lang="ko-KR" altLang="en-US" dirty="0"/>
              <a:t>지금까지 생각하지 못했던 부분</a:t>
            </a:r>
            <a:r>
              <a:rPr lang="en-US" altLang="ko-KR" dirty="0"/>
              <a:t>, </a:t>
            </a:r>
            <a:r>
              <a:rPr lang="ko-KR" altLang="en-US" dirty="0"/>
              <a:t>즉 의식의 바깥쪽에 있는 부분에 대해 깨닫는 방법을 알아야 함 </a:t>
            </a:r>
          </a:p>
          <a:p>
            <a:pPr eaLnBrk="1" hangingPunct="1">
              <a:defRPr/>
            </a:pPr>
            <a:endParaRPr lang="ko-KR" altLang="en-US" dirty="0"/>
          </a:p>
          <a:p>
            <a:pPr eaLnBrk="1" hangingPunct="1">
              <a:defRPr/>
            </a:pPr>
            <a:r>
              <a:rPr lang="ko-KR" altLang="en-US" dirty="0"/>
              <a:t>그림 </a:t>
            </a:r>
            <a:r>
              <a:rPr lang="en-US" altLang="ko-KR" dirty="0"/>
              <a:t>: Dead Angle of Design </a:t>
            </a:r>
          </a:p>
          <a:p>
            <a:pPr eaLnBrk="1" hangingPunct="1">
              <a:defRPr/>
            </a:pPr>
            <a:r>
              <a:rPr lang="en-US" altLang="ko-KR" dirty="0"/>
              <a:t>1(</a:t>
            </a:r>
            <a:r>
              <a:rPr lang="ko-KR" altLang="en-US" dirty="0"/>
              <a:t>좌상</a:t>
            </a:r>
            <a:r>
              <a:rPr lang="en-US" altLang="ko-KR" dirty="0"/>
              <a:t>). </a:t>
            </a:r>
            <a:r>
              <a:rPr lang="ko-KR" altLang="en-US" dirty="0"/>
              <a:t>문제가 밖으로 드러나고 해결방법도 쉽게 찾을 수 있는 단계 </a:t>
            </a:r>
            <a:br>
              <a:rPr lang="ko-KR" altLang="en-US" dirty="0"/>
            </a:br>
            <a:r>
              <a:rPr lang="en-US" altLang="ko-KR" dirty="0"/>
              <a:t>2(</a:t>
            </a:r>
            <a:r>
              <a:rPr lang="ko-KR" altLang="en-US" dirty="0"/>
              <a:t>우상</a:t>
            </a:r>
            <a:r>
              <a:rPr lang="en-US" altLang="ko-KR" dirty="0"/>
              <a:t>). </a:t>
            </a:r>
            <a:r>
              <a:rPr lang="ko-KR" altLang="en-US" dirty="0"/>
              <a:t>문제가 밖으로 드러나 보이지만 해결방법은 잘 보이지 않는 단계</a:t>
            </a:r>
            <a:br>
              <a:rPr lang="ko-KR" altLang="en-US" dirty="0"/>
            </a:br>
            <a:r>
              <a:rPr lang="en-US" altLang="ko-KR" dirty="0"/>
              <a:t>3(</a:t>
            </a:r>
            <a:r>
              <a:rPr lang="ko-KR" altLang="en-US" dirty="0" err="1"/>
              <a:t>좌하</a:t>
            </a:r>
            <a:r>
              <a:rPr lang="en-US" altLang="ko-KR" dirty="0"/>
              <a:t>). </a:t>
            </a:r>
            <a:r>
              <a:rPr lang="ko-KR" altLang="en-US" dirty="0"/>
              <a:t>문제가 보이지 않지만 왠지 불편하게 느끼는 단계</a:t>
            </a:r>
            <a:br>
              <a:rPr lang="ko-KR" altLang="en-US" dirty="0"/>
            </a:br>
            <a:r>
              <a:rPr lang="en-US" altLang="ko-KR" dirty="0"/>
              <a:t>4(</a:t>
            </a:r>
            <a:r>
              <a:rPr lang="ko-KR" altLang="en-US" dirty="0" err="1"/>
              <a:t>우하</a:t>
            </a:r>
            <a:r>
              <a:rPr lang="en-US" altLang="ko-KR" dirty="0"/>
              <a:t>). </a:t>
            </a:r>
            <a:r>
              <a:rPr lang="ko-KR" altLang="en-US" dirty="0"/>
              <a:t>문제가 보이지 않고 불편함을 인식 못하는 단계</a:t>
            </a:r>
            <a:br>
              <a:rPr lang="ko-KR" altLang="en-US" dirty="0"/>
            </a:br>
            <a:endParaRPr lang="ko-KR" altLang="en-US" dirty="0"/>
          </a:p>
          <a:p>
            <a:pPr eaLnBrk="1" hangingPunct="1">
              <a:defRPr/>
            </a:pPr>
            <a:r>
              <a:rPr lang="ko-KR" altLang="en-US" dirty="0"/>
              <a:t>디자이너는 일반인들이 문제를 파악하지 못하는 </a:t>
            </a:r>
            <a:r>
              <a:rPr lang="en-US" altLang="ko-KR" dirty="0"/>
              <a:t>3, 4 </a:t>
            </a:r>
            <a:r>
              <a:rPr lang="ko-KR" altLang="en-US" dirty="0"/>
              <a:t>단계를 인식 할 수 있는 방법을 찾아야 함</a:t>
            </a:r>
            <a:r>
              <a:rPr lang="en-US" altLang="ko-KR" dirty="0"/>
              <a:t>(</a:t>
            </a:r>
            <a:r>
              <a:rPr lang="ko-KR" altLang="en-US" dirty="0"/>
              <a:t>리드 유저 활용이 이를 위한 방법임</a:t>
            </a:r>
            <a:r>
              <a:rPr lang="en-US" altLang="ko-KR" dirty="0"/>
              <a:t>)</a:t>
            </a:r>
            <a:br>
              <a:rPr lang="en-US" altLang="ko-KR" dirty="0"/>
            </a:br>
            <a:r>
              <a:rPr lang="ko-KR" altLang="en-US" dirty="0"/>
              <a:t>인간공학자들이 제시하는 장애인 평균치의 인체척도에 따라 디자인하는 방법만으로는 특정 상황에서 특정한 사용자가 느끼는 불편을 감지하는 것이 불가능</a:t>
            </a:r>
            <a:br>
              <a:rPr lang="ko-KR" altLang="en-US" dirty="0"/>
            </a:br>
            <a:r>
              <a:rPr lang="ko-KR" altLang="en-US" dirty="0"/>
              <a:t>디자인이라는 것은 일상생활에서 위화감</a:t>
            </a:r>
            <a:r>
              <a:rPr lang="en-US" altLang="ko-KR" dirty="0"/>
              <a:t>(</a:t>
            </a:r>
            <a:r>
              <a:rPr lang="ko-KR" altLang="en-US" dirty="0"/>
              <a:t>불편함</a:t>
            </a:r>
            <a:r>
              <a:rPr lang="en-US" altLang="ko-KR" dirty="0"/>
              <a:t>)</a:t>
            </a:r>
            <a:r>
              <a:rPr lang="ko-KR" altLang="en-US" dirty="0"/>
              <a:t>을 </a:t>
            </a:r>
            <a:r>
              <a:rPr lang="ko-KR" altLang="en-US" dirty="0" err="1"/>
              <a:t>깨달아</a:t>
            </a:r>
            <a:r>
              <a:rPr lang="ko-KR" altLang="en-US" dirty="0"/>
              <a:t> 가는 것임 </a:t>
            </a:r>
          </a:p>
          <a:p>
            <a:pPr eaLnBrk="1" hangingPunct="1">
              <a:defRPr/>
            </a:pPr>
            <a:endParaRPr lang="ko-KR" altLang="en-US" dirty="0"/>
          </a:p>
          <a:p>
            <a:pPr eaLnBrk="1" hangingPunct="1">
              <a:defRPr/>
            </a:pPr>
            <a:r>
              <a:rPr lang="ko-KR" altLang="en-US" dirty="0" err="1"/>
              <a:t>트라이포드사의</a:t>
            </a:r>
            <a:r>
              <a:rPr lang="ko-KR" altLang="en-US" dirty="0"/>
              <a:t> 리드 유저</a:t>
            </a:r>
          </a:p>
          <a:p>
            <a:pPr eaLnBrk="1" hangingPunct="1">
              <a:buFontTx/>
              <a:buChar char="•"/>
              <a:defRPr/>
            </a:pPr>
            <a:r>
              <a:rPr lang="ko-KR" altLang="en-US" b="1" dirty="0"/>
              <a:t>리드 유저</a:t>
            </a:r>
            <a:r>
              <a:rPr lang="ko-KR" altLang="en-US" dirty="0"/>
              <a:t> </a:t>
            </a:r>
            <a:r>
              <a:rPr lang="en-US" altLang="ko-KR" dirty="0"/>
              <a:t>: </a:t>
            </a:r>
            <a:r>
              <a:rPr lang="ko-KR" altLang="en-US" dirty="0"/>
              <a:t>모든 사용자는 언젠가 노인이 되고 장애가 생길 수 있는 가능성이 있으므로 잠재적 장애인이라고 할 수 있음</a:t>
            </a:r>
            <a:r>
              <a:rPr lang="en-US" altLang="ko-KR" dirty="0"/>
              <a:t>. </a:t>
            </a:r>
          </a:p>
          <a:p>
            <a:pPr eaLnBrk="1" hangingPunct="1">
              <a:buFontTx/>
              <a:buChar char="•"/>
              <a:defRPr/>
            </a:pPr>
            <a:r>
              <a:rPr lang="ko-KR" altLang="en-US" dirty="0" err="1"/>
              <a:t>사토시</a:t>
            </a:r>
            <a:r>
              <a:rPr lang="ko-KR" altLang="en-US" dirty="0"/>
              <a:t> </a:t>
            </a:r>
            <a:r>
              <a:rPr lang="ko-KR" altLang="en-US" dirty="0" err="1"/>
              <a:t>나카가와는</a:t>
            </a:r>
            <a:r>
              <a:rPr lang="ko-KR" altLang="en-US" dirty="0"/>
              <a:t> 장애인</a:t>
            </a:r>
            <a:r>
              <a:rPr lang="en-US" altLang="ko-KR" dirty="0"/>
              <a:t>, </a:t>
            </a:r>
            <a:r>
              <a:rPr lang="ko-KR" altLang="en-US" dirty="0"/>
              <a:t>노약자 등 현재 장애가 있는 유저들이 디자인 </a:t>
            </a:r>
            <a:r>
              <a:rPr lang="ko-KR" altLang="en-US" dirty="0" err="1"/>
              <a:t>개발시</a:t>
            </a:r>
            <a:r>
              <a:rPr lang="ko-KR" altLang="en-US" dirty="0"/>
              <a:t> 많은 아이디어의 도화선이 되어 줄 수 있다는 차원에서 </a:t>
            </a:r>
            <a:r>
              <a:rPr lang="en-US" altLang="ko-KR" dirty="0"/>
              <a:t>Lead user</a:t>
            </a:r>
            <a:r>
              <a:rPr lang="ko-KR" altLang="en-US" dirty="0"/>
              <a:t>라 명명하고 리서치 대상으로서 적극 활용하고 있었음 </a:t>
            </a:r>
          </a:p>
        </p:txBody>
      </p:sp>
    </p:spTree>
    <p:extLst>
      <p:ext uri="{BB962C8B-B14F-4D97-AF65-F5344CB8AC3E}">
        <p14:creationId xmlns:p14="http://schemas.microsoft.com/office/powerpoint/2010/main" val="873961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9EB04BAF-2B96-4BE8-B39F-1BCF47F2B55B}"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61</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2595" name="Rectangle 2"/>
          <p:cNvSpPr>
            <a:spLocks noGrp="1" noRot="1" noChangeAspect="1" noChangeArrowheads="1" noTextEdit="1"/>
          </p:cNvSpPr>
          <p:nvPr>
            <p:ph type="sldImg"/>
          </p:nvPr>
        </p:nvSpPr>
        <p:spPr>
          <a:xfrm>
            <a:off x="503238" y="509588"/>
            <a:ext cx="2206625" cy="1655762"/>
          </a:xfrm>
          <a:ln/>
        </p:spPr>
      </p:sp>
      <p:sp>
        <p:nvSpPr>
          <p:cNvPr id="622596"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r>
              <a:rPr lang="ko-KR" altLang="en-US" dirty="0"/>
              <a:t>디자이너 역할 </a:t>
            </a:r>
            <a:r>
              <a:rPr lang="en-US" altLang="ko-KR" dirty="0"/>
              <a:t>: </a:t>
            </a:r>
            <a:r>
              <a:rPr lang="en-US" altLang="ko-KR" dirty="0">
                <a:latin typeface="나눔스퀘어OTF" panose="020B0600000101010101" pitchFamily="34" charset="-127"/>
              </a:rPr>
              <a:t>‘</a:t>
            </a:r>
            <a:r>
              <a:rPr lang="ko-KR" altLang="en-US" dirty="0"/>
              <a:t>시장을 감지하는 고감도 센서</a:t>
            </a:r>
            <a:r>
              <a:rPr lang="ko-KR" altLang="en-US" dirty="0">
                <a:latin typeface="나눔스퀘어OTF" panose="020B0600000101010101" pitchFamily="34" charset="-127"/>
              </a:rPr>
              <a:t>’</a:t>
            </a:r>
            <a:r>
              <a:rPr lang="ko-KR" altLang="en-US" dirty="0"/>
              <a:t> </a:t>
            </a:r>
          </a:p>
          <a:p>
            <a:pPr eaLnBrk="1" hangingPunct="1">
              <a:defRPr/>
            </a:pPr>
            <a:r>
              <a:rPr lang="ko-KR" altLang="en-US" dirty="0"/>
              <a:t>위화감을 예민하게 느끼기</a:t>
            </a:r>
          </a:p>
          <a:p>
            <a:pPr eaLnBrk="1" hangingPunct="1">
              <a:defRPr/>
            </a:pPr>
            <a:r>
              <a:rPr lang="ko-KR" altLang="en-US" dirty="0"/>
              <a:t>잠수함 속 카나리아</a:t>
            </a:r>
          </a:p>
          <a:p>
            <a:pPr eaLnBrk="1" hangingPunct="1">
              <a:defRPr/>
            </a:pPr>
            <a:r>
              <a:rPr lang="ko-KR" altLang="en-US" dirty="0" err="1"/>
              <a:t>나가가와</a:t>
            </a:r>
            <a:r>
              <a:rPr lang="ko-KR" altLang="en-US" dirty="0"/>
              <a:t> 사토시의 </a:t>
            </a:r>
            <a:r>
              <a:rPr lang="en-US" altLang="ko-KR" dirty="0"/>
              <a:t>lead user </a:t>
            </a:r>
            <a:r>
              <a:rPr lang="ko-KR" altLang="en-US" dirty="0"/>
              <a:t>의 개념</a:t>
            </a:r>
            <a:r>
              <a:rPr lang="en-US" altLang="ko-KR" dirty="0"/>
              <a:t>.</a:t>
            </a:r>
          </a:p>
          <a:p>
            <a:pPr eaLnBrk="1" hangingPunct="1">
              <a:defRPr/>
            </a:pPr>
            <a:endParaRPr lang="en-US" altLang="ko-KR" dirty="0"/>
          </a:p>
          <a:p>
            <a:pPr eaLnBrk="1" hangingPunct="1">
              <a:defRPr/>
            </a:pPr>
            <a:r>
              <a:rPr lang="ko-KR" altLang="en-US" b="1" dirty="0"/>
              <a:t>디자인의 사각지대에 대한 인식 필요</a:t>
            </a:r>
            <a:br>
              <a:rPr lang="ko-KR" altLang="en-US" dirty="0"/>
            </a:br>
            <a:r>
              <a:rPr lang="en-US" altLang="ko-KR" dirty="0"/>
              <a:t>UD</a:t>
            </a:r>
            <a:r>
              <a:rPr lang="ko-KR" altLang="en-US" dirty="0"/>
              <a:t>은 현대 디자인에 있어 사각지대가 있었다는 인식을 갖는 것에서부터 출발함</a:t>
            </a:r>
            <a:r>
              <a:rPr lang="en-US" altLang="ko-KR" dirty="0"/>
              <a:t>. </a:t>
            </a:r>
            <a:r>
              <a:rPr lang="ko-KR" altLang="en-US" dirty="0"/>
              <a:t>지금까지 생각하지 못했던 부분</a:t>
            </a:r>
            <a:r>
              <a:rPr lang="en-US" altLang="ko-KR" dirty="0"/>
              <a:t>, </a:t>
            </a:r>
            <a:r>
              <a:rPr lang="ko-KR" altLang="en-US" dirty="0"/>
              <a:t>즉 의식의 바깥쪽에 있는 부분에 대해 깨닫는 방법을 알아야 함 </a:t>
            </a:r>
          </a:p>
          <a:p>
            <a:pPr eaLnBrk="1" hangingPunct="1">
              <a:defRPr/>
            </a:pPr>
            <a:endParaRPr lang="ko-KR" altLang="en-US" dirty="0"/>
          </a:p>
          <a:p>
            <a:pPr eaLnBrk="1" hangingPunct="1">
              <a:defRPr/>
            </a:pPr>
            <a:r>
              <a:rPr lang="ko-KR" altLang="en-US" dirty="0"/>
              <a:t>그림 </a:t>
            </a:r>
            <a:r>
              <a:rPr lang="en-US" altLang="ko-KR" dirty="0"/>
              <a:t>: Dead Angle of Design </a:t>
            </a:r>
          </a:p>
          <a:p>
            <a:pPr eaLnBrk="1" hangingPunct="1">
              <a:defRPr/>
            </a:pPr>
            <a:r>
              <a:rPr lang="en-US" altLang="ko-KR" dirty="0"/>
              <a:t>1(</a:t>
            </a:r>
            <a:r>
              <a:rPr lang="ko-KR" altLang="en-US" dirty="0"/>
              <a:t>좌상</a:t>
            </a:r>
            <a:r>
              <a:rPr lang="en-US" altLang="ko-KR" dirty="0"/>
              <a:t>). </a:t>
            </a:r>
            <a:r>
              <a:rPr lang="ko-KR" altLang="en-US" dirty="0"/>
              <a:t>문제가 밖으로 드러나고 해결방법도 쉽게 찾을 수 있는 단계 </a:t>
            </a:r>
            <a:br>
              <a:rPr lang="ko-KR" altLang="en-US" dirty="0"/>
            </a:br>
            <a:r>
              <a:rPr lang="en-US" altLang="ko-KR" dirty="0"/>
              <a:t>2(</a:t>
            </a:r>
            <a:r>
              <a:rPr lang="ko-KR" altLang="en-US" dirty="0"/>
              <a:t>우상</a:t>
            </a:r>
            <a:r>
              <a:rPr lang="en-US" altLang="ko-KR" dirty="0"/>
              <a:t>). </a:t>
            </a:r>
            <a:r>
              <a:rPr lang="ko-KR" altLang="en-US" dirty="0"/>
              <a:t>문제가 밖으로 드러나 보이지만 해결방법은 잘 보이지 않는 단계</a:t>
            </a:r>
            <a:br>
              <a:rPr lang="ko-KR" altLang="en-US" dirty="0"/>
            </a:br>
            <a:r>
              <a:rPr lang="en-US" altLang="ko-KR" dirty="0"/>
              <a:t>3(</a:t>
            </a:r>
            <a:r>
              <a:rPr lang="ko-KR" altLang="en-US" dirty="0" err="1"/>
              <a:t>좌하</a:t>
            </a:r>
            <a:r>
              <a:rPr lang="en-US" altLang="ko-KR" dirty="0"/>
              <a:t>). </a:t>
            </a:r>
            <a:r>
              <a:rPr lang="ko-KR" altLang="en-US" dirty="0"/>
              <a:t>문제가 보이지 않지만 왠지 불편하게 느끼는 단계</a:t>
            </a:r>
            <a:br>
              <a:rPr lang="ko-KR" altLang="en-US" dirty="0"/>
            </a:br>
            <a:r>
              <a:rPr lang="en-US" altLang="ko-KR" dirty="0"/>
              <a:t>4(</a:t>
            </a:r>
            <a:r>
              <a:rPr lang="ko-KR" altLang="en-US" dirty="0" err="1"/>
              <a:t>우하</a:t>
            </a:r>
            <a:r>
              <a:rPr lang="en-US" altLang="ko-KR" dirty="0"/>
              <a:t>). </a:t>
            </a:r>
            <a:r>
              <a:rPr lang="ko-KR" altLang="en-US" dirty="0"/>
              <a:t>문제가 보이지 않고 불편함을 인식 못하는 단계</a:t>
            </a:r>
            <a:br>
              <a:rPr lang="ko-KR" altLang="en-US" dirty="0"/>
            </a:br>
            <a:endParaRPr lang="ko-KR" altLang="en-US" dirty="0"/>
          </a:p>
          <a:p>
            <a:pPr eaLnBrk="1" hangingPunct="1">
              <a:defRPr/>
            </a:pPr>
            <a:r>
              <a:rPr lang="ko-KR" altLang="en-US" dirty="0"/>
              <a:t>디자이너는 일반인들이 문제를 파악하지 못하는 </a:t>
            </a:r>
            <a:r>
              <a:rPr lang="en-US" altLang="ko-KR" dirty="0"/>
              <a:t>3, 4 </a:t>
            </a:r>
            <a:r>
              <a:rPr lang="ko-KR" altLang="en-US" dirty="0"/>
              <a:t>단계를 인식 할 수 있는 방법을 찾아야 함</a:t>
            </a:r>
            <a:r>
              <a:rPr lang="en-US" altLang="ko-KR" dirty="0"/>
              <a:t>(</a:t>
            </a:r>
            <a:r>
              <a:rPr lang="ko-KR" altLang="en-US" dirty="0"/>
              <a:t>리드 유저 활용이 이를 위한 방법임</a:t>
            </a:r>
            <a:r>
              <a:rPr lang="en-US" altLang="ko-KR" dirty="0"/>
              <a:t>)</a:t>
            </a:r>
            <a:br>
              <a:rPr lang="en-US" altLang="ko-KR" dirty="0"/>
            </a:br>
            <a:r>
              <a:rPr lang="ko-KR" altLang="en-US" dirty="0"/>
              <a:t>인간공학자들이 제시하는 장애인 평균치의 인체척도에 따라 디자인하는 방법만으로는 특정 상황에서 특정한 사용자가 느끼는 불편을 감지하는 것이 불가능</a:t>
            </a:r>
            <a:br>
              <a:rPr lang="ko-KR" altLang="en-US" dirty="0"/>
            </a:br>
            <a:r>
              <a:rPr lang="ko-KR" altLang="en-US" dirty="0"/>
              <a:t>디자인이라는 것은 일상생활에서 위화감</a:t>
            </a:r>
            <a:r>
              <a:rPr lang="en-US" altLang="ko-KR" dirty="0"/>
              <a:t>(</a:t>
            </a:r>
            <a:r>
              <a:rPr lang="ko-KR" altLang="en-US" dirty="0"/>
              <a:t>불편함</a:t>
            </a:r>
            <a:r>
              <a:rPr lang="en-US" altLang="ko-KR" dirty="0"/>
              <a:t>)</a:t>
            </a:r>
            <a:r>
              <a:rPr lang="ko-KR" altLang="en-US" dirty="0"/>
              <a:t>을 </a:t>
            </a:r>
            <a:r>
              <a:rPr lang="ko-KR" altLang="en-US" dirty="0" err="1"/>
              <a:t>깨달아</a:t>
            </a:r>
            <a:r>
              <a:rPr lang="ko-KR" altLang="en-US" dirty="0"/>
              <a:t> 가는 것임 </a:t>
            </a:r>
          </a:p>
          <a:p>
            <a:pPr eaLnBrk="1" hangingPunct="1">
              <a:defRPr/>
            </a:pPr>
            <a:endParaRPr lang="ko-KR" altLang="en-US" dirty="0"/>
          </a:p>
          <a:p>
            <a:pPr eaLnBrk="1" hangingPunct="1">
              <a:defRPr/>
            </a:pPr>
            <a:r>
              <a:rPr lang="ko-KR" altLang="en-US" dirty="0" err="1"/>
              <a:t>트라이포드사의</a:t>
            </a:r>
            <a:r>
              <a:rPr lang="ko-KR" altLang="en-US" dirty="0"/>
              <a:t> 리드 유저</a:t>
            </a:r>
          </a:p>
          <a:p>
            <a:pPr eaLnBrk="1" hangingPunct="1">
              <a:buFontTx/>
              <a:buChar char="•"/>
              <a:defRPr/>
            </a:pPr>
            <a:r>
              <a:rPr lang="ko-KR" altLang="en-US" b="1" dirty="0"/>
              <a:t>리드 유저</a:t>
            </a:r>
            <a:r>
              <a:rPr lang="ko-KR" altLang="en-US" dirty="0"/>
              <a:t> </a:t>
            </a:r>
            <a:r>
              <a:rPr lang="en-US" altLang="ko-KR" dirty="0"/>
              <a:t>: </a:t>
            </a:r>
            <a:r>
              <a:rPr lang="ko-KR" altLang="en-US" dirty="0"/>
              <a:t>모든 사용자는 언젠가 노인이 되고 장애가 생길 수 있는 가능성이 있으므로 잠재적 장애인이라고 할 수 있음</a:t>
            </a:r>
            <a:r>
              <a:rPr lang="en-US" altLang="ko-KR" dirty="0"/>
              <a:t>. </a:t>
            </a:r>
          </a:p>
          <a:p>
            <a:pPr eaLnBrk="1" hangingPunct="1">
              <a:buFontTx/>
              <a:buChar char="•"/>
              <a:defRPr/>
            </a:pPr>
            <a:r>
              <a:rPr lang="ko-KR" altLang="en-US" dirty="0" err="1"/>
              <a:t>사토시</a:t>
            </a:r>
            <a:r>
              <a:rPr lang="ko-KR" altLang="en-US" dirty="0"/>
              <a:t> </a:t>
            </a:r>
            <a:r>
              <a:rPr lang="ko-KR" altLang="en-US" dirty="0" err="1"/>
              <a:t>나카가와는</a:t>
            </a:r>
            <a:r>
              <a:rPr lang="ko-KR" altLang="en-US" dirty="0"/>
              <a:t> 장애인</a:t>
            </a:r>
            <a:r>
              <a:rPr lang="en-US" altLang="ko-KR" dirty="0"/>
              <a:t>, </a:t>
            </a:r>
            <a:r>
              <a:rPr lang="ko-KR" altLang="en-US" dirty="0"/>
              <a:t>노약자 등 현재 장애가 있는 유저들이 디자인 </a:t>
            </a:r>
            <a:r>
              <a:rPr lang="ko-KR" altLang="en-US" dirty="0" err="1"/>
              <a:t>개발시</a:t>
            </a:r>
            <a:r>
              <a:rPr lang="ko-KR" altLang="en-US" dirty="0"/>
              <a:t> 많은 아이디어의 도화선이 되어 줄 수 있다는 차원에서 </a:t>
            </a:r>
            <a:r>
              <a:rPr lang="en-US" altLang="ko-KR" dirty="0"/>
              <a:t>Lead user</a:t>
            </a:r>
            <a:r>
              <a:rPr lang="ko-KR" altLang="en-US" dirty="0"/>
              <a:t>라 명명하고 리서치 대상으로서 적극 활용하고 있었음 </a:t>
            </a:r>
          </a:p>
        </p:txBody>
      </p:sp>
    </p:spTree>
    <p:extLst>
      <p:ext uri="{BB962C8B-B14F-4D97-AF65-F5344CB8AC3E}">
        <p14:creationId xmlns:p14="http://schemas.microsoft.com/office/powerpoint/2010/main" val="2278377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E2A510AB-CD2C-473E-8458-E94FF9912C42}"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62</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3619" name="Rectangle 2"/>
          <p:cNvSpPr>
            <a:spLocks noGrp="1" noRot="1" noChangeAspect="1" noChangeArrowheads="1" noTextEdit="1"/>
          </p:cNvSpPr>
          <p:nvPr>
            <p:ph type="sldImg"/>
          </p:nvPr>
        </p:nvSpPr>
        <p:spPr>
          <a:xfrm>
            <a:off x="503238" y="509588"/>
            <a:ext cx="2206625" cy="1655762"/>
          </a:xfrm>
          <a:ln/>
        </p:spPr>
      </p:sp>
      <p:sp>
        <p:nvSpPr>
          <p:cNvPr id="623620"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r>
              <a:rPr lang="ko-KR" altLang="en-US" dirty="0"/>
              <a:t>디자이너 역할 </a:t>
            </a:r>
            <a:r>
              <a:rPr lang="en-US" altLang="ko-KR" dirty="0"/>
              <a:t>: </a:t>
            </a:r>
            <a:r>
              <a:rPr lang="en-US" altLang="ko-KR" dirty="0">
                <a:latin typeface="나눔스퀘어OTF" panose="020B0600000101010101" pitchFamily="34" charset="-127"/>
              </a:rPr>
              <a:t>‘</a:t>
            </a:r>
            <a:r>
              <a:rPr lang="ko-KR" altLang="en-US" dirty="0"/>
              <a:t>시장을 감지하는 고감도 센서</a:t>
            </a:r>
            <a:r>
              <a:rPr lang="ko-KR" altLang="en-US" dirty="0">
                <a:latin typeface="나눔스퀘어OTF" panose="020B0600000101010101" pitchFamily="34" charset="-127"/>
              </a:rPr>
              <a:t>’</a:t>
            </a:r>
            <a:r>
              <a:rPr lang="ko-KR" altLang="en-US" dirty="0"/>
              <a:t> </a:t>
            </a:r>
          </a:p>
          <a:p>
            <a:pPr eaLnBrk="1" hangingPunct="1">
              <a:defRPr/>
            </a:pPr>
            <a:r>
              <a:rPr lang="ko-KR" altLang="en-US" dirty="0"/>
              <a:t>위화감을 예민하게 느끼기</a:t>
            </a:r>
          </a:p>
          <a:p>
            <a:pPr eaLnBrk="1" hangingPunct="1">
              <a:defRPr/>
            </a:pPr>
            <a:r>
              <a:rPr lang="ko-KR" altLang="en-US" dirty="0"/>
              <a:t>잠수함 속 카나리아</a:t>
            </a:r>
          </a:p>
          <a:p>
            <a:pPr eaLnBrk="1" hangingPunct="1">
              <a:defRPr/>
            </a:pPr>
            <a:r>
              <a:rPr lang="ko-KR" altLang="en-US" dirty="0" err="1"/>
              <a:t>나가가와</a:t>
            </a:r>
            <a:r>
              <a:rPr lang="ko-KR" altLang="en-US" dirty="0"/>
              <a:t> 사토시의 </a:t>
            </a:r>
            <a:r>
              <a:rPr lang="en-US" altLang="ko-KR" dirty="0"/>
              <a:t>lead user </a:t>
            </a:r>
            <a:r>
              <a:rPr lang="ko-KR" altLang="en-US" dirty="0"/>
              <a:t>의 개념</a:t>
            </a:r>
            <a:r>
              <a:rPr lang="en-US" altLang="ko-KR" dirty="0"/>
              <a:t>.</a:t>
            </a:r>
          </a:p>
          <a:p>
            <a:pPr eaLnBrk="1" hangingPunct="1">
              <a:defRPr/>
            </a:pPr>
            <a:endParaRPr lang="en-US" altLang="ko-KR" dirty="0"/>
          </a:p>
          <a:p>
            <a:pPr eaLnBrk="1" hangingPunct="1">
              <a:defRPr/>
            </a:pPr>
            <a:r>
              <a:rPr lang="ko-KR" altLang="en-US" b="1" dirty="0"/>
              <a:t>디자인의 사각지대에 대한 인식 필요</a:t>
            </a:r>
            <a:br>
              <a:rPr lang="ko-KR" altLang="en-US" dirty="0"/>
            </a:br>
            <a:r>
              <a:rPr lang="en-US" altLang="ko-KR" dirty="0"/>
              <a:t>UD</a:t>
            </a:r>
            <a:r>
              <a:rPr lang="ko-KR" altLang="en-US" dirty="0"/>
              <a:t>은 현대 디자인에 있어 사각지대가 있었다는 인식을 갖는 것에서부터 출발함</a:t>
            </a:r>
            <a:r>
              <a:rPr lang="en-US" altLang="ko-KR" dirty="0"/>
              <a:t>. </a:t>
            </a:r>
            <a:r>
              <a:rPr lang="ko-KR" altLang="en-US" dirty="0"/>
              <a:t>지금까지 생각하지 못했던 부분</a:t>
            </a:r>
            <a:r>
              <a:rPr lang="en-US" altLang="ko-KR" dirty="0"/>
              <a:t>, </a:t>
            </a:r>
            <a:r>
              <a:rPr lang="ko-KR" altLang="en-US" dirty="0"/>
              <a:t>즉 의식의 바깥쪽에 있는 부분에 대해 깨닫는 방법을 알아야 함 </a:t>
            </a:r>
          </a:p>
          <a:p>
            <a:pPr eaLnBrk="1" hangingPunct="1">
              <a:defRPr/>
            </a:pPr>
            <a:endParaRPr lang="ko-KR" altLang="en-US" dirty="0"/>
          </a:p>
          <a:p>
            <a:pPr eaLnBrk="1" hangingPunct="1">
              <a:defRPr/>
            </a:pPr>
            <a:r>
              <a:rPr lang="ko-KR" altLang="en-US" dirty="0"/>
              <a:t>그림 </a:t>
            </a:r>
            <a:r>
              <a:rPr lang="en-US" altLang="ko-KR" dirty="0"/>
              <a:t>: Dead Angle of Design </a:t>
            </a:r>
          </a:p>
          <a:p>
            <a:pPr eaLnBrk="1" hangingPunct="1">
              <a:defRPr/>
            </a:pPr>
            <a:r>
              <a:rPr lang="en-US" altLang="ko-KR" dirty="0"/>
              <a:t>1(</a:t>
            </a:r>
            <a:r>
              <a:rPr lang="ko-KR" altLang="en-US" dirty="0"/>
              <a:t>좌상</a:t>
            </a:r>
            <a:r>
              <a:rPr lang="en-US" altLang="ko-KR" dirty="0"/>
              <a:t>). </a:t>
            </a:r>
            <a:r>
              <a:rPr lang="ko-KR" altLang="en-US" dirty="0"/>
              <a:t>문제가 밖으로 드러나고 해결방법도 쉽게 찾을 수 있는 단계 </a:t>
            </a:r>
            <a:br>
              <a:rPr lang="ko-KR" altLang="en-US" dirty="0"/>
            </a:br>
            <a:r>
              <a:rPr lang="en-US" altLang="ko-KR" dirty="0"/>
              <a:t>2(</a:t>
            </a:r>
            <a:r>
              <a:rPr lang="ko-KR" altLang="en-US" dirty="0"/>
              <a:t>우상</a:t>
            </a:r>
            <a:r>
              <a:rPr lang="en-US" altLang="ko-KR" dirty="0"/>
              <a:t>). </a:t>
            </a:r>
            <a:r>
              <a:rPr lang="ko-KR" altLang="en-US" dirty="0"/>
              <a:t>문제가 밖으로 드러나 보이지만 해결방법은 잘 보이지 않는 단계</a:t>
            </a:r>
            <a:br>
              <a:rPr lang="ko-KR" altLang="en-US" dirty="0"/>
            </a:br>
            <a:r>
              <a:rPr lang="en-US" altLang="ko-KR" dirty="0"/>
              <a:t>3(</a:t>
            </a:r>
            <a:r>
              <a:rPr lang="ko-KR" altLang="en-US" dirty="0" err="1"/>
              <a:t>좌하</a:t>
            </a:r>
            <a:r>
              <a:rPr lang="en-US" altLang="ko-KR" dirty="0"/>
              <a:t>). </a:t>
            </a:r>
            <a:r>
              <a:rPr lang="ko-KR" altLang="en-US" dirty="0"/>
              <a:t>문제가 보이지 않지만 왠지 불편하게 느끼는 단계</a:t>
            </a:r>
            <a:br>
              <a:rPr lang="ko-KR" altLang="en-US" dirty="0"/>
            </a:br>
            <a:r>
              <a:rPr lang="en-US" altLang="ko-KR" dirty="0"/>
              <a:t>4(</a:t>
            </a:r>
            <a:r>
              <a:rPr lang="ko-KR" altLang="en-US" dirty="0" err="1"/>
              <a:t>우하</a:t>
            </a:r>
            <a:r>
              <a:rPr lang="en-US" altLang="ko-KR" dirty="0"/>
              <a:t>). </a:t>
            </a:r>
            <a:r>
              <a:rPr lang="ko-KR" altLang="en-US" dirty="0"/>
              <a:t>문제가 보이지 않고 불편함을 인식 못하는 단계</a:t>
            </a:r>
            <a:br>
              <a:rPr lang="ko-KR" altLang="en-US" dirty="0"/>
            </a:br>
            <a:endParaRPr lang="ko-KR" altLang="en-US" dirty="0"/>
          </a:p>
          <a:p>
            <a:pPr eaLnBrk="1" hangingPunct="1">
              <a:defRPr/>
            </a:pPr>
            <a:r>
              <a:rPr lang="ko-KR" altLang="en-US" dirty="0"/>
              <a:t>디자이너는 일반인들이 문제를 파악하지 못하는 </a:t>
            </a:r>
            <a:r>
              <a:rPr lang="en-US" altLang="ko-KR" dirty="0"/>
              <a:t>3, 4 </a:t>
            </a:r>
            <a:r>
              <a:rPr lang="ko-KR" altLang="en-US" dirty="0"/>
              <a:t>단계를 인식 할 수 있는 방법을 찾아야 함</a:t>
            </a:r>
            <a:r>
              <a:rPr lang="en-US" altLang="ko-KR" dirty="0"/>
              <a:t>(</a:t>
            </a:r>
            <a:r>
              <a:rPr lang="ko-KR" altLang="en-US" dirty="0"/>
              <a:t>리드 유저 활용이 이를 위한 방법임</a:t>
            </a:r>
            <a:r>
              <a:rPr lang="en-US" altLang="ko-KR" dirty="0"/>
              <a:t>)</a:t>
            </a:r>
            <a:br>
              <a:rPr lang="en-US" altLang="ko-KR" dirty="0"/>
            </a:br>
            <a:r>
              <a:rPr lang="ko-KR" altLang="en-US" dirty="0"/>
              <a:t>인간공학자들이 제시하는 장애인 평균치의 인체척도에 따라 디자인하는 방법만으로는 특정 상황에서 특정한 사용자가 느끼는 불편을 감지하는 것이 불가능</a:t>
            </a:r>
            <a:br>
              <a:rPr lang="ko-KR" altLang="en-US" dirty="0"/>
            </a:br>
            <a:r>
              <a:rPr lang="ko-KR" altLang="en-US" dirty="0"/>
              <a:t>디자인이라는 것은 일상생활에서 위화감</a:t>
            </a:r>
            <a:r>
              <a:rPr lang="en-US" altLang="ko-KR" dirty="0"/>
              <a:t>(</a:t>
            </a:r>
            <a:r>
              <a:rPr lang="ko-KR" altLang="en-US" dirty="0"/>
              <a:t>불편함</a:t>
            </a:r>
            <a:r>
              <a:rPr lang="en-US" altLang="ko-KR" dirty="0"/>
              <a:t>)</a:t>
            </a:r>
            <a:r>
              <a:rPr lang="ko-KR" altLang="en-US" dirty="0"/>
              <a:t>을 </a:t>
            </a:r>
            <a:r>
              <a:rPr lang="ko-KR" altLang="en-US" dirty="0" err="1"/>
              <a:t>깨달아</a:t>
            </a:r>
            <a:r>
              <a:rPr lang="ko-KR" altLang="en-US" dirty="0"/>
              <a:t> 가는 것임 </a:t>
            </a:r>
          </a:p>
          <a:p>
            <a:pPr eaLnBrk="1" hangingPunct="1">
              <a:defRPr/>
            </a:pPr>
            <a:endParaRPr lang="ko-KR" altLang="en-US" dirty="0"/>
          </a:p>
          <a:p>
            <a:pPr eaLnBrk="1" hangingPunct="1">
              <a:defRPr/>
            </a:pPr>
            <a:r>
              <a:rPr lang="ko-KR" altLang="en-US" dirty="0" err="1"/>
              <a:t>트라이포드사의</a:t>
            </a:r>
            <a:r>
              <a:rPr lang="ko-KR" altLang="en-US" dirty="0"/>
              <a:t> 리드 유저</a:t>
            </a:r>
          </a:p>
          <a:p>
            <a:pPr eaLnBrk="1" hangingPunct="1">
              <a:buFontTx/>
              <a:buChar char="•"/>
              <a:defRPr/>
            </a:pPr>
            <a:r>
              <a:rPr lang="ko-KR" altLang="en-US" b="1" dirty="0"/>
              <a:t>리드 유저</a:t>
            </a:r>
            <a:r>
              <a:rPr lang="ko-KR" altLang="en-US" dirty="0"/>
              <a:t> </a:t>
            </a:r>
            <a:r>
              <a:rPr lang="en-US" altLang="ko-KR" dirty="0"/>
              <a:t>: </a:t>
            </a:r>
            <a:r>
              <a:rPr lang="ko-KR" altLang="en-US" dirty="0"/>
              <a:t>모든 사용자는 언젠가 노인이 되고 장애가 생길 수 있는 가능성이 있으므로 잠재적 장애인이라고 할 수 있음</a:t>
            </a:r>
            <a:r>
              <a:rPr lang="en-US" altLang="ko-KR" dirty="0"/>
              <a:t>. </a:t>
            </a:r>
          </a:p>
          <a:p>
            <a:pPr eaLnBrk="1" hangingPunct="1">
              <a:buFontTx/>
              <a:buChar char="•"/>
              <a:defRPr/>
            </a:pPr>
            <a:r>
              <a:rPr lang="ko-KR" altLang="en-US" dirty="0" err="1"/>
              <a:t>사토시</a:t>
            </a:r>
            <a:r>
              <a:rPr lang="ko-KR" altLang="en-US" dirty="0"/>
              <a:t> </a:t>
            </a:r>
            <a:r>
              <a:rPr lang="ko-KR" altLang="en-US" dirty="0" err="1"/>
              <a:t>나카가와는</a:t>
            </a:r>
            <a:r>
              <a:rPr lang="ko-KR" altLang="en-US" dirty="0"/>
              <a:t> 장애인</a:t>
            </a:r>
            <a:r>
              <a:rPr lang="en-US" altLang="ko-KR" dirty="0"/>
              <a:t>, </a:t>
            </a:r>
            <a:r>
              <a:rPr lang="ko-KR" altLang="en-US" dirty="0"/>
              <a:t>노약자 등 현재 장애가 있는 유저들이 디자인 </a:t>
            </a:r>
            <a:r>
              <a:rPr lang="ko-KR" altLang="en-US" dirty="0" err="1"/>
              <a:t>개발시</a:t>
            </a:r>
            <a:r>
              <a:rPr lang="ko-KR" altLang="en-US" dirty="0"/>
              <a:t> 많은 아이디어의 도화선이 되어 줄 수 있다는 차원에서 </a:t>
            </a:r>
            <a:r>
              <a:rPr lang="en-US" altLang="ko-KR" dirty="0"/>
              <a:t>Lead user</a:t>
            </a:r>
            <a:r>
              <a:rPr lang="ko-KR" altLang="en-US" dirty="0"/>
              <a:t>라 명명하고 리서치 대상으로서 적극 활용하고 있었음 </a:t>
            </a:r>
          </a:p>
        </p:txBody>
      </p:sp>
    </p:spTree>
    <p:extLst>
      <p:ext uri="{BB962C8B-B14F-4D97-AF65-F5344CB8AC3E}">
        <p14:creationId xmlns:p14="http://schemas.microsoft.com/office/powerpoint/2010/main" val="1945162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CF19ADE8-54BC-49F4-84C4-8D61ADD02896}"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63</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4643" name="Rectangle 2"/>
          <p:cNvSpPr>
            <a:spLocks noGrp="1" noRot="1" noChangeAspect="1" noChangeArrowheads="1" noTextEdit="1"/>
          </p:cNvSpPr>
          <p:nvPr>
            <p:ph type="sldImg"/>
          </p:nvPr>
        </p:nvSpPr>
        <p:spPr>
          <a:xfrm>
            <a:off x="503238" y="509588"/>
            <a:ext cx="2206625" cy="1655762"/>
          </a:xfrm>
          <a:ln/>
        </p:spPr>
      </p:sp>
      <p:sp>
        <p:nvSpPr>
          <p:cNvPr id="624644"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r>
              <a:rPr lang="ko-KR" altLang="en-US" dirty="0"/>
              <a:t>디자이너 역할 </a:t>
            </a:r>
            <a:r>
              <a:rPr lang="en-US" altLang="ko-KR" dirty="0"/>
              <a:t>: </a:t>
            </a:r>
            <a:r>
              <a:rPr lang="en-US" altLang="ko-KR" dirty="0">
                <a:latin typeface="나눔스퀘어OTF" panose="020B0600000101010101" pitchFamily="34" charset="-127"/>
              </a:rPr>
              <a:t>‘</a:t>
            </a:r>
            <a:r>
              <a:rPr lang="ko-KR" altLang="en-US" dirty="0"/>
              <a:t>시장을 감지하는 고감도 센서</a:t>
            </a:r>
            <a:r>
              <a:rPr lang="ko-KR" altLang="en-US" dirty="0">
                <a:latin typeface="나눔스퀘어OTF" panose="020B0600000101010101" pitchFamily="34" charset="-127"/>
              </a:rPr>
              <a:t>’</a:t>
            </a:r>
            <a:r>
              <a:rPr lang="ko-KR" altLang="en-US" dirty="0"/>
              <a:t> </a:t>
            </a:r>
          </a:p>
          <a:p>
            <a:pPr eaLnBrk="1" hangingPunct="1">
              <a:defRPr/>
            </a:pPr>
            <a:r>
              <a:rPr lang="ko-KR" altLang="en-US" dirty="0"/>
              <a:t>위화감을 예민하게 느끼기</a:t>
            </a:r>
          </a:p>
          <a:p>
            <a:pPr eaLnBrk="1" hangingPunct="1">
              <a:defRPr/>
            </a:pPr>
            <a:r>
              <a:rPr lang="ko-KR" altLang="en-US" dirty="0"/>
              <a:t>잠수함 속 카나리아</a:t>
            </a:r>
          </a:p>
          <a:p>
            <a:pPr eaLnBrk="1" hangingPunct="1">
              <a:defRPr/>
            </a:pPr>
            <a:r>
              <a:rPr lang="ko-KR" altLang="en-US" dirty="0" err="1"/>
              <a:t>나가가와</a:t>
            </a:r>
            <a:r>
              <a:rPr lang="ko-KR" altLang="en-US" dirty="0"/>
              <a:t> 사토시의 </a:t>
            </a:r>
            <a:r>
              <a:rPr lang="en-US" altLang="ko-KR" dirty="0"/>
              <a:t>lead user </a:t>
            </a:r>
            <a:r>
              <a:rPr lang="ko-KR" altLang="en-US" dirty="0"/>
              <a:t>의 개념</a:t>
            </a:r>
            <a:r>
              <a:rPr lang="en-US" altLang="ko-KR" dirty="0"/>
              <a:t>.</a:t>
            </a:r>
          </a:p>
          <a:p>
            <a:pPr eaLnBrk="1" hangingPunct="1">
              <a:defRPr/>
            </a:pPr>
            <a:endParaRPr lang="en-US" altLang="ko-KR" dirty="0"/>
          </a:p>
          <a:p>
            <a:pPr eaLnBrk="1" hangingPunct="1">
              <a:defRPr/>
            </a:pPr>
            <a:r>
              <a:rPr lang="ko-KR" altLang="en-US" b="1" dirty="0"/>
              <a:t>디자인의 사각지대에 대한 인식 필요</a:t>
            </a:r>
            <a:br>
              <a:rPr lang="ko-KR" altLang="en-US" dirty="0"/>
            </a:br>
            <a:r>
              <a:rPr lang="en-US" altLang="ko-KR" dirty="0"/>
              <a:t>UD</a:t>
            </a:r>
            <a:r>
              <a:rPr lang="ko-KR" altLang="en-US" dirty="0"/>
              <a:t>은 현대 디자인에 있어 사각지대가 있었다는 인식을 갖는 것에서부터 출발함</a:t>
            </a:r>
            <a:r>
              <a:rPr lang="en-US" altLang="ko-KR" dirty="0"/>
              <a:t>. </a:t>
            </a:r>
            <a:r>
              <a:rPr lang="ko-KR" altLang="en-US" dirty="0"/>
              <a:t>지금까지 생각하지 못했던 부분</a:t>
            </a:r>
            <a:r>
              <a:rPr lang="en-US" altLang="ko-KR" dirty="0"/>
              <a:t>, </a:t>
            </a:r>
            <a:r>
              <a:rPr lang="ko-KR" altLang="en-US" dirty="0"/>
              <a:t>즉 의식의 바깥쪽에 있는 부분에 대해 깨닫는 방법을 알아야 함 </a:t>
            </a:r>
          </a:p>
          <a:p>
            <a:pPr eaLnBrk="1" hangingPunct="1">
              <a:defRPr/>
            </a:pPr>
            <a:endParaRPr lang="ko-KR" altLang="en-US" dirty="0"/>
          </a:p>
          <a:p>
            <a:pPr eaLnBrk="1" hangingPunct="1">
              <a:defRPr/>
            </a:pPr>
            <a:r>
              <a:rPr lang="ko-KR" altLang="en-US" dirty="0"/>
              <a:t>그림 </a:t>
            </a:r>
            <a:r>
              <a:rPr lang="en-US" altLang="ko-KR" dirty="0"/>
              <a:t>: Dead Angle of Design </a:t>
            </a:r>
          </a:p>
          <a:p>
            <a:pPr eaLnBrk="1" hangingPunct="1">
              <a:defRPr/>
            </a:pPr>
            <a:r>
              <a:rPr lang="en-US" altLang="ko-KR" dirty="0"/>
              <a:t>1(</a:t>
            </a:r>
            <a:r>
              <a:rPr lang="ko-KR" altLang="en-US" dirty="0"/>
              <a:t>좌상</a:t>
            </a:r>
            <a:r>
              <a:rPr lang="en-US" altLang="ko-KR" dirty="0"/>
              <a:t>). </a:t>
            </a:r>
            <a:r>
              <a:rPr lang="ko-KR" altLang="en-US" dirty="0"/>
              <a:t>문제가 밖으로 드러나고 해결방법도 쉽게 찾을 수 있는 단계 </a:t>
            </a:r>
            <a:br>
              <a:rPr lang="ko-KR" altLang="en-US" dirty="0"/>
            </a:br>
            <a:r>
              <a:rPr lang="en-US" altLang="ko-KR" dirty="0"/>
              <a:t>2(</a:t>
            </a:r>
            <a:r>
              <a:rPr lang="ko-KR" altLang="en-US" dirty="0"/>
              <a:t>우상</a:t>
            </a:r>
            <a:r>
              <a:rPr lang="en-US" altLang="ko-KR" dirty="0"/>
              <a:t>). </a:t>
            </a:r>
            <a:r>
              <a:rPr lang="ko-KR" altLang="en-US" dirty="0"/>
              <a:t>문제가 밖으로 드러나 보이지만 해결방법은 잘 보이지 않는 단계</a:t>
            </a:r>
            <a:br>
              <a:rPr lang="ko-KR" altLang="en-US" dirty="0"/>
            </a:br>
            <a:r>
              <a:rPr lang="en-US" altLang="ko-KR" dirty="0"/>
              <a:t>3(</a:t>
            </a:r>
            <a:r>
              <a:rPr lang="ko-KR" altLang="en-US" dirty="0" err="1"/>
              <a:t>좌하</a:t>
            </a:r>
            <a:r>
              <a:rPr lang="en-US" altLang="ko-KR" dirty="0"/>
              <a:t>). </a:t>
            </a:r>
            <a:r>
              <a:rPr lang="ko-KR" altLang="en-US" dirty="0"/>
              <a:t>문제가 보이지 않지만 왠지 불편하게 느끼는 단계</a:t>
            </a:r>
            <a:br>
              <a:rPr lang="ko-KR" altLang="en-US" dirty="0"/>
            </a:br>
            <a:r>
              <a:rPr lang="en-US" altLang="ko-KR" dirty="0"/>
              <a:t>4(</a:t>
            </a:r>
            <a:r>
              <a:rPr lang="ko-KR" altLang="en-US" dirty="0" err="1"/>
              <a:t>우하</a:t>
            </a:r>
            <a:r>
              <a:rPr lang="en-US" altLang="ko-KR" dirty="0"/>
              <a:t>). </a:t>
            </a:r>
            <a:r>
              <a:rPr lang="ko-KR" altLang="en-US" dirty="0"/>
              <a:t>문제가 보이지 않고 불편함을 인식 못하는 단계</a:t>
            </a:r>
            <a:br>
              <a:rPr lang="ko-KR" altLang="en-US" dirty="0"/>
            </a:br>
            <a:endParaRPr lang="ko-KR" altLang="en-US" dirty="0"/>
          </a:p>
          <a:p>
            <a:pPr eaLnBrk="1" hangingPunct="1">
              <a:defRPr/>
            </a:pPr>
            <a:r>
              <a:rPr lang="ko-KR" altLang="en-US" dirty="0"/>
              <a:t>디자이너는 일반인들이 문제를 파악하지 못하는 </a:t>
            </a:r>
            <a:r>
              <a:rPr lang="en-US" altLang="ko-KR" dirty="0"/>
              <a:t>3, 4 </a:t>
            </a:r>
            <a:r>
              <a:rPr lang="ko-KR" altLang="en-US" dirty="0"/>
              <a:t>단계를 인식 할 수 있는 방법을 찾아야 함</a:t>
            </a:r>
            <a:r>
              <a:rPr lang="en-US" altLang="ko-KR" dirty="0"/>
              <a:t>(</a:t>
            </a:r>
            <a:r>
              <a:rPr lang="ko-KR" altLang="en-US" dirty="0"/>
              <a:t>리드 유저 활용이 이를 위한 방법임</a:t>
            </a:r>
            <a:r>
              <a:rPr lang="en-US" altLang="ko-KR" dirty="0"/>
              <a:t>)</a:t>
            </a:r>
            <a:br>
              <a:rPr lang="en-US" altLang="ko-KR" dirty="0"/>
            </a:br>
            <a:r>
              <a:rPr lang="ko-KR" altLang="en-US" dirty="0"/>
              <a:t>인간공학자들이 제시하는 장애인 평균치의 인체척도에 따라 디자인하는 방법만으로는 특정 상황에서 특정한 사용자가 느끼는 불편을 감지하는 것이 불가능</a:t>
            </a:r>
            <a:br>
              <a:rPr lang="ko-KR" altLang="en-US" dirty="0"/>
            </a:br>
            <a:r>
              <a:rPr lang="ko-KR" altLang="en-US" dirty="0"/>
              <a:t>디자인이라는 것은 일상생활에서 위화감</a:t>
            </a:r>
            <a:r>
              <a:rPr lang="en-US" altLang="ko-KR" dirty="0"/>
              <a:t>(</a:t>
            </a:r>
            <a:r>
              <a:rPr lang="ko-KR" altLang="en-US" dirty="0"/>
              <a:t>불편함</a:t>
            </a:r>
            <a:r>
              <a:rPr lang="en-US" altLang="ko-KR" dirty="0"/>
              <a:t>)</a:t>
            </a:r>
            <a:r>
              <a:rPr lang="ko-KR" altLang="en-US" dirty="0"/>
              <a:t>을 </a:t>
            </a:r>
            <a:r>
              <a:rPr lang="ko-KR" altLang="en-US" dirty="0" err="1"/>
              <a:t>깨달아</a:t>
            </a:r>
            <a:r>
              <a:rPr lang="ko-KR" altLang="en-US" dirty="0"/>
              <a:t> 가는 것임 </a:t>
            </a:r>
          </a:p>
          <a:p>
            <a:pPr eaLnBrk="1" hangingPunct="1">
              <a:defRPr/>
            </a:pPr>
            <a:endParaRPr lang="ko-KR" altLang="en-US" dirty="0"/>
          </a:p>
          <a:p>
            <a:pPr eaLnBrk="1" hangingPunct="1">
              <a:defRPr/>
            </a:pPr>
            <a:r>
              <a:rPr lang="ko-KR" altLang="en-US" dirty="0" err="1"/>
              <a:t>트라이포드사의</a:t>
            </a:r>
            <a:r>
              <a:rPr lang="ko-KR" altLang="en-US" dirty="0"/>
              <a:t> 리드 유저</a:t>
            </a:r>
          </a:p>
          <a:p>
            <a:pPr eaLnBrk="1" hangingPunct="1">
              <a:buFontTx/>
              <a:buChar char="•"/>
              <a:defRPr/>
            </a:pPr>
            <a:r>
              <a:rPr lang="ko-KR" altLang="en-US" b="1" dirty="0"/>
              <a:t>리드 유저</a:t>
            </a:r>
            <a:r>
              <a:rPr lang="ko-KR" altLang="en-US" dirty="0"/>
              <a:t> </a:t>
            </a:r>
            <a:r>
              <a:rPr lang="en-US" altLang="ko-KR" dirty="0"/>
              <a:t>: </a:t>
            </a:r>
            <a:r>
              <a:rPr lang="ko-KR" altLang="en-US" dirty="0"/>
              <a:t>모든 사용자는 언젠가 노인이 되고 장애가 생길 수 있는 가능성이 있으므로 잠재적 장애인이라고 할 수 있음</a:t>
            </a:r>
            <a:r>
              <a:rPr lang="en-US" altLang="ko-KR" dirty="0"/>
              <a:t>. </a:t>
            </a:r>
          </a:p>
          <a:p>
            <a:pPr eaLnBrk="1" hangingPunct="1">
              <a:buFontTx/>
              <a:buChar char="•"/>
              <a:defRPr/>
            </a:pPr>
            <a:r>
              <a:rPr lang="ko-KR" altLang="en-US" dirty="0" err="1"/>
              <a:t>사토시</a:t>
            </a:r>
            <a:r>
              <a:rPr lang="ko-KR" altLang="en-US" dirty="0"/>
              <a:t> </a:t>
            </a:r>
            <a:r>
              <a:rPr lang="ko-KR" altLang="en-US" dirty="0" err="1"/>
              <a:t>나카가와는</a:t>
            </a:r>
            <a:r>
              <a:rPr lang="ko-KR" altLang="en-US" dirty="0"/>
              <a:t> 장애인</a:t>
            </a:r>
            <a:r>
              <a:rPr lang="en-US" altLang="ko-KR" dirty="0"/>
              <a:t>, </a:t>
            </a:r>
            <a:r>
              <a:rPr lang="ko-KR" altLang="en-US" dirty="0"/>
              <a:t>노약자 등 현재 장애가 있는 유저들이 디자인 </a:t>
            </a:r>
            <a:r>
              <a:rPr lang="ko-KR" altLang="en-US" dirty="0" err="1"/>
              <a:t>개발시</a:t>
            </a:r>
            <a:r>
              <a:rPr lang="ko-KR" altLang="en-US" dirty="0"/>
              <a:t> 많은 아이디어의 도화선이 되어 줄 수 있다는 차원에서 </a:t>
            </a:r>
            <a:r>
              <a:rPr lang="en-US" altLang="ko-KR" dirty="0"/>
              <a:t>Lead user</a:t>
            </a:r>
            <a:r>
              <a:rPr lang="ko-KR" altLang="en-US" dirty="0"/>
              <a:t>라 명명하고 리서치 대상으로서 적극 활용하고 있었음 </a:t>
            </a:r>
          </a:p>
        </p:txBody>
      </p:sp>
    </p:spTree>
    <p:extLst>
      <p:ext uri="{BB962C8B-B14F-4D97-AF65-F5344CB8AC3E}">
        <p14:creationId xmlns:p14="http://schemas.microsoft.com/office/powerpoint/2010/main" val="2684021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latinLnBrk="1" hangingPunct="1">
              <a:lnSpc>
                <a:spcPct val="100000"/>
              </a:lnSpc>
              <a:spcBef>
                <a:spcPct val="0"/>
              </a:spcBef>
              <a:spcAft>
                <a:spcPct val="0"/>
              </a:spcAft>
              <a:buClrTx/>
              <a:buFontTx/>
              <a:buNone/>
              <a:defRPr/>
            </a:pPr>
            <a:fld id="{83540DA3-2D4F-44D8-9A96-27D3DBACAF38}" type="slidenum">
              <a:rPr kumimoji="1" lang="en-US" altLang="ko-KR" sz="1300" b="0" i="0" u="none" strike="noStrike" kern="1200" cap="none" spc="0" normalizeH="0" baseline="0">
                <a:solidFill>
                  <a:prstClr val="black"/>
                </a:solidFill>
                <a:effectLst/>
                <a:uLnTx/>
                <a:uFillTx/>
                <a:latin typeface="굴림"/>
                <a:ea typeface="굴림"/>
                <a:cs typeface="+mn-cs"/>
              </a:rPr>
              <a:pPr marL="0" marR="0" lvl="0" indent="0" algn="r" defTabSz="990519" rtl="0" eaLnBrk="1" latinLnBrk="1" hangingPunct="1">
                <a:lnSpc>
                  <a:spcPct val="100000"/>
                </a:lnSpc>
                <a:spcBef>
                  <a:spcPct val="0"/>
                </a:spcBef>
                <a:spcAft>
                  <a:spcPct val="0"/>
                </a:spcAft>
                <a:buClrTx/>
                <a:buFontTx/>
                <a:buNone/>
                <a:defRPr/>
              </a:pPr>
              <a:t>64</a:t>
            </a:fld>
            <a:endParaRPr kumimoji="1" lang="en-US" altLang="ko-KR" sz="1300" b="0" i="0" u="none" strike="noStrike" kern="1200" cap="none" spc="0" normalizeH="0" baseline="0">
              <a:solidFill>
                <a:prstClr val="black"/>
              </a:solidFill>
              <a:effectLst/>
              <a:uLnTx/>
              <a:uFillTx/>
              <a:latin typeface="굴림"/>
              <a:ea typeface="굴림"/>
              <a:cs typeface="+mn-cs"/>
            </a:endParaRPr>
          </a:p>
        </p:txBody>
      </p:sp>
      <p:sp>
        <p:nvSpPr>
          <p:cNvPr id="625667" name="Rectangle 2"/>
          <p:cNvSpPr>
            <a:spLocks noGrp="1" noRot="1" noChangeAspect="1" noChangeArrowheads="1" noTextEdit="1"/>
          </p:cNvSpPr>
          <p:nvPr>
            <p:ph type="sldImg"/>
          </p:nvPr>
        </p:nvSpPr>
        <p:spPr>
          <a:xfrm>
            <a:off x="503238" y="509588"/>
            <a:ext cx="2206625" cy="1655762"/>
          </a:xfrm>
          <a:ln/>
        </p:spPr>
      </p:sp>
      <p:sp>
        <p:nvSpPr>
          <p:cNvPr id="625668"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r>
              <a:rPr lang="ko-KR" altLang="en-US" dirty="0"/>
              <a:t>디자이너 역할 </a:t>
            </a:r>
            <a:r>
              <a:rPr lang="en-US" altLang="ko-KR" dirty="0"/>
              <a:t>: </a:t>
            </a:r>
            <a:r>
              <a:rPr lang="en-US" altLang="ko-KR" dirty="0">
                <a:latin typeface="나눔스퀘어OTF" panose="020B0600000101010101" pitchFamily="34" charset="-127"/>
              </a:rPr>
              <a:t>‘</a:t>
            </a:r>
            <a:r>
              <a:rPr lang="ko-KR" altLang="en-US" dirty="0"/>
              <a:t>시장을 감지하는 고감도 센서</a:t>
            </a:r>
            <a:r>
              <a:rPr lang="ko-KR" altLang="en-US" dirty="0">
                <a:latin typeface="나눔스퀘어OTF" panose="020B0600000101010101" pitchFamily="34" charset="-127"/>
              </a:rPr>
              <a:t>’</a:t>
            </a:r>
            <a:r>
              <a:rPr lang="ko-KR" altLang="en-US" dirty="0"/>
              <a:t> </a:t>
            </a:r>
          </a:p>
          <a:p>
            <a:pPr eaLnBrk="1" hangingPunct="1">
              <a:defRPr/>
            </a:pPr>
            <a:r>
              <a:rPr lang="ko-KR" altLang="en-US" dirty="0"/>
              <a:t>위화감을 예민하게 느끼기</a:t>
            </a:r>
          </a:p>
          <a:p>
            <a:pPr eaLnBrk="1" hangingPunct="1">
              <a:defRPr/>
            </a:pPr>
            <a:r>
              <a:rPr lang="ko-KR" altLang="en-US" dirty="0"/>
              <a:t>잠수함 속 카나리아</a:t>
            </a:r>
          </a:p>
          <a:p>
            <a:pPr eaLnBrk="1" hangingPunct="1">
              <a:defRPr/>
            </a:pPr>
            <a:r>
              <a:rPr lang="ko-KR" altLang="en-US" dirty="0" err="1"/>
              <a:t>나가가와</a:t>
            </a:r>
            <a:r>
              <a:rPr lang="ko-KR" altLang="en-US" dirty="0"/>
              <a:t> 사토시의 </a:t>
            </a:r>
            <a:r>
              <a:rPr lang="en-US" altLang="ko-KR" dirty="0"/>
              <a:t>lead user </a:t>
            </a:r>
            <a:r>
              <a:rPr lang="ko-KR" altLang="en-US" dirty="0"/>
              <a:t>의 개념</a:t>
            </a:r>
            <a:r>
              <a:rPr lang="en-US" altLang="ko-KR" dirty="0"/>
              <a:t>.</a:t>
            </a:r>
          </a:p>
          <a:p>
            <a:pPr eaLnBrk="1" hangingPunct="1">
              <a:defRPr/>
            </a:pPr>
            <a:endParaRPr lang="en-US" altLang="ko-KR" dirty="0"/>
          </a:p>
          <a:p>
            <a:pPr eaLnBrk="1" hangingPunct="1">
              <a:defRPr/>
            </a:pPr>
            <a:r>
              <a:rPr lang="ko-KR" altLang="en-US" b="1" dirty="0"/>
              <a:t>디자인의 사각지대에 대한 인식 필요</a:t>
            </a:r>
            <a:br>
              <a:rPr lang="ko-KR" altLang="en-US" dirty="0"/>
            </a:br>
            <a:r>
              <a:rPr lang="en-US" altLang="ko-KR" dirty="0"/>
              <a:t>UD</a:t>
            </a:r>
            <a:r>
              <a:rPr lang="ko-KR" altLang="en-US" dirty="0"/>
              <a:t>은 현대 디자인에 있어 사각지대가 있었다는 인식을 갖는 것에서부터 출발함</a:t>
            </a:r>
            <a:r>
              <a:rPr lang="en-US" altLang="ko-KR" dirty="0"/>
              <a:t>. </a:t>
            </a:r>
            <a:r>
              <a:rPr lang="ko-KR" altLang="en-US" dirty="0"/>
              <a:t>지금까지 생각하지 못했던 부분</a:t>
            </a:r>
            <a:r>
              <a:rPr lang="en-US" altLang="ko-KR" dirty="0"/>
              <a:t>, </a:t>
            </a:r>
            <a:r>
              <a:rPr lang="ko-KR" altLang="en-US" dirty="0"/>
              <a:t>즉 의식의 바깥쪽에 있는 부분에 대해 깨닫는 방법을 알아야 함 </a:t>
            </a:r>
          </a:p>
          <a:p>
            <a:pPr eaLnBrk="1" hangingPunct="1">
              <a:defRPr/>
            </a:pPr>
            <a:endParaRPr lang="ko-KR" altLang="en-US" dirty="0"/>
          </a:p>
          <a:p>
            <a:pPr eaLnBrk="1" hangingPunct="1">
              <a:defRPr/>
            </a:pPr>
            <a:r>
              <a:rPr lang="ko-KR" altLang="en-US" dirty="0"/>
              <a:t>그림 </a:t>
            </a:r>
            <a:r>
              <a:rPr lang="en-US" altLang="ko-KR" dirty="0"/>
              <a:t>: Dead Angle of Design </a:t>
            </a:r>
          </a:p>
          <a:p>
            <a:pPr eaLnBrk="1" hangingPunct="1">
              <a:defRPr/>
            </a:pPr>
            <a:r>
              <a:rPr lang="en-US" altLang="ko-KR" dirty="0"/>
              <a:t>1(</a:t>
            </a:r>
            <a:r>
              <a:rPr lang="ko-KR" altLang="en-US" dirty="0"/>
              <a:t>좌상</a:t>
            </a:r>
            <a:r>
              <a:rPr lang="en-US" altLang="ko-KR" dirty="0"/>
              <a:t>). </a:t>
            </a:r>
            <a:r>
              <a:rPr lang="ko-KR" altLang="en-US" dirty="0"/>
              <a:t>문제가 밖으로 드러나고 해결방법도 쉽게 찾을 수 있는 단계 </a:t>
            </a:r>
            <a:br>
              <a:rPr lang="ko-KR" altLang="en-US" dirty="0"/>
            </a:br>
            <a:r>
              <a:rPr lang="en-US" altLang="ko-KR" dirty="0"/>
              <a:t>2(</a:t>
            </a:r>
            <a:r>
              <a:rPr lang="ko-KR" altLang="en-US" dirty="0"/>
              <a:t>우상</a:t>
            </a:r>
            <a:r>
              <a:rPr lang="en-US" altLang="ko-KR" dirty="0"/>
              <a:t>). </a:t>
            </a:r>
            <a:r>
              <a:rPr lang="ko-KR" altLang="en-US" dirty="0"/>
              <a:t>문제가 밖으로 드러나 보이지만 해결방법은 잘 보이지 않는 단계</a:t>
            </a:r>
            <a:br>
              <a:rPr lang="ko-KR" altLang="en-US" dirty="0"/>
            </a:br>
            <a:r>
              <a:rPr lang="en-US" altLang="ko-KR" dirty="0"/>
              <a:t>3(</a:t>
            </a:r>
            <a:r>
              <a:rPr lang="ko-KR" altLang="en-US" dirty="0" err="1"/>
              <a:t>좌하</a:t>
            </a:r>
            <a:r>
              <a:rPr lang="en-US" altLang="ko-KR" dirty="0"/>
              <a:t>). </a:t>
            </a:r>
            <a:r>
              <a:rPr lang="ko-KR" altLang="en-US" dirty="0"/>
              <a:t>문제가 보이지 않지만 왠지 불편하게 느끼는 단계</a:t>
            </a:r>
            <a:br>
              <a:rPr lang="ko-KR" altLang="en-US" dirty="0"/>
            </a:br>
            <a:r>
              <a:rPr lang="en-US" altLang="ko-KR" dirty="0"/>
              <a:t>4(</a:t>
            </a:r>
            <a:r>
              <a:rPr lang="ko-KR" altLang="en-US" dirty="0" err="1"/>
              <a:t>우하</a:t>
            </a:r>
            <a:r>
              <a:rPr lang="en-US" altLang="ko-KR" dirty="0"/>
              <a:t>). </a:t>
            </a:r>
            <a:r>
              <a:rPr lang="ko-KR" altLang="en-US" dirty="0"/>
              <a:t>문제가 보이지 않고 불편함을 인식 못하는 단계</a:t>
            </a:r>
            <a:br>
              <a:rPr lang="ko-KR" altLang="en-US" dirty="0"/>
            </a:br>
            <a:endParaRPr lang="ko-KR" altLang="en-US" dirty="0"/>
          </a:p>
          <a:p>
            <a:pPr eaLnBrk="1" hangingPunct="1">
              <a:defRPr/>
            </a:pPr>
            <a:r>
              <a:rPr lang="ko-KR" altLang="en-US" dirty="0"/>
              <a:t>디자이너는 일반인들이 문제를 파악하지 못하는 </a:t>
            </a:r>
            <a:r>
              <a:rPr lang="en-US" altLang="ko-KR" dirty="0"/>
              <a:t>3, 4 </a:t>
            </a:r>
            <a:r>
              <a:rPr lang="ko-KR" altLang="en-US" dirty="0"/>
              <a:t>단계를 인식 할 수 있는 방법을 찾아야 함</a:t>
            </a:r>
            <a:r>
              <a:rPr lang="en-US" altLang="ko-KR" dirty="0"/>
              <a:t>(</a:t>
            </a:r>
            <a:r>
              <a:rPr lang="ko-KR" altLang="en-US" dirty="0"/>
              <a:t>리드 유저 활용이 이를 위한 방법임</a:t>
            </a:r>
            <a:r>
              <a:rPr lang="en-US" altLang="ko-KR" dirty="0"/>
              <a:t>)</a:t>
            </a:r>
            <a:br>
              <a:rPr lang="en-US" altLang="ko-KR" dirty="0"/>
            </a:br>
            <a:r>
              <a:rPr lang="ko-KR" altLang="en-US" dirty="0"/>
              <a:t>인간공학자들이 제시하는 장애인 평균치의 인체척도에 따라 디자인하는 방법만으로는 특정 상황에서 특정한 사용자가 느끼는 불편을 감지하는 것이 불가능</a:t>
            </a:r>
            <a:br>
              <a:rPr lang="ko-KR" altLang="en-US" dirty="0"/>
            </a:br>
            <a:r>
              <a:rPr lang="ko-KR" altLang="en-US" dirty="0"/>
              <a:t>디자인이라는 것은 일상생활에서 위화감</a:t>
            </a:r>
            <a:r>
              <a:rPr lang="en-US" altLang="ko-KR" dirty="0"/>
              <a:t>(</a:t>
            </a:r>
            <a:r>
              <a:rPr lang="ko-KR" altLang="en-US" dirty="0"/>
              <a:t>불편함</a:t>
            </a:r>
            <a:r>
              <a:rPr lang="en-US" altLang="ko-KR" dirty="0"/>
              <a:t>)</a:t>
            </a:r>
            <a:r>
              <a:rPr lang="ko-KR" altLang="en-US" dirty="0"/>
              <a:t>을 </a:t>
            </a:r>
            <a:r>
              <a:rPr lang="ko-KR" altLang="en-US" dirty="0" err="1"/>
              <a:t>깨달아</a:t>
            </a:r>
            <a:r>
              <a:rPr lang="ko-KR" altLang="en-US" dirty="0"/>
              <a:t> 가는 것임 </a:t>
            </a:r>
          </a:p>
          <a:p>
            <a:pPr eaLnBrk="1" hangingPunct="1">
              <a:defRPr/>
            </a:pPr>
            <a:endParaRPr lang="ko-KR" altLang="en-US" dirty="0"/>
          </a:p>
          <a:p>
            <a:pPr eaLnBrk="1" hangingPunct="1">
              <a:defRPr/>
            </a:pPr>
            <a:r>
              <a:rPr lang="ko-KR" altLang="en-US" dirty="0" err="1"/>
              <a:t>트라이포드사의</a:t>
            </a:r>
            <a:r>
              <a:rPr lang="ko-KR" altLang="en-US" dirty="0"/>
              <a:t> 리드 유저</a:t>
            </a:r>
          </a:p>
          <a:p>
            <a:pPr eaLnBrk="1" hangingPunct="1">
              <a:buFontTx/>
              <a:buChar char="•"/>
              <a:defRPr/>
            </a:pPr>
            <a:r>
              <a:rPr lang="ko-KR" altLang="en-US" b="1" dirty="0"/>
              <a:t>리드 유저</a:t>
            </a:r>
            <a:r>
              <a:rPr lang="ko-KR" altLang="en-US" dirty="0"/>
              <a:t> </a:t>
            </a:r>
            <a:r>
              <a:rPr lang="en-US" altLang="ko-KR" dirty="0"/>
              <a:t>: </a:t>
            </a:r>
            <a:r>
              <a:rPr lang="ko-KR" altLang="en-US" dirty="0"/>
              <a:t>모든 사용자는 언젠가 노인이 되고 장애가 생길 수 있는 가능성이 있으므로 잠재적 장애인이라고 할 수 있음</a:t>
            </a:r>
            <a:r>
              <a:rPr lang="en-US" altLang="ko-KR" dirty="0"/>
              <a:t>. </a:t>
            </a:r>
          </a:p>
          <a:p>
            <a:pPr eaLnBrk="1" hangingPunct="1">
              <a:buFontTx/>
              <a:buChar char="•"/>
              <a:defRPr/>
            </a:pPr>
            <a:r>
              <a:rPr lang="ko-KR" altLang="en-US" dirty="0" err="1"/>
              <a:t>사토시</a:t>
            </a:r>
            <a:r>
              <a:rPr lang="ko-KR" altLang="en-US" dirty="0"/>
              <a:t> </a:t>
            </a:r>
            <a:r>
              <a:rPr lang="ko-KR" altLang="en-US" dirty="0" err="1"/>
              <a:t>나카가와는</a:t>
            </a:r>
            <a:r>
              <a:rPr lang="ko-KR" altLang="en-US" dirty="0"/>
              <a:t> 장애인</a:t>
            </a:r>
            <a:r>
              <a:rPr lang="en-US" altLang="ko-KR" dirty="0"/>
              <a:t>, </a:t>
            </a:r>
            <a:r>
              <a:rPr lang="ko-KR" altLang="en-US" dirty="0"/>
              <a:t>노약자 등 현재 장애가 있는 유저들이 디자인 </a:t>
            </a:r>
            <a:r>
              <a:rPr lang="ko-KR" altLang="en-US" dirty="0" err="1"/>
              <a:t>개발시</a:t>
            </a:r>
            <a:r>
              <a:rPr lang="ko-KR" altLang="en-US" dirty="0"/>
              <a:t> 많은 아이디어의 도화선이 되어 줄 수 있다는 차원에서 </a:t>
            </a:r>
            <a:r>
              <a:rPr lang="en-US" altLang="ko-KR" dirty="0"/>
              <a:t>Lead user</a:t>
            </a:r>
            <a:r>
              <a:rPr lang="ko-KR" altLang="en-US" dirty="0"/>
              <a:t>라 명명하고 리서치 대상으로서 적극 활용하고 있었음 </a:t>
            </a:r>
          </a:p>
        </p:txBody>
      </p:sp>
    </p:spTree>
    <p:extLst>
      <p:ext uri="{BB962C8B-B14F-4D97-AF65-F5344CB8AC3E}">
        <p14:creationId xmlns:p14="http://schemas.microsoft.com/office/powerpoint/2010/main" val="1023179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txBox="1">
            <a:spLocks noGrp="1" noChangeArrowheads="1"/>
          </p:cNvSpPr>
          <p:nvPr/>
        </p:nvSpPr>
        <p:spPr bwMode="auto">
          <a:xfrm>
            <a:off x="4022725" y="9721851"/>
            <a:ext cx="3074988" cy="511175"/>
          </a:xfrm>
          <a:prstGeom prst="rect">
            <a:avLst/>
          </a:prstGeom>
          <a:noFill/>
          <a:ln w="9525">
            <a:noFill/>
            <a:miter lim="800000"/>
            <a:headEnd/>
            <a:tailEnd/>
          </a:ln>
        </p:spPr>
        <p:txBody>
          <a:bodyPr lIns="99031" tIns="49515" rIns="99031" bIns="49515" anchor="b"/>
          <a:lstStyle/>
          <a:p>
            <a:pPr marL="0" marR="0" lvl="0" indent="0" algn="r" defTabSz="988931" rtl="0" eaLnBrk="1" fontAlgn="base" latinLnBrk="1" hangingPunct="1">
              <a:lnSpc>
                <a:spcPct val="100000"/>
              </a:lnSpc>
              <a:spcBef>
                <a:spcPct val="0"/>
              </a:spcBef>
              <a:spcAft>
                <a:spcPct val="0"/>
              </a:spcAft>
              <a:buClrTx/>
              <a:buSzTx/>
              <a:buFontTx/>
              <a:buNone/>
              <a:tabLst/>
              <a:defRPr/>
            </a:pPr>
            <a:fld id="{80CE3755-F792-4F80-A167-E2499EE63F27}" type="slidenum">
              <a:rPr kumimoji="1" lang="en-US" altLang="ko-KR" sz="1300" b="0" i="0" u="none" strike="noStrike" kern="1200" cap="none" spc="0" normalizeH="0" baseline="0" noProof="0">
                <a:ln>
                  <a:noFill/>
                </a:ln>
                <a:solidFill>
                  <a:srgbClr val="000000"/>
                </a:solidFill>
                <a:effectLst/>
                <a:uLnTx/>
                <a:uFillTx/>
                <a:latin typeface="나눔스퀘어" panose="020B0600000101010101" pitchFamily="50" charset="-127"/>
                <a:ea typeface="나눔스퀘어" panose="020B0600000101010101" pitchFamily="50" charset="-127"/>
                <a:cs typeface="+mn-cs"/>
              </a:rPr>
              <a:pPr marL="0" marR="0" lvl="0" indent="0" algn="r" defTabSz="988931" rtl="0" eaLnBrk="1" fontAlgn="base" latinLnBrk="1" hangingPunct="1">
                <a:lnSpc>
                  <a:spcPct val="100000"/>
                </a:lnSpc>
                <a:spcBef>
                  <a:spcPct val="0"/>
                </a:spcBef>
                <a:spcAft>
                  <a:spcPct val="0"/>
                </a:spcAft>
                <a:buClrTx/>
                <a:buSzTx/>
                <a:buFontTx/>
                <a:buNone/>
                <a:tabLst/>
                <a:defRPr/>
              </a:pPr>
              <a:t>65</a:t>
            </a:fld>
            <a:endParaRPr kumimoji="1" lang="en-US" altLang="ko-KR" sz="13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422915" name="Rectangle 2"/>
          <p:cNvSpPr>
            <a:spLocks noGrp="1" noRot="1" noChangeAspect="1" noChangeArrowheads="1" noTextEdit="1"/>
          </p:cNvSpPr>
          <p:nvPr>
            <p:ph type="sldImg"/>
          </p:nvPr>
        </p:nvSpPr>
        <p:spPr>
          <a:xfrm>
            <a:off x="2565400" y="436563"/>
            <a:ext cx="1920875" cy="1439862"/>
          </a:xfrm>
          <a:ln/>
        </p:spPr>
      </p:sp>
      <p:sp>
        <p:nvSpPr>
          <p:cNvPr id="422916" name="Rectangle 3"/>
          <p:cNvSpPr>
            <a:spLocks noGrp="1" noChangeArrowheads="1"/>
          </p:cNvSpPr>
          <p:nvPr>
            <p:ph type="body" idx="1"/>
          </p:nvPr>
        </p:nvSpPr>
        <p:spPr>
          <a:noFill/>
          <a:ln/>
        </p:spPr>
        <p:txBody>
          <a:bodyPr/>
          <a:lstStyle/>
          <a:p>
            <a:pPr eaLnBrk="1" hangingPunct="1"/>
            <a:endParaRPr lang="en-US" altLang="ko-KR" dirty="0"/>
          </a:p>
        </p:txBody>
      </p:sp>
    </p:spTree>
    <p:extLst>
      <p:ext uri="{BB962C8B-B14F-4D97-AF65-F5344CB8AC3E}">
        <p14:creationId xmlns:p14="http://schemas.microsoft.com/office/powerpoint/2010/main" val="3396183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1588" y="652463"/>
            <a:ext cx="2498725" cy="187325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88931" rtl="0" eaLnBrk="1" fontAlgn="base" latinLnBrk="1" hangingPunct="1">
              <a:lnSpc>
                <a:spcPct val="100000"/>
              </a:lnSpc>
              <a:spcBef>
                <a:spcPct val="0"/>
              </a:spcBef>
              <a:spcAft>
                <a:spcPct val="0"/>
              </a:spcAft>
              <a:buClrTx/>
              <a:buSzTx/>
              <a:buFontTx/>
              <a:buNone/>
              <a:tabLst/>
              <a:defRPr/>
            </a:pPr>
            <a:fld id="{18620809-4E9F-45AA-B0AC-31666BFF3937}" type="slidenum">
              <a:rPr kumimoji="1" lang="en-US" altLang="ko-KR" sz="1300" b="0" i="0" u="none" strike="noStrike" kern="1200" cap="none" spc="0" normalizeH="0" baseline="0" noProof="0" smtClean="0">
                <a:ln>
                  <a:noFill/>
                </a:ln>
                <a:solidFill>
                  <a:srgbClr val="000000"/>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66</a:t>
            </a:fld>
            <a:endParaRPr kumimoji="1" lang="en-US" altLang="ko-KR" sz="1300" b="0" i="0" u="none" strike="noStrike" kern="1200" cap="none" spc="0" normalizeH="0" baseline="0" noProof="0" dirty="0">
              <a:ln>
                <a:noFill/>
              </a:ln>
              <a:solidFill>
                <a:srgbClr val="000000"/>
              </a:solidFill>
              <a:effectLst/>
              <a:uLnTx/>
              <a:uFillTx/>
              <a:cs typeface="+mn-cs"/>
            </a:endParaRPr>
          </a:p>
        </p:txBody>
      </p:sp>
    </p:spTree>
    <p:extLst>
      <p:ext uri="{BB962C8B-B14F-4D97-AF65-F5344CB8AC3E}">
        <p14:creationId xmlns:p14="http://schemas.microsoft.com/office/powerpoint/2010/main" val="55945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spect="1" noChangeArrowheads="1" noTextEdit="1"/>
          </p:cNvSpPr>
          <p:nvPr>
            <p:ph type="sldImg"/>
          </p:nvPr>
        </p:nvSpPr>
        <p:spPr>
          <a:xfrm>
            <a:off x="3811588" y="652463"/>
            <a:ext cx="2498725" cy="1873250"/>
          </a:xfrm>
          <a:ln/>
        </p:spPr>
      </p:sp>
      <p:sp>
        <p:nvSpPr>
          <p:cNvPr id="442371" name="Rectangle 3"/>
          <p:cNvSpPr>
            <a:spLocks noGrp="1" noChangeArrowheads="1"/>
          </p:cNvSpPr>
          <p:nvPr>
            <p:ph type="body" idx="1"/>
          </p:nvPr>
        </p:nvSpPr>
        <p:spPr>
          <a:noFill/>
          <a:ln/>
        </p:spPr>
        <p:txBody>
          <a:bodyPr/>
          <a:lstStyle/>
          <a:p>
            <a:pPr lvl="0">
              <a:defRPr/>
            </a:pPr>
            <a:r>
              <a:rPr kumimoji="1" lang="ko-KR" altLang="en-US" sz="1200" b="0" i="0" kern="1200">
                <a:solidFill>
                  <a:schemeClr val="tx1"/>
                </a:solidFill>
                <a:effectLst/>
                <a:latin typeface="굴림"/>
                <a:ea typeface="굴림"/>
                <a:cs typeface="+mn-cs"/>
              </a:rPr>
              <a:t>사용자의 경험을 만들어내는 것에 있어서 ‘보이는 디자인’은 빙산의 일각이라고 할 수도 있습니다</a:t>
            </a:r>
            <a:r>
              <a:rPr kumimoji="1" lang="en-US" altLang="ko-KR" sz="1200" b="0" i="0" kern="1200">
                <a:solidFill>
                  <a:schemeClr val="tx1"/>
                </a:solidFill>
                <a:effectLst/>
                <a:latin typeface="굴림"/>
                <a:ea typeface="굴림"/>
                <a:cs typeface="+mn-cs"/>
              </a:rPr>
              <a:t>.  </a:t>
            </a:r>
          </a:p>
          <a:p>
            <a:pPr lvl="0">
              <a:defRPr/>
            </a:pPr>
            <a:r>
              <a:rPr kumimoji="1" lang="ko-KR" altLang="en-US" sz="1200" b="0" i="0" kern="1200">
                <a:solidFill>
                  <a:schemeClr val="tx1"/>
                </a:solidFill>
                <a:effectLst/>
                <a:latin typeface="굴림"/>
                <a:ea typeface="굴림"/>
                <a:cs typeface="+mn-cs"/>
              </a:rPr>
              <a:t>계획한 서비스가 목적한 바대로 전달되기 위해서는 빙산의 위쪽에 드러나는 디자인 요소들도 필요하지만</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직원들의 인식</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교육</a:t>
            </a:r>
            <a:r>
              <a:rPr kumimoji="1" lang="en-US" altLang="ko-KR" sz="1200" b="0" i="0" kern="1200">
                <a:solidFill>
                  <a:schemeClr val="tx1"/>
                </a:solidFill>
                <a:effectLst/>
                <a:latin typeface="굴림"/>
                <a:ea typeface="굴림"/>
                <a:cs typeface="+mn-cs"/>
              </a:rPr>
              <a:t>, </a:t>
            </a:r>
            <a:r>
              <a:rPr kumimoji="1" lang="ko-KR" altLang="en-US" sz="1200" b="0" i="0" kern="1200">
                <a:solidFill>
                  <a:schemeClr val="tx1"/>
                </a:solidFill>
                <a:effectLst/>
                <a:latin typeface="굴림"/>
                <a:ea typeface="굴림"/>
                <a:cs typeface="+mn-cs"/>
              </a:rPr>
              <a:t>심지어 조직체계 같은 이면의 거대한 요소들이 함께 변해야 할 필요가 있기 때문입니다</a:t>
            </a:r>
            <a:r>
              <a:rPr kumimoji="1" lang="en-US" altLang="ko-KR" sz="1200" b="0" i="0" kern="1200">
                <a:solidFill>
                  <a:schemeClr val="tx1"/>
                </a:solidFill>
                <a:effectLst/>
                <a:latin typeface="굴림"/>
                <a:ea typeface="굴림"/>
                <a:cs typeface="+mn-cs"/>
              </a:rPr>
              <a:t>. </a:t>
            </a:r>
          </a:p>
          <a:p>
            <a:pPr lvl="0">
              <a:defRPr/>
            </a:pPr>
            <a:r>
              <a:rPr kumimoji="1" lang="ko-KR" altLang="en-US" sz="1200" b="0" i="0" kern="1200">
                <a:solidFill>
                  <a:schemeClr val="tx1"/>
                </a:solidFill>
                <a:effectLst/>
                <a:latin typeface="굴림"/>
                <a:ea typeface="굴림"/>
                <a:cs typeface="+mn-cs"/>
              </a:rPr>
              <a:t>서비스디자인은 새로운 서비스 제공을 위해 보이지 않는 많은 영역도 함께 다루어야 한다는 것이죠</a:t>
            </a:r>
            <a:r>
              <a:rPr kumimoji="1" lang="en-US" altLang="ko-KR" sz="1200" b="0" i="0" kern="1200">
                <a:solidFill>
                  <a:schemeClr val="tx1"/>
                </a:solidFill>
                <a:effectLst/>
                <a:latin typeface="굴림"/>
                <a:ea typeface="굴림"/>
                <a:cs typeface="+mn-cs"/>
              </a:rPr>
              <a:t>. </a:t>
            </a:r>
            <a:endParaRPr kumimoji="1" lang="ko-KR" altLang="en-US" sz="1200" b="0" i="0" kern="1200">
              <a:solidFill>
                <a:schemeClr val="tx1"/>
              </a:solidFill>
              <a:effectLst/>
              <a:latin typeface="굴림"/>
              <a:ea typeface="굴림"/>
              <a:cs typeface="+mn-cs"/>
            </a:endParaRPr>
          </a:p>
        </p:txBody>
      </p:sp>
    </p:spTree>
    <p:extLst>
      <p:ext uri="{BB962C8B-B14F-4D97-AF65-F5344CB8AC3E}">
        <p14:creationId xmlns:p14="http://schemas.microsoft.com/office/powerpoint/2010/main" val="37786898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1588" y="652463"/>
            <a:ext cx="2498725" cy="187325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88931" rtl="0" eaLnBrk="1" fontAlgn="base" latinLnBrk="1" hangingPunct="1">
              <a:lnSpc>
                <a:spcPct val="100000"/>
              </a:lnSpc>
              <a:spcBef>
                <a:spcPct val="0"/>
              </a:spcBef>
              <a:spcAft>
                <a:spcPct val="0"/>
              </a:spcAft>
              <a:buClrTx/>
              <a:buSzTx/>
              <a:buFontTx/>
              <a:buNone/>
              <a:tabLst/>
              <a:defRPr/>
            </a:pPr>
            <a:fld id="{18620809-4E9F-45AA-B0AC-31666BFF3937}" type="slidenum">
              <a:rPr kumimoji="1" lang="en-US" altLang="ko-KR" sz="1300" b="0" i="0" u="none" strike="noStrike" kern="1200" cap="none" spc="0" normalizeH="0" baseline="0" noProof="0" smtClean="0">
                <a:ln>
                  <a:noFill/>
                </a:ln>
                <a:solidFill>
                  <a:srgbClr val="000000"/>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67</a:t>
            </a:fld>
            <a:endParaRPr kumimoji="1" lang="en-US" altLang="ko-KR" sz="1300" b="0" i="0" u="none" strike="noStrike" kern="1200" cap="none" spc="0" normalizeH="0" baseline="0" noProof="0" dirty="0">
              <a:ln>
                <a:noFill/>
              </a:ln>
              <a:solidFill>
                <a:srgbClr val="000000"/>
              </a:solidFill>
              <a:effectLst/>
              <a:uLnTx/>
              <a:uFillTx/>
              <a:cs typeface="+mn-cs"/>
            </a:endParaRPr>
          </a:p>
        </p:txBody>
      </p:sp>
    </p:spTree>
    <p:extLst>
      <p:ext uri="{BB962C8B-B14F-4D97-AF65-F5344CB8AC3E}">
        <p14:creationId xmlns:p14="http://schemas.microsoft.com/office/powerpoint/2010/main" val="3368199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슬라이드 이미지 개체 틀 1"/>
          <p:cNvSpPr>
            <a:spLocks noGrp="1" noRot="1" noChangeAspect="1" noTextEdit="1"/>
          </p:cNvSpPr>
          <p:nvPr>
            <p:ph type="sldImg"/>
          </p:nvPr>
        </p:nvSpPr>
        <p:spPr bwMode="auto">
          <a:xfrm>
            <a:off x="3811588" y="652463"/>
            <a:ext cx="2498725" cy="1873250"/>
          </a:xfrm>
          <a:noFill/>
          <a:ln>
            <a:solidFill>
              <a:srgbClr val="000000"/>
            </a:solidFill>
            <a:miter lim="800000"/>
            <a:headEnd/>
            <a:tailEnd/>
          </a:ln>
        </p:spPr>
      </p:sp>
      <p:sp>
        <p:nvSpPr>
          <p:cNvPr id="4608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ko-KR" altLang="en-US" dirty="0"/>
              <a:t>그러나 마에다 건설의 이야기는 </a:t>
            </a:r>
            <a:r>
              <a:rPr kumimoji="1" lang="ko-KR" altLang="en-US" sz="1200" b="1" i="0" kern="1200" dirty="0">
                <a:solidFill>
                  <a:schemeClr val="tx1"/>
                </a:solidFill>
                <a:cs typeface="+mn-cs"/>
              </a:rPr>
              <a:t>여기가 끝이 아니다</a:t>
            </a:r>
            <a:r>
              <a:rPr kumimoji="1" lang="en-US" altLang="ko-KR" sz="1200" b="1" i="0" kern="1200" dirty="0">
                <a:solidFill>
                  <a:schemeClr val="tx1"/>
                </a:solidFill>
                <a:cs typeface="+mn-cs"/>
              </a:rPr>
              <a:t>. </a:t>
            </a:r>
            <a:endParaRPr kumimoji="1" lang="ko-KR" altLang="en-US" sz="1200" b="0" i="0" kern="1200" dirty="0">
              <a:solidFill>
                <a:schemeClr val="tx1"/>
              </a:solidFill>
              <a:cs typeface="+mn-cs"/>
            </a:endParaRPr>
          </a:p>
          <a:p>
            <a:r>
              <a:rPr kumimoji="1" lang="ko-KR" altLang="en-US" sz="1200" b="0" i="0" kern="1200" dirty="0">
                <a:solidFill>
                  <a:schemeClr val="tx1"/>
                </a:solidFill>
                <a:cs typeface="+mn-cs"/>
              </a:rPr>
              <a:t>우리나라와 관계된 이야기가 더 있다</a:t>
            </a:r>
            <a:r>
              <a:rPr kumimoji="1" lang="en-US" altLang="ko-KR" sz="1200" b="0" i="0" kern="1200" dirty="0">
                <a:solidFill>
                  <a:schemeClr val="tx1"/>
                </a:solidFill>
                <a:cs typeface="+mn-cs"/>
              </a:rPr>
              <a:t>.</a:t>
            </a:r>
          </a:p>
          <a:p>
            <a:endParaRPr kumimoji="1" lang="en-US" altLang="ko-KR" sz="1200" b="0" i="0" kern="1200" dirty="0">
              <a:solidFill>
                <a:schemeClr val="tx1"/>
              </a:solidFill>
              <a:cs typeface="+mn-cs"/>
            </a:endParaRPr>
          </a:p>
          <a:p>
            <a:r>
              <a:rPr kumimoji="1" lang="ko-KR" altLang="en-US" sz="1200" b="0" i="0" kern="1200" dirty="0">
                <a:solidFill>
                  <a:schemeClr val="tx1"/>
                </a:solidFill>
                <a:cs typeface="+mn-cs"/>
              </a:rPr>
              <a:t>삼성경제연구소는 </a:t>
            </a:r>
            <a:r>
              <a:rPr kumimoji="1" lang="en-US" altLang="ko-KR" sz="1200" b="0" i="0" kern="1200" dirty="0">
                <a:solidFill>
                  <a:schemeClr val="tx1"/>
                </a:solidFill>
                <a:cs typeface="+mn-cs"/>
              </a:rPr>
              <a:t>2005</a:t>
            </a:r>
            <a:r>
              <a:rPr kumimoji="1" lang="ko-KR" altLang="en-US" sz="1200" b="0" i="0" kern="1200" dirty="0">
                <a:solidFill>
                  <a:schemeClr val="tx1"/>
                </a:solidFill>
                <a:cs typeface="+mn-cs"/>
              </a:rPr>
              <a:t>년 삼성물산 건설부문의 </a:t>
            </a:r>
            <a:r>
              <a:rPr kumimoji="1" lang="en-US" altLang="ko-KR" sz="1200" b="0" i="0" kern="1200" dirty="0">
                <a:solidFill>
                  <a:schemeClr val="tx1"/>
                </a:solidFill>
                <a:cs typeface="+mn-cs"/>
              </a:rPr>
              <a:t>"</a:t>
            </a:r>
            <a:r>
              <a:rPr kumimoji="1" lang="ko-KR" altLang="en-US" sz="1200" b="0" i="0" kern="1200" dirty="0" err="1">
                <a:solidFill>
                  <a:schemeClr val="tx1"/>
                </a:solidFill>
                <a:cs typeface="+mn-cs"/>
              </a:rPr>
              <a:t>마에다건설에서</a:t>
            </a:r>
            <a:r>
              <a:rPr kumimoji="1" lang="ko-KR" altLang="en-US" sz="1200" b="0" i="0" kern="1200" dirty="0">
                <a:solidFill>
                  <a:schemeClr val="tx1"/>
                </a:solidFill>
                <a:cs typeface="+mn-cs"/>
              </a:rPr>
              <a:t> </a:t>
            </a:r>
            <a:r>
              <a:rPr kumimoji="1" lang="ko-KR" altLang="en-US" sz="1200" b="0" i="0" kern="1200" dirty="0" err="1">
                <a:solidFill>
                  <a:schemeClr val="tx1"/>
                </a:solidFill>
                <a:cs typeface="+mn-cs"/>
              </a:rPr>
              <a:t>마징가</a:t>
            </a:r>
            <a:r>
              <a:rPr kumimoji="1" lang="en-US" altLang="ko-KR" sz="1200" b="0" i="0" kern="1200" dirty="0">
                <a:solidFill>
                  <a:schemeClr val="tx1"/>
                </a:solidFill>
                <a:cs typeface="+mn-cs"/>
              </a:rPr>
              <a:t>Z</a:t>
            </a:r>
            <a:r>
              <a:rPr kumimoji="1" lang="ko-KR" altLang="en-US" sz="1200" b="0" i="0" kern="1200" dirty="0">
                <a:solidFill>
                  <a:schemeClr val="tx1"/>
                </a:solidFill>
                <a:cs typeface="+mn-cs"/>
              </a:rPr>
              <a:t>의 지하기지를 실제로 설계했다는 얘기가 있는데 자초지종을 알아봐 달라</a:t>
            </a:r>
            <a:r>
              <a:rPr kumimoji="1" lang="en-US" altLang="ko-KR" sz="1200" b="0" i="0" kern="1200" dirty="0">
                <a:solidFill>
                  <a:schemeClr val="tx1"/>
                </a:solidFill>
                <a:cs typeface="+mn-cs"/>
              </a:rPr>
              <a:t>"</a:t>
            </a:r>
            <a:r>
              <a:rPr kumimoji="1" lang="ko-KR" altLang="en-US" sz="1200" b="0" i="0" kern="1200" dirty="0">
                <a:solidFill>
                  <a:schemeClr val="tx1"/>
                </a:solidFill>
                <a:cs typeface="+mn-cs"/>
              </a:rPr>
              <a:t>는 의뢰를 받고 인사조직실 수석연구원 성상현 박사를 보내 일본 마에다건설 </a:t>
            </a:r>
            <a:r>
              <a:rPr kumimoji="1" lang="ko-KR" altLang="en-US" sz="1200" b="0" i="0" kern="1200" dirty="0" err="1">
                <a:solidFill>
                  <a:schemeClr val="tx1"/>
                </a:solidFill>
                <a:cs typeface="+mn-cs"/>
              </a:rPr>
              <a:t>팬터지영업부를</a:t>
            </a:r>
            <a:r>
              <a:rPr kumimoji="1" lang="ko-KR" altLang="en-US" sz="1200" b="0" i="0" kern="1200" dirty="0">
                <a:solidFill>
                  <a:schemeClr val="tx1"/>
                </a:solidFill>
                <a:cs typeface="+mn-cs"/>
              </a:rPr>
              <a:t> 방문 조사하였다</a:t>
            </a:r>
            <a:r>
              <a:rPr kumimoji="1" lang="en-US" altLang="ko-KR" sz="1200" b="0" i="0" kern="1200" dirty="0">
                <a:solidFill>
                  <a:schemeClr val="tx1"/>
                </a:solidFill>
                <a:cs typeface="+mn-cs"/>
              </a:rPr>
              <a:t>. </a:t>
            </a:r>
          </a:p>
          <a:p>
            <a:r>
              <a:rPr kumimoji="1" lang="en-US" altLang="ko-KR" sz="1200" b="0" i="0" kern="1200" dirty="0">
                <a:solidFill>
                  <a:schemeClr val="tx1"/>
                </a:solidFill>
                <a:cs typeface="+mn-cs"/>
              </a:rPr>
              <a:t>( </a:t>
            </a:r>
            <a:r>
              <a:rPr kumimoji="1" lang="ko-KR" altLang="en-US" sz="1200" b="0" i="0" kern="1200" dirty="0">
                <a:solidFill>
                  <a:schemeClr val="tx1"/>
                </a:solidFill>
                <a:cs typeface="+mn-cs"/>
              </a:rPr>
              <a:t>관련 기사 </a:t>
            </a:r>
            <a:r>
              <a:rPr kumimoji="1" lang="en-US" altLang="ko-KR" sz="1200" b="0" i="0" kern="1200" dirty="0">
                <a:solidFill>
                  <a:schemeClr val="tx1"/>
                </a:solidFill>
                <a:cs typeface="+mn-cs"/>
              </a:rPr>
              <a:t>: </a:t>
            </a:r>
            <a:r>
              <a:rPr kumimoji="1" lang="en-US" altLang="ko-KR" sz="1200" b="0" i="0" u="none" strike="noStrike" kern="1200" dirty="0">
                <a:solidFill>
                  <a:schemeClr val="tx1"/>
                </a:solidFill>
                <a:cs typeface="+mn-cs"/>
                <a:hlinkClick r:id="rId3"/>
              </a:rPr>
              <a:t>http://article.joins.com/news/article/article.asp?ctg=15&amp;Total_ID=1650245</a:t>
            </a:r>
            <a:r>
              <a:rPr kumimoji="1" lang="ko-KR" altLang="en-US" sz="1200" b="0" i="0" kern="1200" dirty="0">
                <a:solidFill>
                  <a:schemeClr val="tx1"/>
                </a:solidFill>
                <a:cs typeface="+mn-cs"/>
              </a:rPr>
              <a:t> </a:t>
            </a:r>
            <a:r>
              <a:rPr kumimoji="1" lang="en-US" altLang="ko-KR" sz="1200" b="0" i="0" kern="1200" dirty="0">
                <a:solidFill>
                  <a:schemeClr val="tx1"/>
                </a:solidFill>
                <a:cs typeface="+mn-cs"/>
              </a:rPr>
              <a:t>)</a:t>
            </a:r>
            <a:endParaRPr kumimoji="1" lang="ko-KR" altLang="en-US" sz="1200" b="0" i="0" kern="1200" dirty="0">
              <a:solidFill>
                <a:schemeClr val="tx1"/>
              </a:solidFill>
              <a:cs typeface="+mn-cs"/>
            </a:endParaRPr>
          </a:p>
          <a:p>
            <a:endParaRPr kumimoji="1" lang="ko-KR" altLang="en-US" sz="1200" b="0" i="0" kern="1200" dirty="0">
              <a:solidFill>
                <a:schemeClr val="tx1"/>
              </a:solidFill>
              <a:cs typeface="+mn-cs"/>
            </a:endParaRPr>
          </a:p>
          <a:p>
            <a:r>
              <a:rPr kumimoji="1" lang="ko-KR" altLang="en-US" sz="1200" b="0" i="0" kern="1200" dirty="0">
                <a:solidFill>
                  <a:schemeClr val="tx1"/>
                </a:solidFill>
                <a:cs typeface="+mn-cs"/>
              </a:rPr>
              <a:t>황당무계한 상상력으로 시작된 일에서 중요한 시사점을 포착한 삼성물산 건설부문은 미래 비전을 그리는 역할의 필요성을 인식하고 미래 주거생활의 비전을 시각화하는 프로젝트를 계획하게 된다</a:t>
            </a:r>
            <a:r>
              <a:rPr kumimoji="1" lang="en-US" altLang="ko-KR" sz="1200" b="0" i="0" kern="1200" dirty="0">
                <a:solidFill>
                  <a:schemeClr val="tx1"/>
                </a:solidFill>
                <a:cs typeface="+mn-cs"/>
              </a:rPr>
              <a:t>. </a:t>
            </a:r>
          </a:p>
          <a:p>
            <a:r>
              <a:rPr kumimoji="1" lang="ko-KR" altLang="en-US" sz="1200" b="0" i="0" kern="1200" dirty="0">
                <a:solidFill>
                  <a:schemeClr val="tx1"/>
                </a:solidFill>
                <a:cs typeface="+mn-cs"/>
              </a:rPr>
              <a:t>삼성물산은 영국의 유명한 디자인기업 </a:t>
            </a:r>
            <a:r>
              <a:rPr kumimoji="1" lang="ko-KR" altLang="en-US" sz="1200" b="0" i="0" kern="1200" dirty="0" err="1">
                <a:solidFill>
                  <a:schemeClr val="tx1"/>
                </a:solidFill>
                <a:cs typeface="+mn-cs"/>
              </a:rPr>
              <a:t>시모어파웰과</a:t>
            </a:r>
            <a:r>
              <a:rPr kumimoji="1" lang="ko-KR" altLang="en-US" sz="1200" b="0" i="0" kern="1200" dirty="0">
                <a:solidFill>
                  <a:schemeClr val="tx1"/>
                </a:solidFill>
                <a:cs typeface="+mn-cs"/>
              </a:rPr>
              <a:t> 이 프로젝트에 착수하게 되었고 </a:t>
            </a:r>
            <a:r>
              <a:rPr kumimoji="1" lang="en-US" altLang="ko-KR" sz="1200" b="0" i="0" kern="1200" dirty="0">
                <a:solidFill>
                  <a:schemeClr val="tx1"/>
                </a:solidFill>
                <a:cs typeface="+mn-cs"/>
              </a:rPr>
              <a:t>2008</a:t>
            </a:r>
            <a:r>
              <a:rPr kumimoji="1" lang="ko-KR" altLang="en-US" sz="1200" b="0" i="0" kern="1200" dirty="0">
                <a:solidFill>
                  <a:schemeClr val="tx1"/>
                </a:solidFill>
                <a:cs typeface="+mn-cs"/>
              </a:rPr>
              <a:t>년 </a:t>
            </a:r>
            <a:r>
              <a:rPr kumimoji="1" lang="ko-KR" altLang="en-US" sz="1200" b="0" i="0" kern="1200" dirty="0" err="1">
                <a:solidFill>
                  <a:schemeClr val="tx1"/>
                </a:solidFill>
                <a:cs typeface="+mn-cs"/>
              </a:rPr>
              <a:t>에어크루즈라는</a:t>
            </a:r>
            <a:r>
              <a:rPr kumimoji="1" lang="ko-KR" altLang="en-US" sz="1200" b="0" i="0" kern="1200" dirty="0">
                <a:solidFill>
                  <a:schemeClr val="tx1"/>
                </a:solidFill>
                <a:cs typeface="+mn-cs"/>
              </a:rPr>
              <a:t> </a:t>
            </a:r>
            <a:r>
              <a:rPr kumimoji="1" lang="ko-KR" altLang="en-US" sz="1200" b="0" i="0" kern="1200" dirty="0" err="1">
                <a:solidFill>
                  <a:schemeClr val="tx1"/>
                </a:solidFill>
                <a:cs typeface="+mn-cs"/>
              </a:rPr>
              <a:t>컨셉을</a:t>
            </a:r>
            <a:r>
              <a:rPr kumimoji="1" lang="ko-KR" altLang="en-US" sz="1200" b="0" i="0" kern="1200" dirty="0">
                <a:solidFill>
                  <a:schemeClr val="tx1"/>
                </a:solidFill>
                <a:cs typeface="+mn-cs"/>
              </a:rPr>
              <a:t> 개발하여 발표하게 된다</a:t>
            </a:r>
            <a:r>
              <a:rPr kumimoji="1" lang="en-US" altLang="ko-KR" sz="1200" b="0" i="0" kern="1200" dirty="0">
                <a:solidFill>
                  <a:schemeClr val="tx1"/>
                </a:solidFill>
                <a:cs typeface="+mn-cs"/>
              </a:rPr>
              <a:t>. </a:t>
            </a:r>
            <a:endParaRPr kumimoji="1" lang="ko-KR" altLang="en-US" sz="1200" b="0" i="0" kern="1200" dirty="0">
              <a:solidFill>
                <a:schemeClr val="tx1"/>
              </a:solidFill>
              <a:cs typeface="+mn-cs"/>
            </a:endParaRPr>
          </a:p>
          <a:p>
            <a:r>
              <a:rPr kumimoji="1" lang="en-US" altLang="ko-KR" sz="1200" b="0" i="0" kern="1200" dirty="0">
                <a:solidFill>
                  <a:schemeClr val="tx1"/>
                </a:solidFill>
                <a:cs typeface="+mn-cs"/>
              </a:rPr>
              <a:t>(</a:t>
            </a:r>
            <a:r>
              <a:rPr kumimoji="1" lang="ko-KR" altLang="en-US" sz="1200" b="0" i="0" kern="1200" dirty="0">
                <a:solidFill>
                  <a:schemeClr val="tx1"/>
                </a:solidFill>
                <a:cs typeface="+mn-cs"/>
              </a:rPr>
              <a:t>관련 기사 </a:t>
            </a:r>
            <a:r>
              <a:rPr kumimoji="1" lang="en-US" altLang="ko-KR" sz="1200" b="0" i="0" kern="1200" dirty="0">
                <a:solidFill>
                  <a:schemeClr val="tx1"/>
                </a:solidFill>
                <a:cs typeface="+mn-cs"/>
              </a:rPr>
              <a:t>: </a:t>
            </a:r>
            <a:r>
              <a:rPr kumimoji="1" lang="en-US" altLang="ko-KR" sz="1200" b="0" i="0" u="none" strike="noStrike" kern="1200" dirty="0">
                <a:solidFill>
                  <a:schemeClr val="tx1"/>
                </a:solidFill>
                <a:cs typeface="+mn-cs"/>
                <a:hlinkClick r:id="rId4"/>
              </a:rPr>
              <a:t>http://development.co.kr/html/pr/press_view.asp?page_type=&amp;idx=MTY5Nw%3D%3D&amp;num=&amp;page=48&amp;sch_style=&amp;sch_type=All&amp;sch_txt=</a:t>
            </a:r>
            <a:r>
              <a:rPr kumimoji="1" lang="ko-KR" altLang="en-US" sz="1200" b="0" i="0" kern="1200" dirty="0">
                <a:solidFill>
                  <a:schemeClr val="tx1"/>
                </a:solidFill>
                <a:cs typeface="+mn-cs"/>
              </a:rPr>
              <a:t> </a:t>
            </a:r>
            <a:r>
              <a:rPr kumimoji="1" lang="en-US" altLang="ko-KR" sz="1200" b="0" i="0" kern="1200" dirty="0">
                <a:solidFill>
                  <a:schemeClr val="tx1"/>
                </a:solidFill>
                <a:cs typeface="+mn-cs"/>
              </a:rPr>
              <a:t>)</a:t>
            </a:r>
            <a:endParaRPr kumimoji="1" lang="ko-KR" altLang="en-US" sz="1200" b="0" i="0" kern="1200" dirty="0">
              <a:solidFill>
                <a:schemeClr val="tx1"/>
              </a:solidFill>
              <a:cs typeface="+mn-cs"/>
            </a:endParaRPr>
          </a:p>
          <a:p>
            <a:pPr eaLnBrk="1" hangingPunct="1">
              <a:spcBef>
                <a:spcPct val="0"/>
              </a:spcBef>
            </a:pPr>
            <a:endParaRPr lang="en-US" altLang="ko-KR" dirty="0"/>
          </a:p>
          <a:p>
            <a:pPr eaLnBrk="1" hangingPunct="1">
              <a:spcBef>
                <a:spcPct val="0"/>
              </a:spcBef>
            </a:pPr>
            <a:r>
              <a:rPr kumimoji="1" lang="en-US" altLang="ko-KR" sz="1200" b="0" i="0" kern="1200" dirty="0">
                <a:solidFill>
                  <a:schemeClr val="tx1"/>
                </a:solidFill>
                <a:cs typeface="+mn-cs"/>
              </a:rPr>
              <a:t>2008</a:t>
            </a:r>
            <a:r>
              <a:rPr kumimoji="1" lang="ko-KR" altLang="en-US" sz="1200" b="0" i="0" kern="1200" dirty="0">
                <a:solidFill>
                  <a:schemeClr val="tx1"/>
                </a:solidFill>
                <a:cs typeface="+mn-cs"/>
              </a:rPr>
              <a:t>년 삼성물산 건설부문은 영국의 디자인기업 </a:t>
            </a:r>
            <a:r>
              <a:rPr kumimoji="1" lang="ko-KR" altLang="en-US" sz="1200" b="0" i="0" kern="1200" dirty="0" err="1">
                <a:solidFill>
                  <a:schemeClr val="tx1"/>
                </a:solidFill>
                <a:cs typeface="+mn-cs"/>
              </a:rPr>
              <a:t>시모어</a:t>
            </a:r>
            <a:r>
              <a:rPr kumimoji="1" lang="ko-KR" altLang="en-US" sz="1200" b="0" i="0" kern="1200" dirty="0">
                <a:solidFill>
                  <a:schemeClr val="tx1"/>
                </a:solidFill>
                <a:cs typeface="+mn-cs"/>
              </a:rPr>
              <a:t> </a:t>
            </a:r>
            <a:r>
              <a:rPr kumimoji="1" lang="ko-KR" altLang="en-US" sz="1200" b="0" i="0" kern="1200" dirty="0" err="1">
                <a:solidFill>
                  <a:schemeClr val="tx1"/>
                </a:solidFill>
                <a:cs typeface="+mn-cs"/>
              </a:rPr>
              <a:t>파웰과</a:t>
            </a:r>
            <a:r>
              <a:rPr kumimoji="1" lang="ko-KR" altLang="en-US" sz="1200" b="0" i="0" kern="1200" dirty="0">
                <a:solidFill>
                  <a:schemeClr val="tx1"/>
                </a:solidFill>
                <a:cs typeface="+mn-cs"/>
              </a:rPr>
              <a:t> 함께 미래 주거생활의 미래 비전을 구상하는 프로젝트를 수행했다</a:t>
            </a:r>
            <a:r>
              <a:rPr kumimoji="1" lang="en-US" altLang="ko-KR" sz="1200" b="0" i="0" kern="1200" dirty="0">
                <a:solidFill>
                  <a:schemeClr val="tx1"/>
                </a:solidFill>
                <a:cs typeface="+mn-cs"/>
              </a:rPr>
              <a:t>. </a:t>
            </a:r>
          </a:p>
          <a:p>
            <a:pPr eaLnBrk="1" hangingPunct="1">
              <a:spcBef>
                <a:spcPct val="0"/>
              </a:spcBef>
            </a:pPr>
            <a:r>
              <a:rPr kumimoji="1" lang="ko-KR" altLang="en-US" sz="1200" b="0" i="0" kern="1200" dirty="0">
                <a:solidFill>
                  <a:schemeClr val="tx1"/>
                </a:solidFill>
                <a:cs typeface="+mn-cs"/>
              </a:rPr>
              <a:t>아래 이미지는 그 개발 결과 중 일부이다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떠다니는 주거공간으로서의 비행선인 ‘에어 </a:t>
            </a:r>
            <a:r>
              <a:rPr kumimoji="1" lang="ko-KR" altLang="en-US" sz="1200" b="0" i="0" kern="1200" dirty="0" err="1">
                <a:solidFill>
                  <a:schemeClr val="tx1"/>
                </a:solidFill>
                <a:cs typeface="+mn-cs"/>
              </a:rPr>
              <a:t>크루즈</a:t>
            </a:r>
            <a:r>
              <a:rPr kumimoji="1" lang="ko-KR" altLang="en-US" sz="1200" b="0" i="0" kern="1200" dirty="0">
                <a:solidFill>
                  <a:schemeClr val="tx1"/>
                </a:solidFill>
                <a:cs typeface="+mn-cs"/>
              </a:rPr>
              <a:t>’의 </a:t>
            </a:r>
            <a:r>
              <a:rPr kumimoji="1" lang="ko-KR" altLang="en-US" sz="1200" b="0" i="0" kern="1200" dirty="0" err="1">
                <a:solidFill>
                  <a:schemeClr val="tx1"/>
                </a:solidFill>
                <a:cs typeface="+mn-cs"/>
              </a:rPr>
              <a:t>컨셉을</a:t>
            </a:r>
            <a:r>
              <a:rPr kumimoji="1" lang="ko-KR" altLang="en-US" sz="1200" b="0" i="0" kern="1200" dirty="0">
                <a:solidFill>
                  <a:schemeClr val="tx1"/>
                </a:solidFill>
                <a:cs typeface="+mn-cs"/>
              </a:rPr>
              <a:t> 제시하며 항공산업과 건설업의 융합이 그리고 있지만 이것은 디자인이 산업과 산업의 융합의 매개체라는 것을 상징하는 사례로서 이해할 수 있다</a:t>
            </a:r>
            <a:r>
              <a:rPr kumimoji="1" lang="en-US" altLang="ko-KR" sz="1200" b="0" i="0" kern="1200" dirty="0">
                <a:solidFill>
                  <a:schemeClr val="tx1"/>
                </a:solidFill>
                <a:cs typeface="+mn-cs"/>
              </a:rPr>
              <a:t>. </a:t>
            </a:r>
            <a:endParaRPr lang="en-US" altLang="ko-KR" dirty="0"/>
          </a:p>
          <a:p>
            <a:r>
              <a:rPr kumimoji="1" lang="ko-KR" altLang="en-US" sz="1200" b="0" i="0" kern="1200" dirty="0">
                <a:solidFill>
                  <a:schemeClr val="tx1"/>
                </a:solidFill>
                <a:cs typeface="+mn-cs"/>
              </a:rPr>
              <a:t>예를 들어 비행선이 건강검진센터나 요양원을 의미한다고 보면 이것은 항공산업과 </a:t>
            </a:r>
            <a:r>
              <a:rPr kumimoji="1" lang="ko-KR" altLang="en-US" sz="1200" b="0" i="0" kern="1200" dirty="0" err="1">
                <a:solidFill>
                  <a:schemeClr val="tx1"/>
                </a:solidFill>
                <a:cs typeface="+mn-cs"/>
              </a:rPr>
              <a:t>헬스케어산업의</a:t>
            </a:r>
            <a:r>
              <a:rPr kumimoji="1" lang="ko-KR" altLang="en-US" sz="1200" b="0" i="0" kern="1200" dirty="0">
                <a:solidFill>
                  <a:schemeClr val="tx1"/>
                </a:solidFill>
                <a:cs typeface="+mn-cs"/>
              </a:rPr>
              <a:t> 융합 모델로서 무궁무진한 새로운 제품</a:t>
            </a:r>
            <a:r>
              <a:rPr kumimoji="1" lang="en-US" altLang="ko-KR" sz="1200" b="0" i="0" kern="1200" dirty="0">
                <a:solidFill>
                  <a:schemeClr val="tx1"/>
                </a:solidFill>
                <a:cs typeface="+mn-cs"/>
              </a:rPr>
              <a:t>, </a:t>
            </a:r>
            <a:r>
              <a:rPr kumimoji="1" lang="ko-KR" altLang="en-US" sz="1200" b="0" i="0" kern="1200" dirty="0">
                <a:solidFill>
                  <a:schemeClr val="tx1"/>
                </a:solidFill>
                <a:cs typeface="+mn-cs"/>
              </a:rPr>
              <a:t>서비스</a:t>
            </a:r>
            <a:r>
              <a:rPr kumimoji="1" lang="en-US" altLang="ko-KR" sz="1200" b="0" i="0" kern="1200" dirty="0">
                <a:solidFill>
                  <a:schemeClr val="tx1"/>
                </a:solidFill>
                <a:cs typeface="+mn-cs"/>
              </a:rPr>
              <a:t>, </a:t>
            </a:r>
            <a:r>
              <a:rPr kumimoji="1" lang="ko-KR" altLang="en-US" sz="1200" b="0" i="0" kern="1200" dirty="0">
                <a:solidFill>
                  <a:schemeClr val="tx1"/>
                </a:solidFill>
                <a:cs typeface="+mn-cs"/>
              </a:rPr>
              <a:t>비즈니스 모델</a:t>
            </a:r>
            <a:r>
              <a:rPr kumimoji="1" lang="en-US" altLang="ko-KR" sz="1200" b="0" i="0" kern="1200" dirty="0">
                <a:solidFill>
                  <a:schemeClr val="tx1"/>
                </a:solidFill>
                <a:cs typeface="+mn-cs"/>
              </a:rPr>
              <a:t>, </a:t>
            </a:r>
            <a:r>
              <a:rPr kumimoji="1" lang="ko-KR" altLang="en-US" sz="1200" b="0" i="0" kern="1200" dirty="0" err="1">
                <a:solidFill>
                  <a:schemeClr val="tx1"/>
                </a:solidFill>
                <a:cs typeface="+mn-cs"/>
              </a:rPr>
              <a:t>신산업을</a:t>
            </a:r>
            <a:r>
              <a:rPr kumimoji="1" lang="ko-KR" altLang="en-US" sz="1200" b="0" i="0" kern="1200" dirty="0">
                <a:solidFill>
                  <a:schemeClr val="tx1"/>
                </a:solidFill>
                <a:cs typeface="+mn-cs"/>
              </a:rPr>
              <a:t> 창출하는 </a:t>
            </a:r>
            <a:r>
              <a:rPr kumimoji="1" lang="ko-KR" altLang="en-US" sz="1200" b="0" i="0" kern="1200" dirty="0" err="1">
                <a:solidFill>
                  <a:schemeClr val="tx1"/>
                </a:solidFill>
                <a:cs typeface="+mn-cs"/>
              </a:rPr>
              <a:t>컨셉이</a:t>
            </a:r>
            <a:r>
              <a:rPr kumimoji="1" lang="ko-KR" altLang="en-US" sz="1200" b="0" i="0" kern="1200" dirty="0">
                <a:solidFill>
                  <a:schemeClr val="tx1"/>
                </a:solidFill>
                <a:cs typeface="+mn-cs"/>
              </a:rPr>
              <a:t> 될 수 있다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저속으로 비행하는 </a:t>
            </a:r>
            <a:r>
              <a:rPr kumimoji="1" lang="ko-KR" altLang="en-US" sz="1200" b="0" i="0" kern="1200" dirty="0" err="1">
                <a:solidFill>
                  <a:schemeClr val="tx1"/>
                </a:solidFill>
                <a:cs typeface="+mn-cs"/>
              </a:rPr>
              <a:t>크루즈와</a:t>
            </a:r>
            <a:r>
              <a:rPr kumimoji="1" lang="ko-KR" altLang="en-US" sz="1200" b="0" i="0" kern="1200" dirty="0">
                <a:solidFill>
                  <a:schemeClr val="tx1"/>
                </a:solidFill>
                <a:cs typeface="+mn-cs"/>
              </a:rPr>
              <a:t> 같은 항공기 내에서 장기 투숙객을 대상으로 심리적 치유와 건강검진</a:t>
            </a:r>
            <a:r>
              <a:rPr kumimoji="1" lang="en-US" altLang="ko-KR" sz="1200" b="0" i="0" kern="1200" dirty="0">
                <a:solidFill>
                  <a:schemeClr val="tx1"/>
                </a:solidFill>
                <a:cs typeface="+mn-cs"/>
              </a:rPr>
              <a:t>, </a:t>
            </a:r>
            <a:r>
              <a:rPr kumimoji="1" lang="ko-KR" altLang="en-US" sz="1200" b="0" i="0" kern="1200" dirty="0">
                <a:solidFill>
                  <a:schemeClr val="tx1"/>
                </a:solidFill>
                <a:cs typeface="+mn-cs"/>
              </a:rPr>
              <a:t>건강관리 프로그램</a:t>
            </a:r>
            <a:r>
              <a:rPr kumimoji="1" lang="en-US" altLang="ko-KR" sz="1200" b="0" i="0" kern="1200" dirty="0">
                <a:solidFill>
                  <a:schemeClr val="tx1"/>
                </a:solidFill>
                <a:cs typeface="+mn-cs"/>
              </a:rPr>
              <a:t>, </a:t>
            </a:r>
            <a:r>
              <a:rPr kumimoji="1" lang="ko-KR" altLang="en-US" sz="1200" b="0" i="0" kern="1200" dirty="0" err="1">
                <a:solidFill>
                  <a:schemeClr val="tx1"/>
                </a:solidFill>
                <a:cs typeface="+mn-cs"/>
              </a:rPr>
              <a:t>유기농</a:t>
            </a:r>
            <a:r>
              <a:rPr kumimoji="1" lang="ko-KR" altLang="en-US" sz="1200" b="0" i="0" kern="1200" dirty="0">
                <a:solidFill>
                  <a:schemeClr val="tx1"/>
                </a:solidFill>
                <a:cs typeface="+mn-cs"/>
              </a:rPr>
              <a:t> 식단 운영 등으로 건강을 되찾아주는 </a:t>
            </a:r>
            <a:r>
              <a:rPr kumimoji="1" lang="ko-KR" altLang="en-US" sz="1200" b="0" i="0" kern="1200" dirty="0" err="1">
                <a:solidFill>
                  <a:schemeClr val="tx1"/>
                </a:solidFill>
                <a:cs typeface="+mn-cs"/>
              </a:rPr>
              <a:t>웰니스</a:t>
            </a:r>
            <a:r>
              <a:rPr kumimoji="1" lang="ko-KR" altLang="en-US" sz="1200" b="0" i="0" kern="1200" dirty="0">
                <a:solidFill>
                  <a:schemeClr val="tx1"/>
                </a:solidFill>
                <a:cs typeface="+mn-cs"/>
              </a:rPr>
              <a:t> </a:t>
            </a:r>
            <a:r>
              <a:rPr kumimoji="1" lang="ko-KR" altLang="en-US" sz="1200" b="0" i="0" kern="1200" dirty="0" err="1">
                <a:solidFill>
                  <a:schemeClr val="tx1"/>
                </a:solidFill>
                <a:cs typeface="+mn-cs"/>
              </a:rPr>
              <a:t>헬스케어</a:t>
            </a:r>
            <a:r>
              <a:rPr kumimoji="1" lang="ko-KR" altLang="en-US" sz="1200" b="0" i="0" kern="1200" dirty="0">
                <a:solidFill>
                  <a:schemeClr val="tx1"/>
                </a:solidFill>
                <a:cs typeface="+mn-cs"/>
              </a:rPr>
              <a:t> 센터가 될 수 있다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이것은 세계 각지를 유영하면서 주요 도시에 정박해 여행</a:t>
            </a:r>
            <a:r>
              <a:rPr kumimoji="1" lang="en-US" altLang="ko-KR" sz="1200" b="0" i="0" kern="1200" dirty="0">
                <a:solidFill>
                  <a:schemeClr val="tx1"/>
                </a:solidFill>
                <a:cs typeface="+mn-cs"/>
              </a:rPr>
              <a:t>, </a:t>
            </a:r>
            <a:r>
              <a:rPr kumimoji="1" lang="ko-KR" altLang="en-US" sz="1200" b="0" i="0" kern="1200" dirty="0">
                <a:solidFill>
                  <a:schemeClr val="tx1"/>
                </a:solidFill>
                <a:cs typeface="+mn-cs"/>
              </a:rPr>
              <a:t>문화체험 서비스를 제공할 수도 있다</a:t>
            </a:r>
            <a:r>
              <a:rPr kumimoji="1" lang="en-US" altLang="ko-KR" sz="1200" b="0" i="0" kern="1200" dirty="0">
                <a:solidFill>
                  <a:schemeClr val="tx1"/>
                </a:solidFill>
                <a:cs typeface="+mn-cs"/>
              </a:rPr>
              <a:t>. </a:t>
            </a:r>
          </a:p>
          <a:p>
            <a:r>
              <a:rPr kumimoji="1" lang="ko-KR" altLang="en-US" sz="1200" b="0" i="0" kern="1200" dirty="0">
                <a:solidFill>
                  <a:schemeClr val="tx1"/>
                </a:solidFill>
                <a:cs typeface="+mn-cs"/>
              </a:rPr>
              <a:t>여기서 디자인은 인간의 잠재된 욕구로부터 새로운 사업기회를 발견함으로써 기존에 존재하지 않던 새로운 개념의 산업 생태계의 </a:t>
            </a:r>
            <a:r>
              <a:rPr kumimoji="1" lang="ko-KR" altLang="en-US" sz="1200" b="0" i="0" kern="1200" dirty="0" err="1">
                <a:solidFill>
                  <a:schemeClr val="tx1"/>
                </a:solidFill>
                <a:cs typeface="+mn-cs"/>
              </a:rPr>
              <a:t>컨셉을</a:t>
            </a:r>
            <a:r>
              <a:rPr kumimoji="1" lang="ko-KR" altLang="en-US" sz="1200" b="0" i="0" kern="1200" dirty="0">
                <a:solidFill>
                  <a:schemeClr val="tx1"/>
                </a:solidFill>
                <a:cs typeface="+mn-cs"/>
              </a:rPr>
              <a:t> 제시하고 구체적인 서비스 모델을 창조하는 역할을 하게 된다</a:t>
            </a:r>
            <a:r>
              <a:rPr kumimoji="1" lang="en-US" altLang="ko-KR" sz="1200" b="0" i="0" kern="1200" dirty="0">
                <a:solidFill>
                  <a:schemeClr val="tx1"/>
                </a:solidFill>
                <a:cs typeface="+mn-cs"/>
              </a:rPr>
              <a:t>.</a:t>
            </a:r>
          </a:p>
          <a:p>
            <a:pPr eaLnBrk="1" hangingPunct="1">
              <a:spcBef>
                <a:spcPct val="0"/>
              </a:spcBef>
            </a:pPr>
            <a:endParaRPr lang="en-US" altLang="ko-KR" dirty="0"/>
          </a:p>
          <a:p>
            <a:pPr eaLnBrk="1" hangingPunct="1">
              <a:spcBef>
                <a:spcPct val="0"/>
              </a:spcBef>
            </a:pPr>
            <a:endParaRPr lang="en-US" altLang="ko-KR" dirty="0"/>
          </a:p>
          <a:p>
            <a:pPr eaLnBrk="1" hangingPunct="1">
              <a:spcBef>
                <a:spcPct val="0"/>
              </a:spcBef>
            </a:pPr>
            <a:r>
              <a:rPr lang="ko-KR" altLang="en-US" dirty="0"/>
              <a:t>관련 글 </a:t>
            </a:r>
            <a:r>
              <a:rPr lang="en-US" altLang="ko-KR" dirty="0"/>
              <a:t>: </a:t>
            </a:r>
            <a:r>
              <a:rPr kumimoji="1" lang="ko-KR" altLang="en-US" sz="1200" b="1" kern="1200" dirty="0" err="1">
                <a:solidFill>
                  <a:schemeClr val="tx1"/>
                </a:solidFill>
                <a:cs typeface="+mn-cs"/>
              </a:rPr>
              <a:t>마징가</a:t>
            </a:r>
            <a:r>
              <a:rPr kumimoji="1" lang="en-US" altLang="ko-KR" sz="1200" b="1" kern="1200" dirty="0">
                <a:solidFill>
                  <a:schemeClr val="tx1"/>
                </a:solidFill>
                <a:cs typeface="+mn-cs"/>
              </a:rPr>
              <a:t>Z </a:t>
            </a:r>
            <a:r>
              <a:rPr kumimoji="1" lang="ko-KR" altLang="en-US" sz="1200" b="1" kern="1200" dirty="0">
                <a:solidFill>
                  <a:schemeClr val="tx1"/>
                </a:solidFill>
                <a:cs typeface="+mn-cs"/>
              </a:rPr>
              <a:t>지하기지를 건설하라</a:t>
            </a:r>
            <a:r>
              <a:rPr kumimoji="1" lang="en-US" altLang="ko-KR" sz="1200" b="1" kern="1200" dirty="0">
                <a:solidFill>
                  <a:schemeClr val="tx1"/>
                </a:solidFill>
                <a:cs typeface="+mn-cs"/>
              </a:rPr>
              <a:t>. </a:t>
            </a:r>
            <a:r>
              <a:rPr kumimoji="1" lang="ko-KR" altLang="en-US" sz="1200" b="1" kern="1200" dirty="0" err="1">
                <a:solidFill>
                  <a:schemeClr val="tx1"/>
                </a:solidFill>
                <a:cs typeface="+mn-cs"/>
              </a:rPr>
              <a:t>마에다건설</a:t>
            </a:r>
            <a:r>
              <a:rPr kumimoji="1" lang="ko-KR" altLang="en-US" sz="1200" b="1" kern="1200" dirty="0">
                <a:solidFill>
                  <a:schemeClr val="tx1"/>
                </a:solidFill>
                <a:cs typeface="+mn-cs"/>
              </a:rPr>
              <a:t> </a:t>
            </a:r>
            <a:r>
              <a:rPr kumimoji="1" lang="ko-KR" altLang="en-US" sz="1200" b="1" kern="1200" dirty="0" err="1">
                <a:solidFill>
                  <a:schemeClr val="tx1"/>
                </a:solidFill>
                <a:cs typeface="+mn-cs"/>
              </a:rPr>
              <a:t>환타지</a:t>
            </a:r>
            <a:r>
              <a:rPr kumimoji="1" lang="ko-KR" altLang="en-US" sz="1200" b="1" kern="1200" dirty="0">
                <a:solidFill>
                  <a:schemeClr val="tx1"/>
                </a:solidFill>
                <a:cs typeface="+mn-cs"/>
              </a:rPr>
              <a:t> 영업부 이야기 </a:t>
            </a:r>
            <a:r>
              <a:rPr lang="en-US" altLang="ko-KR" dirty="0"/>
              <a:t> http://cafe.naver.com/usable/2627 </a:t>
            </a:r>
            <a:endParaRPr lang="ko-KR" altLang="en-US" dirty="0"/>
          </a:p>
        </p:txBody>
      </p:sp>
      <p:sp>
        <p:nvSpPr>
          <p:cNvPr id="4608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88931" rtl="0" eaLnBrk="1" fontAlgn="base" latinLnBrk="1" hangingPunct="1">
              <a:lnSpc>
                <a:spcPct val="100000"/>
              </a:lnSpc>
              <a:spcBef>
                <a:spcPct val="0"/>
              </a:spcBef>
              <a:spcAft>
                <a:spcPct val="0"/>
              </a:spcAft>
              <a:buClrTx/>
              <a:buSzTx/>
              <a:buFontTx/>
              <a:buNone/>
              <a:tabLst/>
              <a:defRPr/>
            </a:pPr>
            <a:fld id="{66813677-6B93-4391-945D-8DB50CE4EA51}" type="slidenum">
              <a:rPr kumimoji="1" lang="ko-KR" altLang="en-US" sz="1300" b="0" i="0" u="none" strike="noStrike" kern="1200" cap="none" spc="0" normalizeH="0" baseline="0" noProof="0" smtClean="0">
                <a:ln>
                  <a:noFill/>
                </a:ln>
                <a:solidFill>
                  <a:srgbClr val="000000"/>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69</a:t>
            </a:fld>
            <a:endParaRPr kumimoji="1" lang="ko-KR" altLang="en-US" sz="1300" b="0" i="0" u="none" strike="noStrike" kern="1200" cap="none" spc="0" normalizeH="0" baseline="0" noProof="0" dirty="0">
              <a:ln>
                <a:noFill/>
              </a:ln>
              <a:solidFill>
                <a:srgbClr val="000000"/>
              </a:solidFill>
              <a:effectLst/>
              <a:uLnTx/>
              <a:uFillTx/>
              <a:cs typeface="+mn-cs"/>
            </a:endParaRPr>
          </a:p>
        </p:txBody>
      </p:sp>
    </p:spTree>
    <p:extLst>
      <p:ext uri="{BB962C8B-B14F-4D97-AF65-F5344CB8AC3E}">
        <p14:creationId xmlns:p14="http://schemas.microsoft.com/office/powerpoint/2010/main" val="28149000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xfrm>
            <a:off x="3811588" y="652463"/>
            <a:ext cx="2498725" cy="1873250"/>
          </a:xfrm>
          <a:noFill/>
          <a:ln>
            <a:solidFill>
              <a:srgbClr val="000000"/>
            </a:solidFill>
            <a:miter lim="800000"/>
            <a:headEnd/>
            <a:tailEnd/>
          </a:ln>
        </p:spPr>
      </p:sp>
      <p:sp>
        <p:nvSpPr>
          <p:cNvPr id="4710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kumimoji="1" lang="ko-KR" altLang="en-US" sz="1200" b="1" i="0" kern="1200" dirty="0">
                <a:solidFill>
                  <a:schemeClr val="tx1"/>
                </a:solidFill>
                <a:effectLst/>
                <a:cs typeface="+mn-cs"/>
              </a:rPr>
              <a:t>디자인으로 실현하는 산업 융합의 미래</a:t>
            </a:r>
            <a:r>
              <a:rPr kumimoji="1" lang="ko-KR" altLang="en-US" sz="1200" b="0" i="0" kern="1200" baseline="0" dirty="0">
                <a:solidFill>
                  <a:schemeClr val="tx1"/>
                </a:solidFill>
                <a:effectLst/>
                <a:cs typeface="+mn-cs"/>
              </a:rPr>
              <a:t>   </a:t>
            </a:r>
            <a:r>
              <a:rPr kumimoji="1" lang="en-US" altLang="ko-KR" sz="1200" b="1" i="0" kern="1200" dirty="0">
                <a:solidFill>
                  <a:schemeClr val="tx1"/>
                </a:solidFill>
                <a:effectLst/>
                <a:cs typeface="+mn-cs"/>
              </a:rPr>
              <a:t>http://cafe.naver.com/usable/2700</a:t>
            </a:r>
          </a:p>
          <a:p>
            <a:endParaRPr kumimoji="1" lang="en-US" altLang="ko-KR" sz="1200" b="1" i="0" kern="1200" dirty="0">
              <a:solidFill>
                <a:schemeClr val="tx1"/>
              </a:solidFill>
              <a:effectLst/>
              <a:cs typeface="+mn-cs"/>
            </a:endParaRPr>
          </a:p>
          <a:p>
            <a:r>
              <a:rPr kumimoji="1" lang="ko-KR" altLang="en-US" sz="1200" b="1" i="0" kern="1200" dirty="0">
                <a:solidFill>
                  <a:schemeClr val="tx1"/>
                </a:solidFill>
                <a:effectLst/>
                <a:cs typeface="+mn-cs"/>
              </a:rPr>
              <a:t>산업융합의 </a:t>
            </a:r>
            <a:r>
              <a:rPr kumimoji="1" lang="ko-KR" altLang="en-US" sz="1200" b="1" i="0" kern="1200" dirty="0" err="1">
                <a:solidFill>
                  <a:schemeClr val="tx1"/>
                </a:solidFill>
                <a:effectLst/>
                <a:cs typeface="+mn-cs"/>
              </a:rPr>
              <a:t>연결자로</a:t>
            </a:r>
            <a:r>
              <a:rPr kumimoji="1" lang="ko-KR" altLang="en-US" sz="1200" b="1" i="0" kern="1200" dirty="0">
                <a:solidFill>
                  <a:schemeClr val="tx1"/>
                </a:solidFill>
                <a:effectLst/>
                <a:cs typeface="+mn-cs"/>
              </a:rPr>
              <a:t> </a:t>
            </a:r>
            <a:r>
              <a:rPr kumimoji="1" lang="ko-KR" altLang="en-US" sz="1200" b="1" i="0" kern="1200" dirty="0" err="1">
                <a:solidFill>
                  <a:schemeClr val="tx1"/>
                </a:solidFill>
                <a:effectLst/>
                <a:cs typeface="+mn-cs"/>
              </a:rPr>
              <a:t>신산업을</a:t>
            </a:r>
            <a:r>
              <a:rPr kumimoji="1" lang="ko-KR" altLang="en-US" sz="1200" b="1" i="0" kern="1200" dirty="0">
                <a:solidFill>
                  <a:schemeClr val="tx1"/>
                </a:solidFill>
                <a:effectLst/>
                <a:cs typeface="+mn-cs"/>
              </a:rPr>
              <a:t> 창조하는 디자인</a:t>
            </a:r>
            <a:endParaRPr kumimoji="1" lang="ko-KR" altLang="en-US" sz="1200" b="0" i="0" kern="1200" dirty="0">
              <a:solidFill>
                <a:schemeClr val="tx1"/>
              </a:solidFill>
              <a:effectLst/>
              <a:cs typeface="+mn-cs"/>
            </a:endParaRPr>
          </a:p>
          <a:p>
            <a:r>
              <a:rPr kumimoji="1" lang="ko-KR" altLang="en-US" sz="1200" b="0" i="0" kern="1200" dirty="0" err="1">
                <a:solidFill>
                  <a:schemeClr val="tx1"/>
                </a:solidFill>
                <a:effectLst/>
                <a:cs typeface="+mn-cs"/>
              </a:rPr>
              <a:t>마에다건설은</a:t>
            </a:r>
            <a:r>
              <a:rPr kumimoji="1" lang="ko-KR" altLang="en-US" sz="1200" b="0" i="0" kern="1200" dirty="0">
                <a:solidFill>
                  <a:schemeClr val="tx1"/>
                </a:solidFill>
                <a:effectLst/>
                <a:cs typeface="+mn-cs"/>
              </a:rPr>
              <a:t> 일본을 대표하는 대형 건설업체이다</a:t>
            </a:r>
            <a:r>
              <a:rPr kumimoji="1" lang="en-US" altLang="ko-KR" sz="1200" b="0" i="0" kern="1200" dirty="0">
                <a:solidFill>
                  <a:schemeClr val="tx1"/>
                </a:solidFill>
                <a:effectLst/>
                <a:cs typeface="+mn-cs"/>
              </a:rPr>
              <a:t>. 20</a:t>
            </a:r>
            <a:r>
              <a:rPr kumimoji="1" lang="ko-KR" altLang="en-US" sz="1200" b="0" i="0" kern="1200" dirty="0">
                <a:solidFill>
                  <a:schemeClr val="tx1"/>
                </a:solidFill>
                <a:effectLst/>
                <a:cs typeface="+mn-cs"/>
              </a:rPr>
              <a:t>세기 최대의 프로젝트로 </a:t>
            </a:r>
            <a:r>
              <a:rPr kumimoji="1" lang="ko-KR" altLang="en-US" sz="1200" b="0" i="0" kern="1200" dirty="0" err="1">
                <a:solidFill>
                  <a:schemeClr val="tx1"/>
                </a:solidFill>
                <a:effectLst/>
                <a:cs typeface="+mn-cs"/>
              </a:rPr>
              <a:t>불리우는</a:t>
            </a:r>
            <a:r>
              <a:rPr kumimoji="1" lang="ko-KR" altLang="en-US" sz="1200" b="0" i="0" kern="1200" dirty="0">
                <a:solidFill>
                  <a:schemeClr val="tx1"/>
                </a:solidFill>
                <a:effectLst/>
                <a:cs typeface="+mn-cs"/>
              </a:rPr>
              <a:t> 도쿄만 </a:t>
            </a:r>
            <a:r>
              <a:rPr kumimoji="1" lang="ko-KR" altLang="en-US" sz="1200" b="0" i="0" kern="1200" dirty="0" err="1">
                <a:solidFill>
                  <a:schemeClr val="tx1"/>
                </a:solidFill>
                <a:effectLst/>
                <a:cs typeface="+mn-cs"/>
              </a:rPr>
              <a:t>아쿠아라인</a:t>
            </a:r>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인공섬을</a:t>
            </a:r>
            <a:r>
              <a:rPr kumimoji="1" lang="ko-KR" altLang="en-US" sz="1200" b="0" i="0" kern="1200" dirty="0">
                <a:solidFill>
                  <a:schemeClr val="tx1"/>
                </a:solidFill>
                <a:effectLst/>
                <a:cs typeface="+mn-cs"/>
              </a:rPr>
              <a:t> 비롯</a:t>
            </a:r>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도쿄도청사</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요코하마 </a:t>
            </a:r>
            <a:r>
              <a:rPr kumimoji="1" lang="ko-KR" altLang="en-US" sz="1200" b="0" i="0" kern="1200" dirty="0" err="1">
                <a:solidFill>
                  <a:schemeClr val="tx1"/>
                </a:solidFill>
                <a:effectLst/>
                <a:cs typeface="+mn-cs"/>
              </a:rPr>
              <a:t>베이브릿지</a:t>
            </a:r>
            <a:r>
              <a:rPr kumimoji="1" lang="ko-KR" altLang="en-US" sz="1200" b="0" i="0" kern="1200" dirty="0">
                <a:solidFill>
                  <a:schemeClr val="tx1"/>
                </a:solidFill>
                <a:effectLst/>
                <a:cs typeface="+mn-cs"/>
              </a:rPr>
              <a:t> 등 역사적 의의를 지니는 대공사로 첨단 건설공법으로 명성을 떨쳐왔다</a:t>
            </a:r>
            <a:r>
              <a:rPr kumimoji="1" lang="en-US" altLang="ko-KR" sz="1200" b="0" i="0" kern="1200" dirty="0">
                <a:solidFill>
                  <a:schemeClr val="tx1"/>
                </a:solidFill>
                <a:effectLst/>
                <a:cs typeface="+mn-cs"/>
              </a:rPr>
              <a:t>. 2000</a:t>
            </a:r>
            <a:r>
              <a:rPr kumimoji="1" lang="ko-KR" altLang="en-US" sz="1200" b="0" i="0" kern="1200" dirty="0">
                <a:solidFill>
                  <a:schemeClr val="tx1"/>
                </a:solidFill>
                <a:effectLst/>
                <a:cs typeface="+mn-cs"/>
              </a:rPr>
              <a:t>년대 초반</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일본 </a:t>
            </a:r>
            <a:r>
              <a:rPr kumimoji="1" lang="ko-KR" altLang="en-US" sz="1200" b="0" i="0" kern="1200" dirty="0" err="1">
                <a:solidFill>
                  <a:schemeClr val="tx1"/>
                </a:solidFill>
                <a:effectLst/>
                <a:cs typeface="+mn-cs"/>
              </a:rPr>
              <a:t>건설사들의</a:t>
            </a:r>
            <a:r>
              <a:rPr kumimoji="1" lang="ko-KR" altLang="en-US" sz="1200" b="0" i="0" kern="1200" dirty="0">
                <a:solidFill>
                  <a:schemeClr val="tx1"/>
                </a:solidFill>
                <a:effectLst/>
                <a:cs typeface="+mn-cs"/>
              </a:rPr>
              <a:t> 부정부패 사건이 연이어 터지면서 마에다 건설의 분위기 또한 매우 어두웠고 해결책을 모색하던 중 기획부의 한 직원이 제안을 한다</a:t>
            </a:r>
            <a:r>
              <a:rPr kumimoji="1" lang="en-US" altLang="ko-KR" sz="1200" b="0" i="0" kern="1200" dirty="0">
                <a:solidFill>
                  <a:schemeClr val="tx1"/>
                </a:solidFill>
                <a:effectLst/>
                <a:cs typeface="+mn-cs"/>
              </a:rPr>
              <a:t>.</a:t>
            </a:r>
            <a:endParaRPr kumimoji="1" lang="ko-KR" altLang="en-US" sz="1200" b="0" i="0" kern="1200" dirty="0">
              <a:solidFill>
                <a:schemeClr val="tx1"/>
              </a:solidFill>
              <a:effectLst/>
              <a:cs typeface="+mn-cs"/>
            </a:endParaRPr>
          </a:p>
          <a:p>
            <a:r>
              <a:rPr kumimoji="1" lang="en-US" altLang="ko-KR" sz="1200" b="0" i="0" kern="1200" dirty="0">
                <a:solidFill>
                  <a:schemeClr val="tx1"/>
                </a:solidFill>
                <a:effectLst/>
                <a:cs typeface="+mn-cs"/>
              </a:rPr>
              <a:t>"</a:t>
            </a:r>
            <a:r>
              <a:rPr kumimoji="1" lang="ko-KR" altLang="en-US" sz="1200" b="0" i="0" kern="1200" dirty="0" err="1">
                <a:solidFill>
                  <a:schemeClr val="tx1"/>
                </a:solidFill>
                <a:effectLst/>
                <a:cs typeface="+mn-cs"/>
              </a:rPr>
              <a:t>혼다의</a:t>
            </a:r>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아시모</a:t>
            </a:r>
            <a:r>
              <a:rPr kumimoji="1" lang="ko-KR" altLang="en-US" sz="1200" b="0" i="0" kern="1200" dirty="0">
                <a:solidFill>
                  <a:schemeClr val="tx1"/>
                </a:solidFill>
                <a:effectLst/>
                <a:cs typeface="+mn-cs"/>
              </a:rPr>
              <a:t> 발표회에 참석한 적이 있는데 왜 건설회사는 이런 감동을 주지 못하는가</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하고 생각해보았습니다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우리도 모두가 꿈꾸는 가상의 프로젝트를 기획하고 모든 과정을 대중에게 공개합시다 </a:t>
            </a:r>
            <a:r>
              <a:rPr kumimoji="1" lang="en-US" altLang="ko-KR" sz="1200" b="0" i="0" kern="1200" dirty="0">
                <a:solidFill>
                  <a:schemeClr val="tx1"/>
                </a:solidFill>
                <a:effectLst/>
                <a:cs typeface="+mn-cs"/>
              </a:rPr>
              <a:t>"</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이 제안에 대응해 회사측은 내부에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판타지 영업부</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를 신설하고 첫 번째 프로젝트로 </a:t>
            </a:r>
            <a:r>
              <a:rPr kumimoji="1" lang="ko-KR" altLang="en-US" sz="1200" b="0" i="0" kern="1200" dirty="0" err="1">
                <a:solidFill>
                  <a:schemeClr val="tx1"/>
                </a:solidFill>
                <a:effectLst/>
                <a:cs typeface="+mn-cs"/>
              </a:rPr>
              <a:t>마징가</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Z </a:t>
            </a:r>
            <a:r>
              <a:rPr kumimoji="1" lang="ko-KR" altLang="en-US" sz="1200" b="0" i="0" kern="1200" dirty="0">
                <a:solidFill>
                  <a:schemeClr val="tx1"/>
                </a:solidFill>
                <a:effectLst/>
                <a:cs typeface="+mn-cs"/>
              </a:rPr>
              <a:t>지하기지 건설에 돌입한다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실제 건설을 하는 것은 아니고 견적을 내고 공사기간과 공정과정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공정가능성을 검토하는 것이다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사람들에게 꿈과 희망을 심어주기 위한 프로젝트이니만큼 원작의 세세한 부분까지 놓치지 않고 현실화하기 위해 진지함을 잃지 않았다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원작에 </a:t>
            </a:r>
            <a:r>
              <a:rPr kumimoji="1" lang="en-US" altLang="ko-KR" sz="1200" b="0" i="0" kern="1200" dirty="0">
                <a:solidFill>
                  <a:schemeClr val="tx1"/>
                </a:solidFill>
                <a:effectLst/>
                <a:cs typeface="+mn-cs"/>
              </a:rPr>
              <a:t>'</a:t>
            </a:r>
            <a:r>
              <a:rPr kumimoji="1" lang="ko-KR" altLang="en-US" sz="1200" b="0" i="0" kern="1200" dirty="0" err="1">
                <a:solidFill>
                  <a:schemeClr val="tx1"/>
                </a:solidFill>
                <a:effectLst/>
                <a:cs typeface="+mn-cs"/>
              </a:rPr>
              <a:t>마징가</a:t>
            </a:r>
            <a:r>
              <a:rPr kumimoji="1" lang="en-US" altLang="ko-KR" sz="1200" b="0" i="0" kern="1200" dirty="0">
                <a:solidFill>
                  <a:schemeClr val="tx1"/>
                </a:solidFill>
                <a:effectLst/>
                <a:cs typeface="+mn-cs"/>
              </a:rPr>
              <a:t>Z </a:t>
            </a:r>
            <a:r>
              <a:rPr kumimoji="1" lang="ko-KR" altLang="en-US" sz="1200" b="0" i="0" kern="1200" dirty="0">
                <a:solidFill>
                  <a:schemeClr val="tx1"/>
                </a:solidFill>
                <a:effectLst/>
                <a:cs typeface="+mn-cs"/>
              </a:rPr>
              <a:t>기지는 </a:t>
            </a:r>
            <a:r>
              <a:rPr kumimoji="1" lang="ko-KR" altLang="en-US" sz="1200" b="0" i="0" kern="1200" dirty="0" err="1">
                <a:solidFill>
                  <a:schemeClr val="tx1"/>
                </a:solidFill>
                <a:effectLst/>
                <a:cs typeface="+mn-cs"/>
              </a:rPr>
              <a:t>후지산</a:t>
            </a:r>
            <a:r>
              <a:rPr kumimoji="1" lang="ko-KR" altLang="en-US" sz="1200" b="0" i="0" kern="1200" dirty="0">
                <a:solidFill>
                  <a:schemeClr val="tx1"/>
                </a:solidFill>
                <a:effectLst/>
                <a:cs typeface="+mn-cs"/>
              </a:rPr>
              <a:t> 기슭 남쪽에 있다</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는 단 한 줄의 단서를 토대로 후지 산 남쪽 전체의 지질을 조사하고 기지가 건설될 수 있는 입지조건을 확보하는 한편</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굴착</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승강기</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배수시설 등이 실제 애니메이션 속의 장면과 일치하도록 설계를 해 나갔다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누구라도 </a:t>
            </a:r>
            <a:r>
              <a:rPr kumimoji="1" lang="en-US" altLang="ko-KR" sz="1200" b="0" i="0" kern="1200" dirty="0">
                <a:solidFill>
                  <a:schemeClr val="tx1"/>
                </a:solidFill>
                <a:effectLst/>
                <a:cs typeface="+mn-cs"/>
              </a:rPr>
              <a:t>720</a:t>
            </a:r>
            <a:r>
              <a:rPr kumimoji="1" lang="ko-KR" altLang="en-US" sz="1200" b="0" i="0" kern="1200" dirty="0" err="1">
                <a:solidFill>
                  <a:schemeClr val="tx1"/>
                </a:solidFill>
                <a:effectLst/>
                <a:cs typeface="+mn-cs"/>
              </a:rPr>
              <a:t>억원이면</a:t>
            </a:r>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마징가</a:t>
            </a:r>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Z </a:t>
            </a:r>
            <a:r>
              <a:rPr kumimoji="1" lang="ko-KR" altLang="en-US" sz="1200" b="0" i="0" kern="1200" dirty="0">
                <a:solidFill>
                  <a:schemeClr val="tx1"/>
                </a:solidFill>
                <a:effectLst/>
                <a:cs typeface="+mn-cs"/>
              </a:rPr>
              <a:t>출동기지를 만들 수 있을 정도의 완성도로 설계도면이 완성된 후 프로젝트가 종료되었다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판타지 영업부는 이 모든 공정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설계 과정과 부서 회의 내용을 자신들의 홈페이지에 올리고 고객들과 소통했다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이 과정에서 사람들의 반응은 대단했다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일본의 </a:t>
            </a:r>
            <a:r>
              <a:rPr kumimoji="1" lang="ko-KR" altLang="en-US" sz="1200" b="0" i="0" kern="1200" dirty="0" err="1">
                <a:solidFill>
                  <a:schemeClr val="tx1"/>
                </a:solidFill>
                <a:effectLst/>
                <a:cs typeface="+mn-cs"/>
              </a:rPr>
              <a:t>마징가</a:t>
            </a:r>
            <a:r>
              <a:rPr kumimoji="1" lang="en-US" altLang="ko-KR" sz="1200" b="0" i="0" kern="1200" dirty="0">
                <a:solidFill>
                  <a:schemeClr val="tx1"/>
                </a:solidFill>
                <a:effectLst/>
                <a:cs typeface="+mn-cs"/>
              </a:rPr>
              <a:t>Z </a:t>
            </a:r>
            <a:r>
              <a:rPr kumimoji="1" lang="ko-KR" altLang="en-US" sz="1200" b="0" i="0" kern="1200" dirty="0">
                <a:solidFill>
                  <a:schemeClr val="tx1"/>
                </a:solidFill>
                <a:effectLst/>
                <a:cs typeface="+mn-cs"/>
              </a:rPr>
              <a:t>세대들이 웹사이트가 다운될 정도로 몰려들었고 프로젝트 이후 </a:t>
            </a:r>
            <a:r>
              <a:rPr kumimoji="1" lang="ko-KR" altLang="en-US" sz="1200" b="0" i="0" kern="1200" dirty="0" err="1">
                <a:solidFill>
                  <a:schemeClr val="tx1"/>
                </a:solidFill>
                <a:effectLst/>
                <a:cs typeface="+mn-cs"/>
              </a:rPr>
              <a:t>마에다건설에는</a:t>
            </a:r>
            <a:r>
              <a:rPr kumimoji="1" lang="ko-KR" altLang="en-US" sz="1200" b="0" i="0" kern="1200" dirty="0">
                <a:solidFill>
                  <a:schemeClr val="tx1"/>
                </a:solidFill>
                <a:effectLst/>
                <a:cs typeface="+mn-cs"/>
              </a:rPr>
              <a:t> 취업 희망자가 구름처럼 몰려들었다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총 </a:t>
            </a:r>
            <a:r>
              <a:rPr kumimoji="1" lang="en-US" altLang="ko-KR" sz="1200" b="0" i="0" kern="1200" dirty="0">
                <a:solidFill>
                  <a:schemeClr val="tx1"/>
                </a:solidFill>
                <a:effectLst/>
                <a:cs typeface="+mn-cs"/>
              </a:rPr>
              <a:t>1</a:t>
            </a:r>
            <a:r>
              <a:rPr kumimoji="1" lang="ko-KR" altLang="en-US" sz="1200" b="0" i="0" kern="1200" dirty="0">
                <a:solidFill>
                  <a:schemeClr val="tx1"/>
                </a:solidFill>
                <a:effectLst/>
                <a:cs typeface="+mn-cs"/>
              </a:rPr>
              <a:t>억엔 이상의 홍보효과와 회사의 이미지 제고 효과가 있었다고 평가되고 있다</a:t>
            </a:r>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마에다건설은</a:t>
            </a:r>
            <a:r>
              <a:rPr kumimoji="1" lang="ko-KR" altLang="en-US" sz="1200" b="0" i="0" kern="1200" dirty="0">
                <a:solidFill>
                  <a:schemeClr val="tx1"/>
                </a:solidFill>
                <a:effectLst/>
                <a:cs typeface="+mn-cs"/>
              </a:rPr>
              <a:t> 그 후에도 </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은하철도</a:t>
            </a:r>
            <a:r>
              <a:rPr kumimoji="1" lang="en-US" altLang="ko-KR" sz="1200" b="0" i="0" kern="1200" dirty="0">
                <a:solidFill>
                  <a:schemeClr val="tx1"/>
                </a:solidFill>
                <a:effectLst/>
                <a:cs typeface="+mn-cs"/>
              </a:rPr>
              <a:t>999 </a:t>
            </a:r>
            <a:r>
              <a:rPr kumimoji="1" lang="ko-KR" altLang="en-US" sz="1200" b="0" i="0" kern="1200" dirty="0">
                <a:solidFill>
                  <a:schemeClr val="tx1"/>
                </a:solidFill>
                <a:effectLst/>
                <a:cs typeface="+mn-cs"/>
              </a:rPr>
              <a:t>우주레일을 건설하라</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우주전함 </a:t>
            </a:r>
            <a:r>
              <a:rPr kumimoji="1" lang="ko-KR" altLang="en-US" sz="1200" b="0" i="0" kern="1200" dirty="0" err="1">
                <a:solidFill>
                  <a:schemeClr val="tx1"/>
                </a:solidFill>
                <a:effectLst/>
                <a:cs typeface="+mn-cs"/>
              </a:rPr>
              <a:t>야마토</a:t>
            </a:r>
            <a:r>
              <a:rPr kumimoji="1" lang="ko-KR" altLang="en-US" sz="1200" b="0" i="0" kern="1200" dirty="0">
                <a:solidFill>
                  <a:schemeClr val="tx1"/>
                </a:solidFill>
                <a:effectLst/>
                <a:cs typeface="+mn-cs"/>
              </a:rPr>
              <a:t> 기지 등의 프로젝트를 지속해가고 있다</a:t>
            </a:r>
            <a:r>
              <a:rPr kumimoji="1" lang="en-US" altLang="ko-KR" sz="1200" b="0" i="0" kern="1200" dirty="0">
                <a:solidFill>
                  <a:schemeClr val="tx1"/>
                </a:solidFill>
                <a:effectLst/>
                <a:cs typeface="+mn-cs"/>
              </a:rPr>
              <a:t>. </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급기야 삼성물산 건설부문은 </a:t>
            </a:r>
            <a:r>
              <a:rPr kumimoji="1" lang="en-US" altLang="ko-KR" sz="1200" b="0" i="0" kern="1200" dirty="0">
                <a:solidFill>
                  <a:schemeClr val="tx1"/>
                </a:solidFill>
                <a:effectLst/>
                <a:cs typeface="+mn-cs"/>
              </a:rPr>
              <a:t>"</a:t>
            </a:r>
            <a:r>
              <a:rPr kumimoji="1" lang="ko-KR" altLang="en-US" sz="1200" b="0" i="0" kern="1200" dirty="0" err="1">
                <a:solidFill>
                  <a:schemeClr val="tx1"/>
                </a:solidFill>
                <a:effectLst/>
                <a:cs typeface="+mn-cs"/>
              </a:rPr>
              <a:t>마에다건설이</a:t>
            </a:r>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마징가</a:t>
            </a:r>
            <a:r>
              <a:rPr kumimoji="1" lang="en-US" altLang="ko-KR" sz="1200" b="0" i="0" kern="1200" dirty="0">
                <a:solidFill>
                  <a:schemeClr val="tx1"/>
                </a:solidFill>
                <a:effectLst/>
                <a:cs typeface="+mn-cs"/>
              </a:rPr>
              <a:t>Z </a:t>
            </a:r>
            <a:r>
              <a:rPr kumimoji="1" lang="ko-KR" altLang="en-US" sz="1200" b="0" i="0" kern="1200" dirty="0">
                <a:solidFill>
                  <a:schemeClr val="tx1"/>
                </a:solidFill>
                <a:effectLst/>
                <a:cs typeface="+mn-cs"/>
              </a:rPr>
              <a:t>지하기지를 설계한다는데 자초지종을 알아봐 달라</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고 삼성경제연구소에 의뢰하게 되고 </a:t>
            </a:r>
            <a:r>
              <a:rPr kumimoji="1" lang="ko-KR" altLang="en-US" sz="1200" b="0" i="0" kern="1200" dirty="0" err="1">
                <a:solidFill>
                  <a:schemeClr val="tx1"/>
                </a:solidFill>
                <a:effectLst/>
                <a:cs typeface="+mn-cs"/>
              </a:rPr>
              <a:t>팬터지영업부를</a:t>
            </a:r>
            <a:r>
              <a:rPr kumimoji="1" lang="ko-KR" altLang="en-US" sz="1200" b="0" i="0" kern="1200" dirty="0">
                <a:solidFill>
                  <a:schemeClr val="tx1"/>
                </a:solidFill>
                <a:effectLst/>
                <a:cs typeface="+mn-cs"/>
              </a:rPr>
              <a:t> 방문 조사하였다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황당무계한 상상력으로 시작된 일에서 중요한 시사점을 포착한 삼성물산 건설부문은 미래 비전을 그리는 역할의 필요성을 인식하고 미래 주거생활의 비전을 시각화하는 프로젝트를 계획하게 된다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삼성물산은 영국의 유명한 디자인기업 </a:t>
            </a:r>
            <a:r>
              <a:rPr kumimoji="1" lang="ko-KR" altLang="en-US" sz="1200" b="0" i="0" kern="1200" dirty="0" err="1">
                <a:solidFill>
                  <a:schemeClr val="tx1"/>
                </a:solidFill>
                <a:effectLst/>
                <a:cs typeface="+mn-cs"/>
              </a:rPr>
              <a:t>시모어파웰과</a:t>
            </a:r>
            <a:r>
              <a:rPr kumimoji="1" lang="ko-KR" altLang="en-US" sz="1200" b="0" i="0" kern="1200" dirty="0">
                <a:solidFill>
                  <a:schemeClr val="tx1"/>
                </a:solidFill>
                <a:effectLst/>
                <a:cs typeface="+mn-cs"/>
              </a:rPr>
              <a:t> 미래 비전을 구상하는 프로젝트에 착수하게 되었고 </a:t>
            </a:r>
            <a:r>
              <a:rPr kumimoji="1" lang="en-US" altLang="ko-KR" sz="1200" b="0" i="0" kern="1200" dirty="0">
                <a:solidFill>
                  <a:schemeClr val="tx1"/>
                </a:solidFill>
                <a:effectLst/>
                <a:cs typeface="+mn-cs"/>
              </a:rPr>
              <a:t>2008</a:t>
            </a:r>
            <a:r>
              <a:rPr kumimoji="1" lang="ko-KR" altLang="en-US" sz="1200" b="0" i="0" kern="1200" dirty="0">
                <a:solidFill>
                  <a:schemeClr val="tx1"/>
                </a:solidFill>
                <a:effectLst/>
                <a:cs typeface="+mn-cs"/>
              </a:rPr>
              <a:t>년 </a:t>
            </a:r>
            <a:r>
              <a:rPr kumimoji="1" lang="ko-KR" altLang="en-US" sz="1200" b="0" i="0" kern="1200" dirty="0" err="1">
                <a:solidFill>
                  <a:schemeClr val="tx1"/>
                </a:solidFill>
                <a:effectLst/>
                <a:cs typeface="+mn-cs"/>
              </a:rPr>
              <a:t>에어크루즈라는</a:t>
            </a:r>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컨셉을</a:t>
            </a:r>
            <a:r>
              <a:rPr kumimoji="1" lang="ko-KR" altLang="en-US" sz="1200" b="0" i="0" kern="1200" dirty="0">
                <a:solidFill>
                  <a:schemeClr val="tx1"/>
                </a:solidFill>
                <a:effectLst/>
                <a:cs typeface="+mn-cs"/>
              </a:rPr>
              <a:t> 개발하여 발표하였다</a:t>
            </a:r>
            <a:r>
              <a:rPr kumimoji="1" lang="en-US" altLang="ko-KR" sz="1200" b="0" i="0" kern="1200" dirty="0">
                <a:solidFill>
                  <a:schemeClr val="tx1"/>
                </a:solidFill>
                <a:effectLst/>
                <a:cs typeface="+mn-cs"/>
              </a:rPr>
              <a:t>.  </a:t>
            </a:r>
            <a:br>
              <a:rPr kumimoji="1" lang="ko-KR" altLang="en-US" sz="1200" b="0" i="0" kern="1200" dirty="0">
                <a:solidFill>
                  <a:schemeClr val="tx1"/>
                </a:solidFill>
                <a:effectLst/>
                <a:cs typeface="+mn-cs"/>
              </a:rPr>
            </a:br>
            <a:endParaRPr kumimoji="1" lang="ko-KR" altLang="en-US" sz="1200" b="0" i="0" kern="1200" dirty="0">
              <a:solidFill>
                <a:schemeClr val="tx1"/>
              </a:solidFill>
              <a:effectLst/>
              <a:cs typeface="+mn-cs"/>
            </a:endParaRPr>
          </a:p>
          <a:p>
            <a:r>
              <a:rPr kumimoji="1" lang="ko-KR" altLang="en-US" sz="1200" b="0" i="0" kern="1200" dirty="0" err="1">
                <a:solidFill>
                  <a:schemeClr val="tx1"/>
                </a:solidFill>
                <a:effectLst/>
                <a:cs typeface="+mn-cs"/>
              </a:rPr>
              <a:t>에어크루즈는</a:t>
            </a:r>
            <a:r>
              <a:rPr kumimoji="1" lang="ko-KR" altLang="en-US" sz="1200" b="0" i="0" kern="1200" dirty="0">
                <a:solidFill>
                  <a:schemeClr val="tx1"/>
                </a:solidFill>
                <a:effectLst/>
                <a:cs typeface="+mn-cs"/>
              </a:rPr>
              <a:t> 본래 공중을 떠다니는 비행선형 주거 모델인데</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이것을 건강검진센터</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또는 장기 요양원</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라는 개념으로 보면</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항공과 의료산업이 융합 되는 새로운 산업으로 볼 수 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저속으로 비행하는 </a:t>
            </a:r>
            <a:r>
              <a:rPr kumimoji="1" lang="ko-KR" altLang="en-US" sz="1200" b="0" i="0" kern="1200" dirty="0" err="1">
                <a:solidFill>
                  <a:schemeClr val="tx1"/>
                </a:solidFill>
                <a:effectLst/>
                <a:cs typeface="+mn-cs"/>
              </a:rPr>
              <a:t>크루즈와</a:t>
            </a:r>
            <a:r>
              <a:rPr kumimoji="1" lang="ko-KR" altLang="en-US" sz="1200" b="0" i="0" kern="1200" dirty="0">
                <a:solidFill>
                  <a:schemeClr val="tx1"/>
                </a:solidFill>
                <a:effectLst/>
                <a:cs typeface="+mn-cs"/>
              </a:rPr>
              <a:t> 같은 항공기 </a:t>
            </a:r>
            <a:r>
              <a:rPr kumimoji="1" lang="ko-KR" altLang="en-US" sz="1200" b="0" i="0" kern="1200" dirty="0" err="1">
                <a:solidFill>
                  <a:schemeClr val="tx1"/>
                </a:solidFill>
                <a:effectLst/>
                <a:cs typeface="+mn-cs"/>
              </a:rPr>
              <a:t>컨셉과</a:t>
            </a:r>
            <a:r>
              <a:rPr kumimoji="1" lang="ko-KR" altLang="en-US" sz="1200" b="0" i="0" kern="1200" dirty="0">
                <a:solidFill>
                  <a:schemeClr val="tx1"/>
                </a:solidFill>
                <a:effectLst/>
                <a:cs typeface="+mn-cs"/>
              </a:rPr>
              <a:t> 보건의료산업 융합으로 </a:t>
            </a:r>
            <a:r>
              <a:rPr kumimoji="1" lang="ko-KR" altLang="en-US" sz="1200" b="0" i="0" kern="1200" dirty="0" err="1">
                <a:solidFill>
                  <a:schemeClr val="tx1"/>
                </a:solidFill>
                <a:effectLst/>
                <a:cs typeface="+mn-cs"/>
              </a:rPr>
              <a:t>날으는</a:t>
            </a:r>
            <a:r>
              <a:rPr kumimoji="1" lang="ko-KR" altLang="en-US" sz="1200" b="0" i="0" kern="1200" dirty="0">
                <a:solidFill>
                  <a:schemeClr val="tx1"/>
                </a:solidFill>
                <a:effectLst/>
                <a:cs typeface="+mn-cs"/>
              </a:rPr>
              <a:t> 건강검진센터를 개발함으로써 새로운 개념의 산업 생태계를 창조할 수 있는 것이다</a:t>
            </a:r>
            <a:r>
              <a:rPr kumimoji="1" lang="en-US" altLang="ko-KR" sz="1200" b="0" i="0" kern="1200" dirty="0">
                <a:solidFill>
                  <a:schemeClr val="tx1"/>
                </a:solidFill>
                <a:effectLst/>
                <a:cs typeface="+mn-cs"/>
              </a:rPr>
              <a:t>. </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이를 통해 창출 가능한 비즈니스 모델은  </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고품위 의료관광 컨설팅 서비스</a:t>
            </a:r>
          </a:p>
          <a:p>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웰니스에</a:t>
            </a:r>
            <a:r>
              <a:rPr kumimoji="1" lang="ko-KR" altLang="en-US" sz="1200" b="0" i="0" kern="1200" dirty="0">
                <a:solidFill>
                  <a:schemeClr val="tx1"/>
                </a:solidFill>
                <a:effectLst/>
                <a:cs typeface="+mn-cs"/>
              </a:rPr>
              <a:t> 관심이 많은 장기 비행 투숙객을 위한 숙박서비스</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지상</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항공간 원격 진료 서비스</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의료 검진 장비 </a:t>
            </a:r>
            <a:r>
              <a:rPr kumimoji="1" lang="ko-KR" altLang="en-US" sz="1200" b="0" i="0" kern="1200" dirty="0" err="1">
                <a:solidFill>
                  <a:schemeClr val="tx1"/>
                </a:solidFill>
                <a:effectLst/>
                <a:cs typeface="+mn-cs"/>
              </a:rPr>
              <a:t>렌탈</a:t>
            </a:r>
            <a:r>
              <a:rPr kumimoji="1" lang="ko-KR" altLang="en-US" sz="1200" b="0" i="0" kern="1200" dirty="0">
                <a:solidFill>
                  <a:schemeClr val="tx1"/>
                </a:solidFill>
                <a:effectLst/>
                <a:cs typeface="+mn-cs"/>
              </a:rPr>
              <a:t> 서비스</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제한된 </a:t>
            </a:r>
            <a:r>
              <a:rPr kumimoji="1" lang="ko-KR" altLang="en-US" sz="1200" b="0" i="0" kern="1200" dirty="0" err="1">
                <a:solidFill>
                  <a:schemeClr val="tx1"/>
                </a:solidFill>
                <a:effectLst/>
                <a:cs typeface="+mn-cs"/>
              </a:rPr>
              <a:t>공간안에서</a:t>
            </a:r>
            <a:r>
              <a:rPr kumimoji="1" lang="ko-KR" altLang="en-US" sz="1200" b="0" i="0" kern="1200" dirty="0">
                <a:solidFill>
                  <a:schemeClr val="tx1"/>
                </a:solidFill>
                <a:effectLst/>
                <a:cs typeface="+mn-cs"/>
              </a:rPr>
              <a:t> 라이프로그 분석을 통한 개인 맞춤형 건강관리 서비스 </a:t>
            </a:r>
          </a:p>
          <a:p>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웰니스</a:t>
            </a:r>
            <a:r>
              <a:rPr kumimoji="1" lang="ko-KR" altLang="en-US" sz="1200" b="0" i="0" kern="1200" dirty="0">
                <a:solidFill>
                  <a:schemeClr val="tx1"/>
                </a:solidFill>
                <a:effectLst/>
                <a:cs typeface="+mn-cs"/>
              </a:rPr>
              <a:t> 식단 컨설팅 서비스</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비행선내에서 이루어지는 </a:t>
            </a:r>
            <a:r>
              <a:rPr kumimoji="1" lang="ko-KR" altLang="en-US" sz="1200" b="0" i="0" kern="1200" dirty="0" err="1">
                <a:solidFill>
                  <a:schemeClr val="tx1"/>
                </a:solidFill>
                <a:effectLst/>
                <a:cs typeface="+mn-cs"/>
              </a:rPr>
              <a:t>컨벤션사업</a:t>
            </a:r>
            <a:r>
              <a:rPr kumimoji="1" lang="ko-KR" altLang="en-US" sz="1200" b="0" i="0" kern="1200" dirty="0">
                <a:solidFill>
                  <a:schemeClr val="tx1"/>
                </a:solidFill>
                <a:effectLst/>
                <a:cs typeface="+mn-cs"/>
              </a:rPr>
              <a:t> 및 관련 서비스</a:t>
            </a:r>
          </a:p>
          <a:p>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비행선내에서 이루어지는 엔터테인먼트사업 및 관련 서비스 등</a:t>
            </a:r>
          </a:p>
          <a:p>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매우 다양한 형태로 구상해 볼 수 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이것은 디자인이 신기술</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신상품 개발을 주도할 수 있는 가능성을 제시하는 하나의 예시라고 할 수 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디자인이 외형상 </a:t>
            </a:r>
            <a:r>
              <a:rPr kumimoji="1" lang="ko-KR" altLang="en-US" sz="1200" b="0" i="0" kern="1200" dirty="0" err="1">
                <a:solidFill>
                  <a:schemeClr val="tx1"/>
                </a:solidFill>
                <a:effectLst/>
                <a:cs typeface="+mn-cs"/>
              </a:rPr>
              <a:t>매력도를</a:t>
            </a:r>
            <a:r>
              <a:rPr kumimoji="1" lang="ko-KR" altLang="en-US" sz="1200" b="0" i="0" kern="1200" dirty="0">
                <a:solidFill>
                  <a:schemeClr val="tx1"/>
                </a:solidFill>
                <a:effectLst/>
                <a:cs typeface="+mn-cs"/>
              </a:rPr>
              <a:t> 높이는 치장의 역할을 넘어</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상상력과 창의성을 기초로 미래의 지향점을 제시하고 사용자의 잠재욕구를 찾는 방법으로서 사용되는 것이다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삼성전자 뿐 아니라 많은 글로벌 기업들은 이미 사용자의 욕구를 발견하기 위한 다양한 방법을 연구하고 있는 중이다</a:t>
            </a:r>
            <a:r>
              <a:rPr kumimoji="1" lang="en-US" altLang="ko-KR" sz="1200" b="0" i="0" kern="1200" dirty="0">
                <a:solidFill>
                  <a:schemeClr val="tx1"/>
                </a:solidFill>
                <a:effectLst/>
                <a:cs typeface="+mn-cs"/>
              </a:rPr>
              <a:t>.* </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 삼성전자는 </a:t>
            </a:r>
            <a:r>
              <a:rPr kumimoji="1" lang="en-US" altLang="ko-KR" sz="1200" b="0" i="0" kern="1200" dirty="0">
                <a:solidFill>
                  <a:schemeClr val="tx1"/>
                </a:solidFill>
                <a:effectLst/>
                <a:cs typeface="+mn-cs"/>
              </a:rPr>
              <a:t>2015</a:t>
            </a:r>
            <a:r>
              <a:rPr kumimoji="1" lang="ko-KR" altLang="en-US" sz="1200" b="0" i="0" kern="1200" dirty="0">
                <a:solidFill>
                  <a:schemeClr val="tx1"/>
                </a:solidFill>
                <a:effectLst/>
                <a:cs typeface="+mn-cs"/>
              </a:rPr>
              <a:t>년 강남 우면 지구에 디자인</a:t>
            </a:r>
            <a:r>
              <a:rPr kumimoji="1" lang="en-US" altLang="ko-KR" sz="1200" b="0" i="0" kern="1200" dirty="0">
                <a:solidFill>
                  <a:schemeClr val="tx1"/>
                </a:solidFill>
                <a:effectLst/>
                <a:cs typeface="+mn-cs"/>
              </a:rPr>
              <a:t>R&amp;D </a:t>
            </a:r>
            <a:r>
              <a:rPr kumimoji="1" lang="ko-KR" altLang="en-US" sz="1200" b="0" i="0" kern="1200" dirty="0">
                <a:solidFill>
                  <a:schemeClr val="tx1"/>
                </a:solidFill>
                <a:effectLst/>
                <a:cs typeface="+mn-cs"/>
              </a:rPr>
              <a:t>단지인 ‘디자인시티’를 구축</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 관련 인력 </a:t>
            </a:r>
            <a:r>
              <a:rPr kumimoji="1" lang="en-US" altLang="ko-KR" sz="1200" b="0" i="0" kern="1200" dirty="0">
                <a:solidFill>
                  <a:schemeClr val="tx1"/>
                </a:solidFill>
                <a:effectLst/>
                <a:cs typeface="+mn-cs"/>
              </a:rPr>
              <a:t>1</a:t>
            </a:r>
            <a:r>
              <a:rPr kumimoji="1" lang="ko-KR" altLang="en-US" sz="1200" b="0" i="0" kern="1200" dirty="0" err="1">
                <a:solidFill>
                  <a:schemeClr val="tx1"/>
                </a:solidFill>
                <a:effectLst/>
                <a:cs typeface="+mn-cs"/>
              </a:rPr>
              <a:t>만명을</a:t>
            </a:r>
            <a:r>
              <a:rPr kumimoji="1" lang="ko-KR" altLang="en-US" sz="1200" b="0" i="0" kern="1200" dirty="0">
                <a:solidFill>
                  <a:schemeClr val="tx1"/>
                </a:solidFill>
                <a:effectLst/>
                <a:cs typeface="+mn-cs"/>
              </a:rPr>
              <a:t> 운영할 계획</a:t>
            </a:r>
            <a:r>
              <a:rPr kumimoji="1" lang="en-US" altLang="ko-KR" sz="1200" b="0" i="0" kern="1200" dirty="0">
                <a:solidFill>
                  <a:schemeClr val="tx1"/>
                </a:solidFill>
                <a:effectLst/>
                <a:cs typeface="+mn-cs"/>
              </a:rPr>
              <a:t>. UX, UI </a:t>
            </a:r>
            <a:r>
              <a:rPr kumimoji="1" lang="ko-KR" altLang="en-US" sz="1200" b="0" i="0" kern="1200" dirty="0">
                <a:solidFill>
                  <a:schemeClr val="tx1"/>
                </a:solidFill>
                <a:effectLst/>
                <a:cs typeface="+mn-cs"/>
              </a:rPr>
              <a:t>등 삼성전자의 소프트 경쟁력의 원천이 될 예정임 ‘삼성 </a:t>
            </a:r>
            <a:r>
              <a:rPr kumimoji="1" lang="ko-KR" altLang="en-US" sz="1200" b="0" i="0" kern="1200" dirty="0" err="1">
                <a:solidFill>
                  <a:schemeClr val="tx1"/>
                </a:solidFill>
                <a:effectLst/>
                <a:cs typeface="+mn-cs"/>
              </a:rPr>
              <a:t>우면산</a:t>
            </a:r>
            <a:r>
              <a:rPr kumimoji="1" lang="ko-KR" altLang="en-US" sz="1200" b="0" i="0" kern="1200" dirty="0">
                <a:solidFill>
                  <a:schemeClr val="tx1"/>
                </a:solidFill>
                <a:effectLst/>
                <a:cs typeface="+mn-cs"/>
              </a:rPr>
              <a:t> 디자인시티</a:t>
            </a:r>
            <a:r>
              <a:rPr kumimoji="1" lang="en-US" altLang="ko-KR" sz="1200" b="0" i="0" kern="1200" dirty="0">
                <a:solidFill>
                  <a:schemeClr val="tx1"/>
                </a:solidFill>
                <a:effectLst/>
                <a:cs typeface="+mn-cs"/>
              </a:rPr>
              <a:t>, 2015</a:t>
            </a:r>
            <a:r>
              <a:rPr kumimoji="1" lang="ko-KR" altLang="en-US" sz="1200" b="0" i="0" kern="1200" dirty="0">
                <a:solidFill>
                  <a:schemeClr val="tx1"/>
                </a:solidFill>
                <a:effectLst/>
                <a:cs typeface="+mn-cs"/>
              </a:rPr>
              <a:t>년 </a:t>
            </a:r>
            <a:r>
              <a:rPr kumimoji="1" lang="en-US" altLang="ko-KR" sz="1200" b="0" i="0" kern="1200" dirty="0">
                <a:solidFill>
                  <a:schemeClr val="tx1"/>
                </a:solidFill>
                <a:effectLst/>
                <a:cs typeface="+mn-cs"/>
              </a:rPr>
              <a:t>1</a:t>
            </a:r>
            <a:r>
              <a:rPr kumimoji="1" lang="ko-KR" altLang="en-US" sz="1200" b="0" i="0" kern="1200" dirty="0" err="1">
                <a:solidFill>
                  <a:schemeClr val="tx1"/>
                </a:solidFill>
                <a:effectLst/>
                <a:cs typeface="+mn-cs"/>
              </a:rPr>
              <a:t>만명</a:t>
            </a:r>
            <a:r>
              <a:rPr kumimoji="1" lang="ko-KR" altLang="en-US" sz="1200" b="0" i="0" kern="1200" dirty="0">
                <a:solidFill>
                  <a:schemeClr val="tx1"/>
                </a:solidFill>
                <a:effectLst/>
                <a:cs typeface="+mn-cs"/>
              </a:rPr>
              <a:t> 모인다’</a:t>
            </a:r>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머니투데이</a:t>
            </a:r>
            <a:r>
              <a:rPr kumimoji="1" lang="en-US" altLang="ko-KR" sz="1200" b="0" i="0" kern="1200" dirty="0">
                <a:solidFill>
                  <a:schemeClr val="tx1"/>
                </a:solidFill>
                <a:effectLst/>
                <a:cs typeface="+mn-cs"/>
              </a:rPr>
              <a:t>, 2012. 5. 4.</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 </a:t>
            </a:r>
            <a:r>
              <a:rPr kumimoji="1" lang="en-US" altLang="ko-KR" sz="1200" b="0" i="0" kern="1200" dirty="0">
                <a:solidFill>
                  <a:schemeClr val="tx1"/>
                </a:solidFill>
                <a:effectLst/>
                <a:cs typeface="+mn-cs"/>
              </a:rPr>
              <a:t>LG</a:t>
            </a:r>
            <a:r>
              <a:rPr kumimoji="1" lang="ko-KR" altLang="en-US" sz="1200" b="0" i="0" kern="1200" dirty="0">
                <a:solidFill>
                  <a:schemeClr val="tx1"/>
                </a:solidFill>
                <a:effectLst/>
                <a:cs typeface="+mn-cs"/>
              </a:rPr>
              <a:t>전자는 디자인경영센터 산하 </a:t>
            </a:r>
            <a:r>
              <a:rPr kumimoji="1" lang="en-US" altLang="ko-KR" sz="1200" b="0" i="0" kern="1200" dirty="0">
                <a:solidFill>
                  <a:schemeClr val="tx1"/>
                </a:solidFill>
                <a:effectLst/>
                <a:cs typeface="+mn-cs"/>
              </a:rPr>
              <a:t>UX</a:t>
            </a:r>
            <a:r>
              <a:rPr kumimoji="1" lang="ko-KR" altLang="en-US" sz="1200" b="0" i="0" kern="1200" dirty="0">
                <a:solidFill>
                  <a:schemeClr val="tx1"/>
                </a:solidFill>
                <a:effectLst/>
                <a:cs typeface="+mn-cs"/>
              </a:rPr>
              <a:t>혁신연구소를 </a:t>
            </a:r>
            <a:r>
              <a:rPr kumimoji="1" lang="en-US" altLang="ko-KR" sz="1200" b="0" i="0" kern="1200" dirty="0">
                <a:solidFill>
                  <a:schemeClr val="tx1"/>
                </a:solidFill>
                <a:effectLst/>
                <a:cs typeface="+mn-cs"/>
              </a:rPr>
              <a:t>2012</a:t>
            </a:r>
            <a:r>
              <a:rPr kumimoji="1" lang="ko-KR" altLang="en-US" sz="1200" b="0" i="0" kern="1200" dirty="0">
                <a:solidFill>
                  <a:schemeClr val="tx1"/>
                </a:solidFill>
                <a:effectLst/>
                <a:cs typeface="+mn-cs"/>
              </a:rPr>
              <a:t>년 </a:t>
            </a:r>
            <a:r>
              <a:rPr kumimoji="1" lang="en-US" altLang="ko-KR" sz="1200" b="0" i="0" kern="1200" dirty="0">
                <a:solidFill>
                  <a:schemeClr val="tx1"/>
                </a:solidFill>
                <a:effectLst/>
                <a:cs typeface="+mn-cs"/>
              </a:rPr>
              <a:t>3</a:t>
            </a:r>
            <a:r>
              <a:rPr kumimoji="1" lang="ko-KR" altLang="en-US" sz="1200" b="0" i="0" kern="1200" dirty="0">
                <a:solidFill>
                  <a:schemeClr val="tx1"/>
                </a:solidFill>
                <a:effectLst/>
                <a:cs typeface="+mn-cs"/>
              </a:rPr>
              <a:t>월 안승권 </a:t>
            </a:r>
            <a:r>
              <a:rPr kumimoji="1" lang="en-US" altLang="ko-KR" sz="1200" b="0" i="0" kern="1200" dirty="0">
                <a:solidFill>
                  <a:schemeClr val="tx1"/>
                </a:solidFill>
                <a:effectLst/>
                <a:cs typeface="+mn-cs"/>
              </a:rPr>
              <a:t>LG</a:t>
            </a:r>
            <a:r>
              <a:rPr kumimoji="1" lang="ko-KR" altLang="en-US" sz="1200" b="0" i="0" kern="1200" dirty="0">
                <a:solidFill>
                  <a:schemeClr val="tx1"/>
                </a:solidFill>
                <a:effectLst/>
                <a:cs typeface="+mn-cs"/>
              </a:rPr>
              <a:t>전자 최고기술책임자</a:t>
            </a:r>
            <a:r>
              <a:rPr kumimoji="1" lang="en-US" altLang="ko-KR" sz="1200" b="0" i="0" kern="1200" dirty="0">
                <a:solidFill>
                  <a:schemeClr val="tx1"/>
                </a:solidFill>
                <a:effectLst/>
                <a:cs typeface="+mn-cs"/>
              </a:rPr>
              <a:t>(CTO) </a:t>
            </a:r>
            <a:r>
              <a:rPr kumimoji="1" lang="ko-KR" altLang="en-US" sz="1200" b="0" i="0" kern="1200" dirty="0">
                <a:solidFill>
                  <a:schemeClr val="tx1"/>
                </a:solidFill>
                <a:effectLst/>
                <a:cs typeface="+mn-cs"/>
              </a:rPr>
              <a:t>직속 ‘</a:t>
            </a:r>
            <a:r>
              <a:rPr kumimoji="1" lang="en-US" altLang="ko-KR" sz="1200" b="0" i="0" kern="1200" dirty="0">
                <a:solidFill>
                  <a:schemeClr val="tx1"/>
                </a:solidFill>
                <a:effectLst/>
                <a:cs typeface="+mn-cs"/>
              </a:rPr>
              <a:t>UX</a:t>
            </a:r>
            <a:r>
              <a:rPr kumimoji="1" lang="ko-KR" altLang="en-US" sz="1200" b="0" i="0" kern="1200" dirty="0">
                <a:solidFill>
                  <a:schemeClr val="tx1"/>
                </a:solidFill>
                <a:effectLst/>
                <a:cs typeface="+mn-cs"/>
              </a:rPr>
              <a:t>연구소’로 확대 개편</a:t>
            </a:r>
            <a:r>
              <a:rPr kumimoji="1" lang="en-US" altLang="ko-KR" sz="1200" b="0" i="0" kern="1200" dirty="0">
                <a:solidFill>
                  <a:schemeClr val="tx1"/>
                </a:solidFill>
                <a:effectLst/>
                <a:cs typeface="+mn-cs"/>
              </a:rPr>
              <a:t>. ‘UX</a:t>
            </a:r>
            <a:r>
              <a:rPr kumimoji="1" lang="ko-KR" altLang="en-US" sz="1200" b="0" i="0" kern="1200" dirty="0">
                <a:solidFill>
                  <a:schemeClr val="tx1"/>
                </a:solidFill>
                <a:effectLst/>
                <a:cs typeface="+mn-cs"/>
              </a:rPr>
              <a:t>연구소’는 전 제품의 </a:t>
            </a:r>
            <a:r>
              <a:rPr kumimoji="1" lang="en-US" altLang="ko-KR" sz="1200" b="0" i="0" kern="1200" dirty="0">
                <a:solidFill>
                  <a:schemeClr val="tx1"/>
                </a:solidFill>
                <a:effectLst/>
                <a:cs typeface="+mn-cs"/>
              </a:rPr>
              <a:t>UX</a:t>
            </a:r>
            <a:r>
              <a:rPr kumimoji="1" lang="ko-KR" altLang="en-US" sz="1200" b="0" i="0" kern="1200" dirty="0">
                <a:solidFill>
                  <a:schemeClr val="tx1"/>
                </a:solidFill>
                <a:effectLst/>
                <a:cs typeface="+mn-cs"/>
              </a:rPr>
              <a:t>전략 수립</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소비자 연구를 겸하는 </a:t>
            </a:r>
            <a:r>
              <a:rPr kumimoji="1" lang="ko-KR" altLang="en-US" sz="1200" b="0" i="0" kern="1200" dirty="0" err="1">
                <a:solidFill>
                  <a:schemeClr val="tx1"/>
                </a:solidFill>
                <a:effectLst/>
                <a:cs typeface="+mn-cs"/>
              </a:rPr>
              <a:t>콘트롤</a:t>
            </a:r>
            <a:r>
              <a:rPr kumimoji="1" lang="ko-KR" altLang="en-US" sz="1200" b="0" i="0" kern="1200" dirty="0">
                <a:solidFill>
                  <a:schemeClr val="tx1"/>
                </a:solidFill>
                <a:effectLst/>
                <a:cs typeface="+mn-cs"/>
              </a:rPr>
              <a:t> 타워로서 역할을 수행하기 위해 디자인</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인지과학</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인지공학</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심리학 분야 전문가 채용을 확대함</a:t>
            </a:r>
            <a:r>
              <a:rPr kumimoji="1" lang="en-US" altLang="ko-KR" sz="1200" b="0" i="0" kern="1200" dirty="0">
                <a:solidFill>
                  <a:schemeClr val="tx1"/>
                </a:solidFill>
                <a:effectLst/>
                <a:cs typeface="+mn-cs"/>
              </a:rPr>
              <a:t>. ‘LG</a:t>
            </a:r>
            <a:r>
              <a:rPr kumimoji="1" lang="ko-KR" altLang="en-US" sz="1200" b="0" i="0" kern="1200" dirty="0">
                <a:solidFill>
                  <a:schemeClr val="tx1"/>
                </a:solidFill>
                <a:effectLst/>
                <a:cs typeface="+mn-cs"/>
              </a:rPr>
              <a:t>전자도 바빠졌다</a:t>
            </a:r>
            <a:r>
              <a:rPr kumimoji="1" lang="en-US" altLang="ko-KR" sz="1200" b="0" i="0" kern="1200" dirty="0">
                <a:solidFill>
                  <a:schemeClr val="tx1"/>
                </a:solidFill>
                <a:effectLst/>
                <a:cs typeface="+mn-cs"/>
              </a:rPr>
              <a:t>.. UX </a:t>
            </a:r>
            <a:r>
              <a:rPr kumimoji="1" lang="ko-KR" altLang="en-US" sz="1200" b="0" i="0" kern="1200" dirty="0">
                <a:solidFill>
                  <a:schemeClr val="tx1"/>
                </a:solidFill>
                <a:effectLst/>
                <a:cs typeface="+mn-cs"/>
              </a:rPr>
              <a:t>기술 확보 총력전’</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아시아경제</a:t>
            </a:r>
            <a:r>
              <a:rPr kumimoji="1" lang="en-US" altLang="ko-KR" sz="1200" b="0" i="0" kern="1200" dirty="0">
                <a:solidFill>
                  <a:schemeClr val="tx1"/>
                </a:solidFill>
                <a:effectLst/>
                <a:cs typeface="+mn-cs"/>
              </a:rPr>
              <a:t>, 2012. 8. 28.</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 인텔</a:t>
            </a:r>
            <a:r>
              <a:rPr kumimoji="1" lang="en-US" altLang="ko-KR" sz="1200" b="0" i="0" kern="1200" dirty="0">
                <a:solidFill>
                  <a:schemeClr val="tx1"/>
                </a:solidFill>
                <a:effectLst/>
                <a:cs typeface="+mn-cs"/>
              </a:rPr>
              <a:t>(Intel)</a:t>
            </a:r>
            <a:r>
              <a:rPr kumimoji="1" lang="ko-KR" altLang="en-US" sz="1200" b="0" i="0" kern="1200" dirty="0">
                <a:solidFill>
                  <a:schemeClr val="tx1"/>
                </a:solidFill>
                <a:effectLst/>
                <a:cs typeface="+mn-cs"/>
              </a:rPr>
              <a:t>은 </a:t>
            </a:r>
            <a:r>
              <a:rPr kumimoji="1" lang="en-US" altLang="ko-KR" sz="1200" b="0" i="0" kern="1200" dirty="0">
                <a:solidFill>
                  <a:schemeClr val="tx1"/>
                </a:solidFill>
                <a:effectLst/>
                <a:cs typeface="+mn-cs"/>
              </a:rPr>
              <a:t>2010</a:t>
            </a:r>
            <a:r>
              <a:rPr kumimoji="1" lang="ko-KR" altLang="en-US" sz="1200" b="0" i="0" kern="1200" dirty="0">
                <a:solidFill>
                  <a:schemeClr val="tx1"/>
                </a:solidFill>
                <a:effectLst/>
                <a:cs typeface="+mn-cs"/>
              </a:rPr>
              <a:t>년 ‘미래 컴퓨팅 시대를 주도하려면 무엇보다 사람을 이해하는 것이 중요하다‘며 미래연구 부서로서 </a:t>
            </a:r>
            <a:r>
              <a:rPr kumimoji="1" lang="ko-KR" altLang="en-US" sz="1200" b="0" i="0" kern="1200" dirty="0" err="1">
                <a:solidFill>
                  <a:schemeClr val="tx1"/>
                </a:solidFill>
                <a:effectLst/>
                <a:cs typeface="+mn-cs"/>
              </a:rPr>
              <a:t>인터랙션과</a:t>
            </a:r>
            <a:r>
              <a:rPr kumimoji="1" lang="ko-KR" altLang="en-US" sz="1200" b="0" i="0" kern="1200" dirty="0">
                <a:solidFill>
                  <a:schemeClr val="tx1"/>
                </a:solidFill>
                <a:effectLst/>
                <a:cs typeface="+mn-cs"/>
              </a:rPr>
              <a:t> 경험연구</a:t>
            </a:r>
            <a:r>
              <a:rPr kumimoji="1" lang="en-US" altLang="ko-KR" sz="1200" b="0" i="0" kern="1200" dirty="0">
                <a:solidFill>
                  <a:schemeClr val="tx1"/>
                </a:solidFill>
                <a:effectLst/>
                <a:cs typeface="+mn-cs"/>
              </a:rPr>
              <a:t>(Interaction and Experience Research: IXR)</a:t>
            </a:r>
            <a:r>
              <a:rPr kumimoji="1" lang="ko-KR" altLang="en-US" sz="1200" b="0" i="0" kern="1200" dirty="0">
                <a:solidFill>
                  <a:schemeClr val="tx1"/>
                </a:solidFill>
                <a:effectLst/>
                <a:cs typeface="+mn-cs"/>
              </a:rPr>
              <a:t>센터 개소</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사회과학</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디자인</a:t>
            </a:r>
            <a:r>
              <a:rPr kumimoji="1" lang="en-US" altLang="ko-KR" sz="1200" b="0" i="0" kern="1200" dirty="0">
                <a:solidFill>
                  <a:schemeClr val="tx1"/>
                </a:solidFill>
                <a:effectLst/>
                <a:cs typeface="+mn-cs"/>
              </a:rPr>
              <a:t>, HCI(Human computer interaction)</a:t>
            </a:r>
            <a:r>
              <a:rPr kumimoji="1" lang="ko-KR" altLang="en-US" sz="1200" b="0" i="0" kern="1200" dirty="0">
                <a:solidFill>
                  <a:schemeClr val="tx1"/>
                </a:solidFill>
                <a:effectLst/>
                <a:cs typeface="+mn-cs"/>
              </a:rPr>
              <a:t>의 전문가들로 구성</a:t>
            </a:r>
          </a:p>
          <a:p>
            <a:r>
              <a:rPr kumimoji="1" lang="ko-KR" altLang="en-US" sz="1200" b="0" i="0" kern="1200" dirty="0">
                <a:solidFill>
                  <a:schemeClr val="tx1"/>
                </a:solidFill>
                <a:effectLst/>
                <a:cs typeface="+mn-cs"/>
              </a:rPr>
              <a:t>* 자동차 부품</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공구로 알려진 </a:t>
            </a:r>
            <a:r>
              <a:rPr kumimoji="1" lang="en-US" altLang="ko-KR" sz="1200" b="0" i="0" kern="1200" dirty="0">
                <a:solidFill>
                  <a:schemeClr val="tx1"/>
                </a:solidFill>
                <a:effectLst/>
                <a:cs typeface="+mn-cs"/>
              </a:rPr>
              <a:t>Bosch</a:t>
            </a:r>
            <a:r>
              <a:rPr kumimoji="1" lang="ko-KR" altLang="en-US" sz="1200" b="0" i="0" kern="1200" dirty="0">
                <a:solidFill>
                  <a:schemeClr val="tx1"/>
                </a:solidFill>
                <a:effectLst/>
                <a:cs typeface="+mn-cs"/>
              </a:rPr>
              <a:t>는 </a:t>
            </a:r>
            <a:r>
              <a:rPr kumimoji="1" lang="en-US" altLang="ko-KR" sz="1200" b="0" i="0" kern="1200" dirty="0">
                <a:solidFill>
                  <a:schemeClr val="tx1"/>
                </a:solidFill>
                <a:effectLst/>
                <a:cs typeface="+mn-cs"/>
              </a:rPr>
              <a:t>2011</a:t>
            </a:r>
            <a:r>
              <a:rPr kumimoji="1" lang="ko-KR" altLang="en-US" sz="1200" b="0" i="0" kern="1200" dirty="0">
                <a:solidFill>
                  <a:schemeClr val="tx1"/>
                </a:solidFill>
                <a:effectLst/>
                <a:cs typeface="+mn-cs"/>
              </a:rPr>
              <a:t>년부터 독일 본사에 </a:t>
            </a:r>
            <a:r>
              <a:rPr kumimoji="1" lang="en-US" altLang="ko-KR" sz="1200" b="0" i="0" kern="1200" dirty="0">
                <a:solidFill>
                  <a:schemeClr val="tx1"/>
                </a:solidFill>
                <a:effectLst/>
                <a:cs typeface="+mn-cs"/>
              </a:rPr>
              <a:t>UX </a:t>
            </a:r>
            <a:r>
              <a:rPr kumimoji="1" lang="ko-KR" altLang="en-US" sz="1200" b="0" i="0" kern="1200" dirty="0">
                <a:solidFill>
                  <a:schemeClr val="tx1"/>
                </a:solidFill>
                <a:effectLst/>
                <a:cs typeface="+mn-cs"/>
              </a:rPr>
              <a:t>센터를 설립</a:t>
            </a:r>
            <a:r>
              <a:rPr kumimoji="1" lang="en-US" altLang="ko-KR" sz="1200" b="0" i="0" kern="1200" dirty="0">
                <a:solidFill>
                  <a:schemeClr val="tx1"/>
                </a:solidFill>
                <a:effectLst/>
                <a:cs typeface="+mn-cs"/>
              </a:rPr>
              <a:t>, 2013</a:t>
            </a:r>
            <a:r>
              <a:rPr kumimoji="1" lang="ko-KR" altLang="en-US" sz="1200" b="0" i="0" kern="1200" dirty="0">
                <a:solidFill>
                  <a:schemeClr val="tx1"/>
                </a:solidFill>
                <a:effectLst/>
                <a:cs typeface="+mn-cs"/>
              </a:rPr>
              <a:t>년까지 인도</a:t>
            </a:r>
            <a:r>
              <a:rPr kumimoji="1" lang="en-US" altLang="ko-KR" sz="1200" b="0" i="0" kern="1200" dirty="0">
                <a:solidFill>
                  <a:schemeClr val="tx1"/>
                </a:solidFill>
                <a:effectLst/>
                <a:cs typeface="+mn-cs"/>
              </a:rPr>
              <a:t>(Bangalore)</a:t>
            </a:r>
            <a:r>
              <a:rPr kumimoji="1" lang="ko-KR" altLang="en-US" sz="1200" b="0" i="0" kern="1200" dirty="0">
                <a:solidFill>
                  <a:schemeClr val="tx1"/>
                </a:solidFill>
                <a:effectLst/>
                <a:cs typeface="+mn-cs"/>
              </a:rPr>
              <a:t>와 중국</a:t>
            </a:r>
            <a:r>
              <a:rPr kumimoji="1" lang="en-US" altLang="ko-KR" sz="1200" b="0" i="0" kern="1200" dirty="0">
                <a:solidFill>
                  <a:schemeClr val="tx1"/>
                </a:solidFill>
                <a:effectLst/>
                <a:cs typeface="+mn-cs"/>
              </a:rPr>
              <a:t>(Shanghai)</a:t>
            </a:r>
            <a:r>
              <a:rPr kumimoji="1" lang="ko-KR" altLang="en-US" sz="1200" b="0" i="0" kern="1200" dirty="0">
                <a:solidFill>
                  <a:schemeClr val="tx1"/>
                </a:solidFill>
                <a:effectLst/>
                <a:cs typeface="+mn-cs"/>
              </a:rPr>
              <a:t>에 스튜디오를 설립하고</a:t>
            </a:r>
            <a:r>
              <a:rPr kumimoji="1" lang="en-US" altLang="ko-KR" sz="1200" b="0" i="0" kern="1200" dirty="0">
                <a:solidFill>
                  <a:schemeClr val="tx1"/>
                </a:solidFill>
                <a:effectLst/>
                <a:cs typeface="+mn-cs"/>
              </a:rPr>
              <a:t>, 2014</a:t>
            </a:r>
            <a:r>
              <a:rPr kumimoji="1" lang="ko-KR" altLang="en-US" sz="1200" b="0" i="0" kern="1200" dirty="0">
                <a:solidFill>
                  <a:schemeClr val="tx1"/>
                </a:solidFill>
                <a:effectLst/>
                <a:cs typeface="+mn-cs"/>
              </a:rPr>
              <a:t>년에 미국</a:t>
            </a:r>
            <a:r>
              <a:rPr kumimoji="1" lang="en-US" altLang="ko-KR" sz="1200" b="0" i="0" kern="1200" dirty="0">
                <a:solidFill>
                  <a:schemeClr val="tx1"/>
                </a:solidFill>
                <a:effectLst/>
                <a:cs typeface="+mn-cs"/>
              </a:rPr>
              <a:t>(Palo Alto)</a:t>
            </a:r>
            <a:r>
              <a:rPr kumimoji="1" lang="ko-KR" altLang="en-US" sz="1200" b="0" i="0" kern="1200" dirty="0">
                <a:solidFill>
                  <a:schemeClr val="tx1"/>
                </a:solidFill>
                <a:effectLst/>
                <a:cs typeface="+mn-cs"/>
              </a:rPr>
              <a:t>으로 확장 계획 중</a:t>
            </a:r>
          </a:p>
          <a:p>
            <a:br>
              <a:rPr kumimoji="1" lang="ko-KR" altLang="en-US" sz="1200" b="0" i="0" kern="1200" dirty="0">
                <a:solidFill>
                  <a:schemeClr val="tx1"/>
                </a:solidFill>
                <a:effectLst/>
                <a:cs typeface="+mn-cs"/>
              </a:rPr>
            </a:b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정부</a:t>
            </a:r>
            <a:r>
              <a:rPr kumimoji="1" lang="en-US" altLang="ko-KR" sz="1200" b="0" i="0" kern="1200" dirty="0">
                <a:solidFill>
                  <a:schemeClr val="tx1"/>
                </a:solidFill>
                <a:effectLst/>
                <a:cs typeface="+mn-cs"/>
              </a:rPr>
              <a:t>R&amp;D</a:t>
            </a:r>
            <a:r>
              <a:rPr kumimoji="1" lang="ko-KR" altLang="en-US" sz="1200" b="0" i="0" kern="1200" dirty="0">
                <a:solidFill>
                  <a:schemeClr val="tx1"/>
                </a:solidFill>
                <a:effectLst/>
                <a:cs typeface="+mn-cs"/>
              </a:rPr>
              <a:t>에 있어서도 산업 기술 뿐 아니라 인간 욕구에 대한 연구가 필수적으로 이루어져야 한다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수요자의 욕구가 중요한 이유는 욕구에 대응하여 산업이 형성되기 때문이다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보고 싶다’라는 하나의 욕구는 디스플레이산업</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가전산업</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영화산업 등 많은 산업과 연결되어 있다</a:t>
            </a:r>
            <a:r>
              <a:rPr kumimoji="1" lang="en-US" altLang="ko-KR" sz="1200" b="0" i="0" kern="1200" dirty="0">
                <a:solidFill>
                  <a:schemeClr val="tx1"/>
                </a:solidFill>
                <a:effectLst/>
                <a:cs typeface="+mn-cs"/>
              </a:rPr>
              <a:t>. TV, </a:t>
            </a:r>
            <a:r>
              <a:rPr kumimoji="1" lang="ko-KR" altLang="en-US" sz="1200" b="0" i="0" kern="1200" dirty="0">
                <a:solidFill>
                  <a:schemeClr val="tx1"/>
                </a:solidFill>
                <a:effectLst/>
                <a:cs typeface="+mn-cs"/>
              </a:rPr>
              <a:t>안경</a:t>
            </a:r>
            <a:r>
              <a:rPr kumimoji="1" lang="en-US" altLang="ko-KR" sz="1200" b="0" i="0" kern="1200" dirty="0">
                <a:solidFill>
                  <a:schemeClr val="tx1"/>
                </a:solidFill>
                <a:effectLst/>
                <a:cs typeface="+mn-cs"/>
              </a:rPr>
              <a:t>, LED, </a:t>
            </a:r>
            <a:r>
              <a:rPr kumimoji="1" lang="ko-KR" altLang="en-US" sz="1200" b="0" i="0" kern="1200" dirty="0">
                <a:solidFill>
                  <a:schemeClr val="tx1"/>
                </a:solidFill>
                <a:effectLst/>
                <a:cs typeface="+mn-cs"/>
              </a:rPr>
              <a:t>디지털 카메라</a:t>
            </a:r>
            <a:r>
              <a:rPr kumimoji="1" lang="en-US" altLang="ko-KR" sz="1200" b="0" i="0" kern="1200" dirty="0">
                <a:solidFill>
                  <a:schemeClr val="tx1"/>
                </a:solidFill>
                <a:effectLst/>
                <a:cs typeface="+mn-cs"/>
              </a:rPr>
              <a:t>, 3</a:t>
            </a:r>
            <a:r>
              <a:rPr kumimoji="1" lang="ko-KR" altLang="en-US" sz="1200" b="0" i="0" kern="1200" dirty="0">
                <a:solidFill>
                  <a:schemeClr val="tx1"/>
                </a:solidFill>
                <a:effectLst/>
                <a:cs typeface="+mn-cs"/>
              </a:rPr>
              <a:t>차원 입체 기술 등 수많은 제품 및 기술과도 연결된다</a:t>
            </a:r>
            <a:r>
              <a:rPr kumimoji="1" lang="en-US" altLang="ko-KR" sz="1200" b="0" i="0" kern="1200" dirty="0">
                <a:solidFill>
                  <a:schemeClr val="tx1"/>
                </a:solidFill>
                <a:effectLst/>
                <a:cs typeface="+mn-cs"/>
              </a:rPr>
              <a:t>. </a:t>
            </a:r>
            <a:r>
              <a:rPr kumimoji="1" lang="ko-KR" altLang="en-US" sz="1200" b="1" i="0" kern="1200" dirty="0">
                <a:solidFill>
                  <a:schemeClr val="tx1"/>
                </a:solidFill>
                <a:effectLst/>
                <a:cs typeface="+mn-cs"/>
              </a:rPr>
              <a:t>사회 발전에 따라 인간 욕구는 계속 고도화 되고 있기 때문에 그 욕구가 어떤 방향을 향하고 있는지 아는 것은 곧 미래 시장을 발견하는 시야를 얻는 것과도 같다</a:t>
            </a:r>
            <a:r>
              <a:rPr kumimoji="1" lang="en-US" altLang="ko-KR" sz="1200" b="1" i="0" kern="1200" dirty="0">
                <a:solidFill>
                  <a:schemeClr val="tx1"/>
                </a:solidFill>
                <a:effectLst/>
                <a:cs typeface="+mn-cs"/>
              </a:rPr>
              <a:t>.</a:t>
            </a:r>
            <a:r>
              <a:rPr kumimoji="1" lang="ko-KR" altLang="en-US" sz="1200" b="0" i="0" kern="1200" dirty="0">
                <a:solidFill>
                  <a:schemeClr val="tx1"/>
                </a:solidFill>
                <a:effectLst/>
                <a:cs typeface="+mn-cs"/>
              </a:rPr>
              <a:t> 따라서 극단적으로는 지금까지의 정부</a:t>
            </a:r>
            <a:r>
              <a:rPr kumimoji="1" lang="en-US" altLang="ko-KR" sz="1200" b="0" i="0" kern="1200" dirty="0">
                <a:solidFill>
                  <a:schemeClr val="tx1"/>
                </a:solidFill>
                <a:effectLst/>
                <a:cs typeface="+mn-cs"/>
              </a:rPr>
              <a:t>R&amp;D</a:t>
            </a:r>
            <a:r>
              <a:rPr kumimoji="1" lang="ko-KR" altLang="en-US" sz="1200" b="0" i="0" kern="1200" dirty="0">
                <a:solidFill>
                  <a:schemeClr val="tx1"/>
                </a:solidFill>
                <a:effectLst/>
                <a:cs typeface="+mn-cs"/>
              </a:rPr>
              <a:t>가 첨단기술을 전제로 한 것이었다면 이제는 기술을 전제로 하지 않은 </a:t>
            </a:r>
            <a:r>
              <a:rPr kumimoji="1" lang="en-US" altLang="ko-KR" sz="1200" b="0" i="0" kern="1200" dirty="0">
                <a:solidFill>
                  <a:schemeClr val="tx1"/>
                </a:solidFill>
                <a:effectLst/>
                <a:cs typeface="+mn-cs"/>
              </a:rPr>
              <a:t>R&amp;D</a:t>
            </a:r>
            <a:r>
              <a:rPr kumimoji="1" lang="ko-KR" altLang="en-US" sz="1200" b="0" i="0" kern="1200" dirty="0">
                <a:solidFill>
                  <a:schemeClr val="tx1"/>
                </a:solidFill>
                <a:effectLst/>
                <a:cs typeface="+mn-cs"/>
              </a:rPr>
              <a:t>가 실현되어야 한다고 말할 수 있다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최신 과학과 기술의 발전 가능성에 근간한 한 기술 </a:t>
            </a:r>
            <a:r>
              <a:rPr kumimoji="1" lang="ko-KR" altLang="en-US" sz="1200" b="0" i="0" kern="1200" dirty="0" err="1">
                <a:solidFill>
                  <a:schemeClr val="tx1"/>
                </a:solidFill>
                <a:effectLst/>
                <a:cs typeface="+mn-cs"/>
              </a:rPr>
              <a:t>로드맵을</a:t>
            </a:r>
            <a:r>
              <a:rPr kumimoji="1" lang="ko-KR" altLang="en-US" sz="1200" b="0" i="0" kern="1200" dirty="0">
                <a:solidFill>
                  <a:schemeClr val="tx1"/>
                </a:solidFill>
                <a:effectLst/>
                <a:cs typeface="+mn-cs"/>
              </a:rPr>
              <a:t> 토대로 우리의 미래를 구상할 것이 아니라 앞으로 우리가 원하게 될 삶의 욕구를 전망하고 그것을 바탕으로 필요한 기술과 제품</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서비스를 구상할 수 있는 방법을 연구해야 한다</a:t>
            </a:r>
            <a:r>
              <a:rPr kumimoji="1" lang="en-US" altLang="ko-KR" sz="1200" b="0" i="0" kern="1200" dirty="0">
                <a:solidFill>
                  <a:schemeClr val="tx1"/>
                </a:solidFill>
                <a:effectLst/>
                <a:cs typeface="+mn-cs"/>
              </a:rPr>
              <a:t>. </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그렇다면 수요자의 욕구는 어떻게 알아낼 수 있을까</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깊이 생각해본다거나 누군가의 의견을 듣는 것으로는 안 된다</a:t>
            </a:r>
            <a:r>
              <a:rPr kumimoji="1" lang="en-US" altLang="ko-KR" sz="1200" b="0" i="0" kern="1200" dirty="0">
                <a:solidFill>
                  <a:schemeClr val="tx1"/>
                </a:solidFill>
                <a:effectLst/>
                <a:cs typeface="+mn-cs"/>
              </a:rPr>
              <a:t>. </a:t>
            </a:r>
            <a:r>
              <a:rPr kumimoji="1" lang="ko-KR" altLang="en-US" sz="1200" b="0" i="0" kern="1200" dirty="0" err="1">
                <a:solidFill>
                  <a:schemeClr val="tx1"/>
                </a:solidFill>
                <a:effectLst/>
                <a:cs typeface="+mn-cs"/>
              </a:rPr>
              <a:t>스티브잡스가</a:t>
            </a:r>
            <a:r>
              <a:rPr kumimoji="1" lang="ko-KR" altLang="en-US" sz="1200" b="0" i="0" kern="1200" dirty="0">
                <a:solidFill>
                  <a:schemeClr val="tx1"/>
                </a:solidFill>
                <a:effectLst/>
                <a:cs typeface="+mn-cs"/>
              </a:rPr>
              <a:t> ‘많은 경우 사람들은 원하는 것을 보여주기 전까지는 무엇을 원하는 지도 모른다</a:t>
            </a:r>
            <a:r>
              <a:rPr kumimoji="1" lang="en-US" altLang="ko-KR" sz="1200" b="0" i="0" kern="1200" dirty="0">
                <a:solidFill>
                  <a:schemeClr val="tx1"/>
                </a:solidFill>
                <a:effectLst/>
                <a:cs typeface="+mn-cs"/>
              </a:rPr>
              <a:t>.’</a:t>
            </a:r>
            <a:r>
              <a:rPr kumimoji="1" lang="ko-KR" altLang="en-US" sz="1200" b="0" i="0" kern="1200" dirty="0">
                <a:solidFill>
                  <a:schemeClr val="tx1"/>
                </a:solidFill>
                <a:effectLst/>
                <a:cs typeface="+mn-cs"/>
              </a:rPr>
              <a:t>고 단언했던 것처럼</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수요자 스스로도 스스로의 욕구를 이해하지 못하기 때문이다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따라서 우리가 원하는 미래가 무엇인가 알기 위해서는 우리가 원하는 것이 무엇인가를 알아내기 위한 방법과 지식이 필요하다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그래서 수요자의 마음 속을 알아내는 </a:t>
            </a:r>
            <a:r>
              <a:rPr kumimoji="1" lang="ko-KR" altLang="en-US" sz="1200" b="0" i="0" kern="1200" dirty="0" err="1">
                <a:solidFill>
                  <a:schemeClr val="tx1"/>
                </a:solidFill>
                <a:effectLst/>
                <a:cs typeface="+mn-cs"/>
              </a:rPr>
              <a:t>귀신같은</a:t>
            </a:r>
            <a:r>
              <a:rPr kumimoji="1" lang="ko-KR" altLang="en-US" sz="1200" b="0" i="0" kern="1200" dirty="0">
                <a:solidFill>
                  <a:schemeClr val="tx1"/>
                </a:solidFill>
                <a:effectLst/>
                <a:cs typeface="+mn-cs"/>
              </a:rPr>
              <a:t> 리서치 방법을 가진 디자이너가 쓴 책이 최근 베스트셀러가 되고 있는 것이다</a:t>
            </a:r>
            <a:r>
              <a:rPr kumimoji="1" lang="en-US" altLang="ko-KR" sz="1200" b="0" i="0" kern="1200" dirty="0">
                <a:solidFill>
                  <a:schemeClr val="tx1"/>
                </a:solidFill>
                <a:effectLst/>
                <a:cs typeface="+mn-cs"/>
              </a:rPr>
              <a:t>. </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이것이 서비스산업의 중요성이 커지고 있는 지금</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정부</a:t>
            </a:r>
            <a:r>
              <a:rPr kumimoji="1" lang="en-US" altLang="ko-KR" sz="1200" b="0" i="0" kern="1200" dirty="0">
                <a:solidFill>
                  <a:schemeClr val="tx1"/>
                </a:solidFill>
                <a:effectLst/>
                <a:cs typeface="+mn-cs"/>
              </a:rPr>
              <a:t>R&amp;D</a:t>
            </a:r>
            <a:r>
              <a:rPr kumimoji="1" lang="ko-KR" altLang="en-US" sz="1200" b="0" i="0" kern="1200" dirty="0">
                <a:solidFill>
                  <a:schemeClr val="tx1"/>
                </a:solidFill>
                <a:effectLst/>
                <a:cs typeface="+mn-cs"/>
              </a:rPr>
              <a:t>에 있어서 소비자의 잠재된 </a:t>
            </a:r>
            <a:r>
              <a:rPr kumimoji="1" lang="ko-KR" altLang="en-US" sz="1200" b="0" i="0" kern="1200" dirty="0" err="1">
                <a:solidFill>
                  <a:schemeClr val="tx1"/>
                </a:solidFill>
                <a:effectLst/>
                <a:cs typeface="+mn-cs"/>
              </a:rPr>
              <a:t>니즈를</a:t>
            </a:r>
            <a:r>
              <a:rPr kumimoji="1" lang="ko-KR" altLang="en-US" sz="1200" b="0" i="0" kern="1200" dirty="0">
                <a:solidFill>
                  <a:schemeClr val="tx1"/>
                </a:solidFill>
                <a:effectLst/>
                <a:cs typeface="+mn-cs"/>
              </a:rPr>
              <a:t> 찾고 심리와 감성을 다룰 수 있는 디자인기술이 연구되어야 하는 이유이다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인간의 심리</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욕구는 과학과 기술의 발전을 이끄는 근본적 동기이다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사용자 </a:t>
            </a:r>
            <a:r>
              <a:rPr kumimoji="1" lang="ko-KR" altLang="en-US" sz="1200" b="0" i="0" kern="1200" dirty="0" err="1">
                <a:solidFill>
                  <a:schemeClr val="tx1"/>
                </a:solidFill>
                <a:effectLst/>
                <a:cs typeface="+mn-cs"/>
              </a:rPr>
              <a:t>니즈</a:t>
            </a:r>
            <a:r>
              <a:rPr kumimoji="1" lang="ko-KR" altLang="en-US" sz="1200" b="0" i="0" kern="1200" dirty="0">
                <a:solidFill>
                  <a:schemeClr val="tx1"/>
                </a:solidFill>
                <a:effectLst/>
                <a:cs typeface="+mn-cs"/>
              </a:rPr>
              <a:t> 중심으로 달성하고자 하는 비전을 설정하고 나면 그 실현을 위해서 기술과 산업은 자연적으로 서로 융합되게 된다</a:t>
            </a:r>
            <a:r>
              <a:rPr kumimoji="1" lang="en-US" altLang="ko-KR" sz="1200" b="0" i="0" kern="1200" dirty="0">
                <a:solidFill>
                  <a:schemeClr val="tx1"/>
                </a:solidFill>
                <a:effectLst/>
                <a:cs typeface="+mn-cs"/>
              </a:rPr>
              <a:t>. </a:t>
            </a:r>
            <a:r>
              <a:rPr kumimoji="1" lang="ko-KR" altLang="en-US" sz="1200" b="0" i="0" kern="1200" dirty="0">
                <a:solidFill>
                  <a:schemeClr val="tx1"/>
                </a:solidFill>
                <a:effectLst/>
                <a:cs typeface="+mn-cs"/>
              </a:rPr>
              <a:t>목적으로서가 아니라 수요에 따른 결과가 되었을 때 융합은 비로소 제 기능을 하게 될 것이다</a:t>
            </a:r>
            <a:r>
              <a:rPr kumimoji="1" lang="en-US" altLang="ko-KR" sz="1200" b="0" i="0" kern="1200" dirty="0">
                <a:solidFill>
                  <a:schemeClr val="tx1"/>
                </a:solidFill>
                <a:effectLst/>
                <a:cs typeface="+mn-cs"/>
              </a:rPr>
              <a:t>.</a:t>
            </a:r>
            <a:br>
              <a:rPr kumimoji="1" lang="ko-KR" altLang="en-US" sz="1200" b="0" i="0" kern="1200" dirty="0">
                <a:solidFill>
                  <a:schemeClr val="tx1"/>
                </a:solidFill>
                <a:effectLst/>
                <a:cs typeface="+mn-cs"/>
              </a:rPr>
            </a:br>
            <a:endParaRPr kumimoji="1" lang="ko-KR" altLang="en-US" sz="1200" b="0" i="0" kern="1200" dirty="0">
              <a:solidFill>
                <a:schemeClr val="tx1"/>
              </a:solidFill>
              <a:effectLst/>
              <a:cs typeface="+mn-cs"/>
            </a:endParaRPr>
          </a:p>
          <a:p>
            <a:r>
              <a:rPr kumimoji="1" lang="en-US" altLang="ko-KR" sz="1200" b="0" i="0" kern="1200" dirty="0">
                <a:solidFill>
                  <a:schemeClr val="tx1"/>
                </a:solidFill>
                <a:effectLst/>
                <a:cs typeface="+mn-cs"/>
              </a:rPr>
              <a:t>2013. 11. 26. </a:t>
            </a:r>
            <a:r>
              <a:rPr kumimoji="1" lang="ko-KR" altLang="en-US" sz="1200" b="0" i="0" kern="1200" dirty="0">
                <a:solidFill>
                  <a:schemeClr val="tx1"/>
                </a:solidFill>
                <a:effectLst/>
                <a:cs typeface="+mn-cs"/>
              </a:rPr>
              <a:t>어딘가 기고하기 위해 기존에 썼던 글 수정 중</a:t>
            </a:r>
            <a:r>
              <a:rPr kumimoji="1" lang="en-US" altLang="ko-KR" sz="1200" b="0" i="0" kern="1200" dirty="0">
                <a:solidFill>
                  <a:schemeClr val="tx1"/>
                </a:solidFill>
                <a:effectLst/>
                <a:cs typeface="+mn-cs"/>
              </a:rPr>
              <a:t>...</a:t>
            </a:r>
            <a:endParaRPr kumimoji="1" lang="ko-KR" altLang="en-US" sz="1200" b="0" i="0" kern="1200" dirty="0">
              <a:solidFill>
                <a:schemeClr val="tx1"/>
              </a:solidFill>
              <a:effectLst/>
              <a:cs typeface="+mn-cs"/>
            </a:endParaRPr>
          </a:p>
          <a:p>
            <a:r>
              <a:rPr kumimoji="1" lang="ko-KR" altLang="en-US" sz="1200" b="0" i="0" kern="1200" dirty="0">
                <a:solidFill>
                  <a:schemeClr val="tx1"/>
                </a:solidFill>
                <a:effectLst/>
                <a:cs typeface="+mn-cs"/>
              </a:rPr>
              <a:t>* </a:t>
            </a:r>
            <a:r>
              <a:rPr kumimoji="1" lang="ko-KR" altLang="en-US" sz="1200" b="0" i="0" kern="1200" dirty="0" err="1">
                <a:solidFill>
                  <a:schemeClr val="tx1"/>
                </a:solidFill>
                <a:effectLst/>
                <a:cs typeface="+mn-cs"/>
              </a:rPr>
              <a:t>마에다건설과</a:t>
            </a:r>
            <a:r>
              <a:rPr kumimoji="1" lang="ko-KR" altLang="en-US" sz="1200" b="0" i="0" kern="1200" dirty="0">
                <a:solidFill>
                  <a:schemeClr val="tx1"/>
                </a:solidFill>
                <a:effectLst/>
                <a:cs typeface="+mn-cs"/>
              </a:rPr>
              <a:t> 삼성물산에 관한 추가 정보 </a:t>
            </a:r>
            <a:r>
              <a:rPr kumimoji="1" lang="en-US" altLang="ko-KR" sz="1200" b="0" i="0" kern="1200" dirty="0">
                <a:solidFill>
                  <a:schemeClr val="tx1"/>
                </a:solidFill>
                <a:effectLst/>
                <a:cs typeface="+mn-cs"/>
              </a:rPr>
              <a:t>: </a:t>
            </a:r>
            <a:r>
              <a:rPr kumimoji="1" lang="en-US" altLang="ko-KR" sz="1200" b="0" i="0" u="none" strike="noStrike" kern="1200" dirty="0">
                <a:solidFill>
                  <a:schemeClr val="tx1"/>
                </a:solidFill>
                <a:effectLst/>
                <a:cs typeface="+mn-cs"/>
                <a:hlinkClick r:id="rId3"/>
              </a:rPr>
              <a:t>http://cafe.naver.com/usable/2627</a:t>
            </a:r>
            <a:endParaRPr kumimoji="1" lang="ko-KR" altLang="en-US" sz="1200" b="0" i="0" kern="1200" dirty="0">
              <a:solidFill>
                <a:schemeClr val="tx1"/>
              </a:solidFill>
              <a:effectLst/>
              <a:cs typeface="+mn-cs"/>
            </a:endParaRPr>
          </a:p>
          <a:p>
            <a:pPr eaLnBrk="1" hangingPunct="1">
              <a:spcBef>
                <a:spcPct val="0"/>
              </a:spcBef>
            </a:pPr>
            <a:endParaRPr lang="ko-KR" altLang="en-US" dirty="0"/>
          </a:p>
          <a:p>
            <a:pPr eaLnBrk="1" hangingPunct="1">
              <a:spcBef>
                <a:spcPct val="0"/>
              </a:spcBef>
            </a:pPr>
            <a:endParaRPr lang="ko-KR" altLang="en-US" dirty="0"/>
          </a:p>
        </p:txBody>
      </p:sp>
      <p:sp>
        <p:nvSpPr>
          <p:cNvPr id="4710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88931" rtl="0" eaLnBrk="1" fontAlgn="base" latinLnBrk="1" hangingPunct="1">
              <a:lnSpc>
                <a:spcPct val="100000"/>
              </a:lnSpc>
              <a:spcBef>
                <a:spcPct val="0"/>
              </a:spcBef>
              <a:spcAft>
                <a:spcPct val="0"/>
              </a:spcAft>
              <a:buClrTx/>
              <a:buSzTx/>
              <a:buFontTx/>
              <a:buNone/>
              <a:tabLst/>
              <a:defRPr/>
            </a:pPr>
            <a:fld id="{32CA2AF8-AAEC-49C0-AC12-652F8B25A297}" type="slidenum">
              <a:rPr kumimoji="1" lang="ko-KR" altLang="en-US" sz="1300" b="0" i="0" u="none" strike="noStrike" kern="1200" cap="none" spc="0" normalizeH="0" baseline="0" noProof="0" smtClean="0">
                <a:ln>
                  <a:noFill/>
                </a:ln>
                <a:solidFill>
                  <a:srgbClr val="000000"/>
                </a:solidFill>
                <a:effectLst/>
                <a:uLnTx/>
                <a:uFillTx/>
                <a:cs typeface="+mn-cs"/>
              </a:rPr>
              <a:pPr marL="0" marR="0" lvl="0" indent="0" algn="r" defTabSz="988931" rtl="0" eaLnBrk="1" fontAlgn="base" latinLnBrk="1" hangingPunct="1">
                <a:lnSpc>
                  <a:spcPct val="100000"/>
                </a:lnSpc>
                <a:spcBef>
                  <a:spcPct val="0"/>
                </a:spcBef>
                <a:spcAft>
                  <a:spcPct val="0"/>
                </a:spcAft>
                <a:buClrTx/>
                <a:buSzTx/>
                <a:buFontTx/>
                <a:buNone/>
                <a:tabLst/>
                <a:defRPr/>
              </a:pPr>
              <a:t>70</a:t>
            </a:fld>
            <a:endParaRPr kumimoji="1" lang="ko-KR" altLang="en-US" sz="1300" b="0" i="0" u="none" strike="noStrike" kern="1200" cap="none" spc="0" normalizeH="0" baseline="0" noProof="0" dirty="0">
              <a:ln>
                <a:noFill/>
              </a:ln>
              <a:solidFill>
                <a:srgbClr val="000000"/>
              </a:solidFill>
              <a:effectLst/>
              <a:uLnTx/>
              <a:uFillTx/>
              <a:cs typeface="+mn-cs"/>
            </a:endParaRPr>
          </a:p>
        </p:txBody>
      </p:sp>
    </p:spTree>
    <p:extLst>
      <p:ext uri="{BB962C8B-B14F-4D97-AF65-F5344CB8AC3E}">
        <p14:creationId xmlns:p14="http://schemas.microsoft.com/office/powerpoint/2010/main" val="3735937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xfrm>
            <a:off x="3811588" y="652463"/>
            <a:ext cx="2498725" cy="1873250"/>
          </a:xfrm>
          <a:ln/>
        </p:spPr>
      </p:sp>
      <p:sp>
        <p:nvSpPr>
          <p:cNvPr id="366595" name="Rectangle 3"/>
          <p:cNvSpPr>
            <a:spLocks noGrp="1" noChangeArrowheads="1"/>
          </p:cNvSpPr>
          <p:nvPr>
            <p:ph type="body" idx="1"/>
          </p:nvPr>
        </p:nvSpPr>
        <p:spPr>
          <a:noFill/>
          <a:ln/>
        </p:spPr>
        <p:txBody>
          <a:bodyPr/>
          <a:lstStyle/>
          <a:p>
            <a:endParaRPr lang="en-US" altLang="ko-KR" dirty="0"/>
          </a:p>
        </p:txBody>
      </p:sp>
    </p:spTree>
    <p:extLst>
      <p:ext uri="{BB962C8B-B14F-4D97-AF65-F5344CB8AC3E}">
        <p14:creationId xmlns:p14="http://schemas.microsoft.com/office/powerpoint/2010/main" val="23966146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xfrm>
            <a:off x="3811588" y="652463"/>
            <a:ext cx="2498725" cy="1873250"/>
          </a:xfrm>
          <a:ln/>
        </p:spPr>
      </p:sp>
      <p:sp>
        <p:nvSpPr>
          <p:cNvPr id="366595" name="Rectangle 3"/>
          <p:cNvSpPr>
            <a:spLocks noGrp="1" noChangeArrowheads="1"/>
          </p:cNvSpPr>
          <p:nvPr>
            <p:ph type="body" idx="1"/>
          </p:nvPr>
        </p:nvSpPr>
        <p:spPr>
          <a:noFill/>
          <a:ln/>
        </p:spPr>
        <p:txBody>
          <a:bodyPr/>
          <a:lstStyle/>
          <a:p>
            <a:r>
              <a:rPr kumimoji="1" lang="ko-KR" altLang="en-US" sz="1200" b="0" i="0" kern="1200" dirty="0">
                <a:solidFill>
                  <a:schemeClr val="tx1"/>
                </a:solidFill>
                <a:cs typeface="+mn-cs"/>
              </a:rPr>
              <a:t>디자인은 인간의 잠재된 욕구로부터 새로운 사업기회를 발견함으로써 기존에 존재하지 않던 새로운 개념의 산업 생태계의 </a:t>
            </a:r>
            <a:r>
              <a:rPr kumimoji="1" lang="ko-KR" altLang="en-US" sz="1200" b="0" i="0" kern="1200" dirty="0" err="1">
                <a:solidFill>
                  <a:schemeClr val="tx1"/>
                </a:solidFill>
                <a:cs typeface="+mn-cs"/>
              </a:rPr>
              <a:t>컨셉을</a:t>
            </a:r>
            <a:r>
              <a:rPr kumimoji="1" lang="ko-KR" altLang="en-US" sz="1200" b="0" i="0" kern="1200" dirty="0">
                <a:solidFill>
                  <a:schemeClr val="tx1"/>
                </a:solidFill>
                <a:cs typeface="+mn-cs"/>
              </a:rPr>
              <a:t> 제시하고 구체적인 서비스 모델을 창조하는 역할을 하게 된다</a:t>
            </a:r>
            <a:r>
              <a:rPr kumimoji="1" lang="en-US" altLang="ko-KR" sz="1200" b="0" i="0" kern="1200" dirty="0">
                <a:solidFill>
                  <a:schemeClr val="tx1"/>
                </a:solidFill>
                <a:cs typeface="+mn-cs"/>
              </a:rPr>
              <a:t>.</a:t>
            </a:r>
          </a:p>
          <a:p>
            <a:br>
              <a:rPr lang="ko-KR" altLang="en-US" dirty="0"/>
            </a:br>
            <a:r>
              <a:rPr kumimoji="1" lang="en-US" altLang="ko-KR" sz="1200" b="0" i="0" kern="1200" dirty="0">
                <a:solidFill>
                  <a:schemeClr val="tx1"/>
                </a:solidFill>
                <a:cs typeface="+mn-cs"/>
              </a:rPr>
              <a:t>&lt;</a:t>
            </a:r>
            <a:r>
              <a:rPr kumimoji="1" lang="ko-KR" altLang="en-US" sz="1200" b="0" i="0" kern="1200" dirty="0">
                <a:solidFill>
                  <a:schemeClr val="tx1"/>
                </a:solidFill>
                <a:cs typeface="+mn-cs"/>
              </a:rPr>
              <a:t>항공 </a:t>
            </a:r>
            <a:r>
              <a:rPr kumimoji="1" lang="en-US" altLang="ko-KR" sz="1200" b="0" i="0" kern="1200" dirty="0">
                <a:solidFill>
                  <a:schemeClr val="tx1"/>
                </a:solidFill>
                <a:cs typeface="+mn-cs"/>
              </a:rPr>
              <a:t>+ </a:t>
            </a:r>
            <a:r>
              <a:rPr kumimoji="1" lang="ko-KR" altLang="en-US" sz="1200" b="0" i="0" kern="1200" dirty="0" err="1">
                <a:solidFill>
                  <a:schemeClr val="tx1"/>
                </a:solidFill>
                <a:cs typeface="+mn-cs"/>
              </a:rPr>
              <a:t>헬스케어산업</a:t>
            </a:r>
            <a:r>
              <a:rPr kumimoji="1" lang="ko-KR" altLang="en-US" sz="1200" b="0" i="0" kern="1200" dirty="0">
                <a:solidFill>
                  <a:schemeClr val="tx1"/>
                </a:solidFill>
                <a:cs typeface="+mn-cs"/>
              </a:rPr>
              <a:t> </a:t>
            </a:r>
            <a:r>
              <a:rPr kumimoji="1" lang="ko-KR" altLang="en-US" sz="1200" b="0" i="0" kern="1200" dirty="0" err="1">
                <a:solidFill>
                  <a:schemeClr val="tx1"/>
                </a:solidFill>
                <a:cs typeface="+mn-cs"/>
              </a:rPr>
              <a:t>융합로</a:t>
            </a:r>
            <a:r>
              <a:rPr kumimoji="1" lang="ko-KR" altLang="en-US" sz="1200" b="0" i="0" kern="1200" dirty="0">
                <a:solidFill>
                  <a:schemeClr val="tx1"/>
                </a:solidFill>
                <a:cs typeface="+mn-cs"/>
              </a:rPr>
              <a:t> 창출 가능한 비즈니스 모델</a:t>
            </a:r>
            <a:r>
              <a:rPr kumimoji="1" lang="en-US" altLang="ko-KR" sz="1200" b="0" i="0" kern="1200" dirty="0">
                <a:solidFill>
                  <a:schemeClr val="tx1"/>
                </a:solidFill>
                <a:cs typeface="+mn-cs"/>
              </a:rPr>
              <a:t>(</a:t>
            </a:r>
            <a:r>
              <a:rPr kumimoji="1" lang="ko-KR" altLang="en-US" sz="1200" b="0" i="0" kern="1200" dirty="0">
                <a:solidFill>
                  <a:schemeClr val="tx1"/>
                </a:solidFill>
                <a:cs typeface="+mn-cs"/>
              </a:rPr>
              <a:t>예시</a:t>
            </a:r>
            <a:r>
              <a:rPr kumimoji="1" lang="en-US" altLang="ko-KR" sz="1200" b="0" i="0" kern="1200" dirty="0">
                <a:solidFill>
                  <a:schemeClr val="tx1"/>
                </a:solidFill>
                <a:cs typeface="+mn-cs"/>
              </a:rPr>
              <a:t>)&gt;</a:t>
            </a:r>
            <a:r>
              <a:rPr kumimoji="1" lang="ko-KR" altLang="en-US" sz="1200" b="0" i="0" kern="1200" dirty="0">
                <a:solidFill>
                  <a:schemeClr val="tx1"/>
                </a:solidFill>
                <a:cs typeface="+mn-cs"/>
              </a:rPr>
              <a:t>에서는</a:t>
            </a:r>
            <a:endParaRPr lang="en-US" altLang="ko-KR" dirty="0"/>
          </a:p>
          <a:p>
            <a:r>
              <a:rPr kumimoji="1" lang="ko-KR" altLang="en-US" sz="1200" b="0" i="0" kern="1200" dirty="0">
                <a:solidFill>
                  <a:schemeClr val="tx1"/>
                </a:solidFill>
                <a:cs typeface="+mn-cs"/>
              </a:rPr>
              <a:t>각종 기술과 다양한 산업이 융합되어야만 달성될 수 있는 목표를 제시하고 있다</a:t>
            </a:r>
            <a:r>
              <a:rPr kumimoji="1" lang="en-US" altLang="ko-KR" sz="1200" b="0" i="0" kern="1200" dirty="0">
                <a:solidFill>
                  <a:schemeClr val="tx1"/>
                </a:solidFill>
                <a:cs typeface="+mn-cs"/>
              </a:rPr>
              <a:t>. </a:t>
            </a:r>
          </a:p>
          <a:p>
            <a:r>
              <a:rPr kumimoji="1" lang="ko-KR" altLang="en-US" sz="1200" b="0" i="0" kern="1200" dirty="0">
                <a:solidFill>
                  <a:schemeClr val="tx1"/>
                </a:solidFill>
                <a:cs typeface="+mn-cs"/>
              </a:rPr>
              <a:t>이 비전이 타당하고 매우 매력적이라면 비전에서 제시된 산업과 서비스</a:t>
            </a:r>
            <a:r>
              <a:rPr kumimoji="1" lang="en-US" altLang="ko-KR" sz="1200" b="0" i="0" kern="1200" dirty="0">
                <a:solidFill>
                  <a:schemeClr val="tx1"/>
                </a:solidFill>
                <a:cs typeface="+mn-cs"/>
              </a:rPr>
              <a:t>, </a:t>
            </a:r>
            <a:r>
              <a:rPr kumimoji="1" lang="ko-KR" altLang="en-US" sz="1200" b="0" i="0" kern="1200" dirty="0">
                <a:solidFill>
                  <a:schemeClr val="tx1"/>
                </a:solidFill>
                <a:cs typeface="+mn-cs"/>
              </a:rPr>
              <a:t>제품이 개발 될 수 있는 방법을 찾게 되기 때문에 필연적으로 다양한 기술간 융합이 실현되는 것이다</a:t>
            </a:r>
            <a:r>
              <a:rPr kumimoji="1" lang="en-US" altLang="ko-KR" sz="1200" b="0" i="0" kern="1200" dirty="0">
                <a:solidFill>
                  <a:schemeClr val="tx1"/>
                </a:solidFill>
                <a:cs typeface="+mn-cs"/>
              </a:rPr>
              <a:t>. </a:t>
            </a:r>
          </a:p>
          <a:p>
            <a:endParaRPr kumimoji="1" lang="en-US" altLang="ko-KR" sz="1200" b="0" i="0" kern="1200" dirty="0">
              <a:solidFill>
                <a:schemeClr val="tx1"/>
              </a:solidFill>
              <a:cs typeface="+mn-cs"/>
            </a:endParaRPr>
          </a:p>
          <a:p>
            <a:r>
              <a:rPr kumimoji="1" lang="ko-KR" altLang="en-US" sz="1200" b="0" i="0" kern="1200" dirty="0">
                <a:solidFill>
                  <a:schemeClr val="tx1"/>
                </a:solidFill>
                <a:cs typeface="+mn-cs"/>
              </a:rPr>
              <a:t>디자인산업은 산업과 산업을 융합하여 새로운 산업을 창출하는 연결자의 역할을 함으로써 창조경제를 이룰 구체적인 전략으로서 주목할 필요가 있다</a:t>
            </a:r>
            <a:r>
              <a:rPr kumimoji="1" lang="en-US" altLang="ko-KR" sz="1200" b="0" i="0" kern="1200" dirty="0">
                <a:solidFill>
                  <a:schemeClr val="tx1"/>
                </a:solidFill>
                <a:cs typeface="+mn-cs"/>
              </a:rPr>
              <a:t>. </a:t>
            </a:r>
          </a:p>
          <a:p>
            <a:endParaRPr kumimoji="1" lang="en-US" altLang="ko-KR" sz="1200" b="0" i="0" kern="1200" dirty="0">
              <a:solidFill>
                <a:schemeClr val="tx1"/>
              </a:solidFill>
              <a:cs typeface="+mn-cs"/>
            </a:endParaRPr>
          </a:p>
          <a:p>
            <a:r>
              <a:rPr kumimoji="1" lang="ko-KR" altLang="en-US" sz="1200" b="0" i="0" kern="1200" dirty="0">
                <a:solidFill>
                  <a:schemeClr val="tx1"/>
                </a:solidFill>
                <a:cs typeface="+mn-cs"/>
              </a:rPr>
              <a:t> 산업융합 </a:t>
            </a:r>
            <a:r>
              <a:rPr kumimoji="1" lang="ko-KR" altLang="en-US" sz="1200" b="0" i="0" kern="1200" dirty="0" err="1">
                <a:solidFill>
                  <a:schemeClr val="tx1"/>
                </a:solidFill>
                <a:cs typeface="+mn-cs"/>
              </a:rPr>
              <a:t>촉진자로서</a:t>
            </a:r>
            <a:r>
              <a:rPr kumimoji="1" lang="ko-KR" altLang="en-US" sz="1200" b="0" i="0" kern="1200" dirty="0">
                <a:solidFill>
                  <a:schemeClr val="tx1"/>
                </a:solidFill>
                <a:cs typeface="+mn-cs"/>
              </a:rPr>
              <a:t> 디자인의 역할이 확대되어야 한다는 점이다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속성이 다른 생태계를 서로 연결하여 새로운 융합 </a:t>
            </a:r>
            <a:r>
              <a:rPr kumimoji="1" lang="ko-KR" altLang="en-US" sz="1200" b="0" i="0" kern="1200" dirty="0" err="1">
                <a:solidFill>
                  <a:schemeClr val="tx1"/>
                </a:solidFill>
                <a:cs typeface="+mn-cs"/>
              </a:rPr>
              <a:t>신산업의</a:t>
            </a:r>
            <a:r>
              <a:rPr kumimoji="1" lang="ko-KR" altLang="en-US" sz="1200" b="0" i="0" kern="1200" dirty="0">
                <a:solidFill>
                  <a:schemeClr val="tx1"/>
                </a:solidFill>
                <a:cs typeface="+mn-cs"/>
              </a:rPr>
              <a:t> 창의적 비전을 제시하고 기존에 생각지 못했던 서비스 비즈니스 모델과 제품 등을 구상하는 것은 각 산업의 전문영역에서는 시도되기 어려운 역할이다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디자인산업에 이러한 역할을 수행할 수 있는 기회를 주고 매력적인 미래가 도출되었다면 국가 차원에서 과감하게 새로운 미래의 실현을 위해 연구개발 역량을 집결하여야 한다</a:t>
            </a:r>
            <a:r>
              <a:rPr kumimoji="1" lang="en-US" altLang="ko-KR" sz="1200" b="0" i="0" kern="1200" dirty="0">
                <a:solidFill>
                  <a:schemeClr val="tx1"/>
                </a:solidFill>
                <a:cs typeface="+mn-cs"/>
              </a:rPr>
              <a:t>. </a:t>
            </a:r>
            <a:r>
              <a:rPr kumimoji="1" lang="ko-KR" altLang="en-US" sz="1200" b="0" i="0" kern="1200" dirty="0">
                <a:solidFill>
                  <a:schemeClr val="tx1"/>
                </a:solidFill>
                <a:cs typeface="+mn-cs"/>
              </a:rPr>
              <a:t>산업 융합 </a:t>
            </a:r>
            <a:r>
              <a:rPr kumimoji="1" lang="ko-KR" altLang="en-US" sz="1200" b="0" i="0" kern="1200" dirty="0" err="1">
                <a:solidFill>
                  <a:schemeClr val="tx1"/>
                </a:solidFill>
                <a:cs typeface="+mn-cs"/>
              </a:rPr>
              <a:t>촉진자로서의</a:t>
            </a:r>
            <a:r>
              <a:rPr kumimoji="1" lang="ko-KR" altLang="en-US" sz="1200" b="0" i="0" kern="1200" dirty="0">
                <a:solidFill>
                  <a:schemeClr val="tx1"/>
                </a:solidFill>
                <a:cs typeface="+mn-cs"/>
              </a:rPr>
              <a:t> 역할은 앞으로 디자인산업에게 주어질 가장 도전적인 과제 중 하나가 될 것이다</a:t>
            </a:r>
            <a:r>
              <a:rPr kumimoji="1" lang="en-US" altLang="ko-KR" sz="1200" b="0" i="0" kern="1200" dirty="0">
                <a:solidFill>
                  <a:schemeClr val="tx1"/>
                </a:solidFill>
                <a:cs typeface="+mn-cs"/>
              </a:rPr>
              <a:t>. </a:t>
            </a:r>
            <a:endParaRPr lang="en-US" altLang="ko-KR" dirty="0"/>
          </a:p>
        </p:txBody>
      </p:sp>
    </p:spTree>
    <p:extLst>
      <p:ext uri="{BB962C8B-B14F-4D97-AF65-F5344CB8AC3E}">
        <p14:creationId xmlns:p14="http://schemas.microsoft.com/office/powerpoint/2010/main" val="41264142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txBox="1">
            <a:spLocks noGrp="1" noChangeArrowheads="1"/>
          </p:cNvSpPr>
          <p:nvPr/>
        </p:nvSpPr>
        <p:spPr>
          <a:xfrm>
            <a:off x="4021139" y="9721851"/>
            <a:ext cx="3076575" cy="511175"/>
          </a:xfrm>
          <a:prstGeom prst="rect">
            <a:avLst/>
          </a:prstGeom>
          <a:noFill/>
          <a:ln w="9525">
            <a:noFill/>
            <a:miter/>
          </a:ln>
        </p:spPr>
        <p:txBody>
          <a:bodyPr lIns="99039" tIns="49520" rIns="99039" bIns="49520" anchor="b"/>
          <a:lstStyle/>
          <a:p>
            <a:pPr marL="0" marR="0" lvl="0" indent="0" algn="r" defTabSz="990519" rtl="0" eaLnBrk="1" fontAlgn="base" latinLnBrk="1" hangingPunct="1">
              <a:lnSpc>
                <a:spcPct val="100000"/>
              </a:lnSpc>
              <a:spcBef>
                <a:spcPct val="0"/>
              </a:spcBef>
              <a:spcAft>
                <a:spcPct val="0"/>
              </a:spcAft>
              <a:buClrTx/>
              <a:buSzTx/>
              <a:buFontTx/>
              <a:buNone/>
              <a:tabLst/>
              <a:defRPr/>
            </a:pPr>
            <a:fld id="{4EC2BB25-6164-413E-80A0-BEEA33064683}" type="slidenum">
              <a:rPr kumimoji="1" lang="en-US" altLang="ko-KR" sz="1300" b="0" i="0" u="none" strike="noStrike" kern="1200" cap="none" spc="0" normalizeH="0" baseline="0" noProof="0">
                <a:ln>
                  <a:noFill/>
                </a:ln>
                <a:solidFill>
                  <a:srgbClr val="000000"/>
                </a:solidFill>
                <a:effectLst/>
                <a:uLnTx/>
                <a:uFillTx/>
                <a:latin typeface="굴림"/>
                <a:ea typeface="굴림"/>
                <a:cs typeface="+mn-cs"/>
              </a:rPr>
              <a:pPr marL="0" marR="0" lvl="0" indent="0" algn="r" defTabSz="990519" rtl="0" eaLnBrk="1" fontAlgn="base" latinLnBrk="1" hangingPunct="1">
                <a:lnSpc>
                  <a:spcPct val="100000"/>
                </a:lnSpc>
                <a:spcBef>
                  <a:spcPct val="0"/>
                </a:spcBef>
                <a:spcAft>
                  <a:spcPct val="0"/>
                </a:spcAft>
                <a:buClrTx/>
                <a:buSzTx/>
                <a:buFontTx/>
                <a:buNone/>
                <a:tabLst/>
                <a:defRPr/>
              </a:pPr>
              <a:t>75</a:t>
            </a:fld>
            <a:endParaRPr kumimoji="1" lang="en-US" altLang="ko-KR" sz="1300" b="0" i="0" u="none" strike="noStrike" kern="1200" cap="none" spc="0" normalizeH="0" baseline="0" noProof="0">
              <a:ln>
                <a:noFill/>
              </a:ln>
              <a:solidFill>
                <a:srgbClr val="000000"/>
              </a:solidFill>
              <a:effectLst/>
              <a:uLnTx/>
              <a:uFillTx/>
              <a:latin typeface="굴림"/>
              <a:ea typeface="굴림"/>
              <a:cs typeface="+mn-cs"/>
            </a:endParaRPr>
          </a:p>
        </p:txBody>
      </p:sp>
      <p:sp>
        <p:nvSpPr>
          <p:cNvPr id="686083" name="Rectangle 2"/>
          <p:cNvSpPr>
            <a:spLocks noGrp="1" noRot="1" noChangeAspect="1" noChangeArrowheads="1" noTextEdit="1"/>
          </p:cNvSpPr>
          <p:nvPr>
            <p:ph type="sldImg"/>
          </p:nvPr>
        </p:nvSpPr>
        <p:spPr>
          <a:xfrm>
            <a:off x="503238" y="509588"/>
            <a:ext cx="2206625" cy="1655762"/>
          </a:xfrm>
          <a:ln/>
        </p:spPr>
      </p:sp>
      <p:sp>
        <p:nvSpPr>
          <p:cNvPr id="686084" name="Rectangle 3"/>
          <p:cNvSpPr>
            <a:spLocks noGrp="1" noChangeArrowheads="1"/>
          </p:cNvSpPr>
          <p:nvPr>
            <p:ph type="body" idx="1"/>
          </p:nvPr>
        </p:nvSpPr>
        <p:spPr>
          <a:xfrm>
            <a:off x="709614" y="2452689"/>
            <a:ext cx="5792787" cy="7056437"/>
          </a:xfrm>
          <a:noFill/>
          <a:ln/>
        </p:spPr>
        <p:txBody>
          <a:bodyPr lIns="99039" tIns="49520" rIns="99039" bIns="49520"/>
          <a:lstStyle/>
          <a:p>
            <a:pPr eaLnBrk="1" hangingPunct="1">
              <a:defRPr/>
            </a:pPr>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3"/>
          <p:cNvSpPr>
            <a:spLocks noGrp="1" noRot="1" noChangeAspect="1" noTextEdit="1"/>
          </p:cNvSpPr>
          <p:nvPr>
            <p:ph type="sldImg" idx="2"/>
          </p:nvPr>
        </p:nvSpPr>
        <p:spPr/>
        <p:txBody>
          <a:bodyPr/>
          <a:lstStyle/>
          <a:p>
            <a:pPr>
              <a:defRPr/>
            </a:pPr>
            <a:endParaRPr lang="ko-KR" altLang="en-US"/>
          </a:p>
        </p:txBody>
      </p:sp>
      <p:sp>
        <p:nvSpPr>
          <p:cNvPr id="3" name="Notes Placeholder 4"/>
          <p:cNvSpPr>
            <a:spLocks noGrp="1"/>
          </p:cNvSpPr>
          <p:nvPr>
            <p:ph type="body" sz="quarter" idx="3"/>
          </p:nvPr>
        </p:nvSpPr>
        <p:spPr/>
        <p:txBody>
          <a:bodyPr/>
          <a:lstStyle/>
          <a:p>
            <a:pPr>
              <a:defRPr/>
            </a:pPr>
            <a:endParaRPr lang="ko-KR" altLang="en-US"/>
          </a:p>
        </p:txBody>
      </p:sp>
      <p:sp>
        <p:nvSpPr>
          <p:cNvPr id="4" name="Slide Number Placeholder 6"/>
          <p:cNvSpPr>
            <a:spLocks noGrp="1"/>
          </p:cNvSpPr>
          <p:nvPr>
            <p:ph type="sldNum" sz="quarter" idx="5"/>
          </p:nvPr>
        </p:nvSpPr>
        <p:spPr/>
        <p:txBody>
          <a:bodyPr/>
          <a:lstStyle/>
          <a:p>
            <a:pPr lvl="0">
              <a:defRPr/>
            </a:pPr>
            <a:fld id="{193C1C83-8DD6-9846-8834-18F9F949CB4E}" type="slidenum">
              <a:rPr lang="en-US"/>
              <a:pPr lvl="0">
                <a:defRPr/>
              </a:pPr>
              <a:t>7</a:t>
            </a:fld>
            <a:endParaRPr lang="en-US"/>
          </a:p>
        </p:txBody>
      </p:sp>
    </p:spTree>
    <p:extLst>
      <p:ext uri="{BB962C8B-B14F-4D97-AF65-F5344CB8AC3E}">
        <p14:creationId xmlns:p14="http://schemas.microsoft.com/office/powerpoint/2010/main" val="120844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3811588" y="652463"/>
            <a:ext cx="2498725" cy="1873250"/>
          </a:xfrm>
          <a:ln/>
        </p:spPr>
      </p:sp>
      <p:sp>
        <p:nvSpPr>
          <p:cNvPr id="353283" name="Rectangle 3"/>
          <p:cNvSpPr>
            <a:spLocks noGrp="1" noChangeArrowheads="1"/>
          </p:cNvSpPr>
          <p:nvPr>
            <p:ph type="body" idx="1"/>
          </p:nvPr>
        </p:nvSpPr>
        <p:spPr>
          <a:noFill/>
          <a:ln/>
        </p:spPr>
        <p:txBody>
          <a:bodyPr/>
          <a:lstStyle/>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정보 시각화</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각종 서식</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패키지</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광고</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제품</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가구</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건축</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인테리어</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고객 동선</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신제품 기획</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신서비스 개발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신사업 개발 </a:t>
            </a:r>
          </a:p>
          <a:p>
            <a:pPr lvl="0">
              <a:defRPr/>
            </a:pPr>
            <a:r>
              <a:rPr lang="en-US" altLang="ko-KR" sz="1200" dirty="0">
                <a:solidFill>
                  <a:schemeClr val="tx1"/>
                </a:solidFill>
                <a:latin typeface="나눔스퀘어OTF" panose="020B0600000101010101" pitchFamily="34" charset="-127"/>
                <a:ea typeface="나눔스퀘어OTF" panose="020B0600000101010101" pitchFamily="34" charset="-127"/>
              </a:rPr>
              <a:t>R&amp;D </a:t>
            </a:r>
            <a:r>
              <a:rPr lang="ko-KR" altLang="en-US" sz="1200" dirty="0">
                <a:solidFill>
                  <a:schemeClr val="tx1"/>
                </a:solidFill>
                <a:latin typeface="나눔스퀘어OTF" panose="020B0600000101010101" pitchFamily="34" charset="-127"/>
                <a:ea typeface="나눔스퀘어OTF" panose="020B0600000101010101" pitchFamily="34" charset="-127"/>
              </a:rPr>
              <a:t>전략 개발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사용자 리서치</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서비스 전달체계</a:t>
            </a:r>
          </a:p>
          <a:p>
            <a:pPr lvl="0">
              <a:defRPr/>
            </a:pPr>
            <a:r>
              <a:rPr lang="en-US" altLang="ko-KR" sz="1200" dirty="0">
                <a:solidFill>
                  <a:schemeClr val="tx1"/>
                </a:solidFill>
                <a:latin typeface="나눔스퀘어OTF" panose="020B0600000101010101" pitchFamily="34" charset="-127"/>
                <a:ea typeface="나눔스퀘어OTF" panose="020B0600000101010101" pitchFamily="34" charset="-127"/>
              </a:rPr>
              <a:t>IT</a:t>
            </a:r>
            <a:r>
              <a:rPr lang="ko-KR" altLang="en-US" sz="1200" dirty="0">
                <a:solidFill>
                  <a:schemeClr val="tx1"/>
                </a:solidFill>
                <a:latin typeface="나눔스퀘어OTF" panose="020B0600000101010101" pitchFamily="34" charset="-127"/>
                <a:ea typeface="나눔스퀘어OTF" panose="020B0600000101010101" pitchFamily="34" charset="-127"/>
              </a:rPr>
              <a:t>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제조</a:t>
            </a:r>
            <a:r>
              <a:rPr lang="en-US" altLang="ko-KR" sz="1200" dirty="0">
                <a:solidFill>
                  <a:schemeClr val="tx1"/>
                </a:solidFill>
                <a:latin typeface="나눔스퀘어OTF" panose="020B0600000101010101" pitchFamily="34" charset="-127"/>
                <a:ea typeface="나눔스퀘어OTF" panose="020B0600000101010101" pitchFamily="34" charset="-127"/>
              </a:rPr>
              <a:t>-</a:t>
            </a:r>
            <a:r>
              <a:rPr lang="ko-KR" altLang="en-US" sz="1200" dirty="0">
                <a:solidFill>
                  <a:schemeClr val="tx1"/>
                </a:solidFill>
                <a:latin typeface="나눔스퀘어OTF" panose="020B0600000101010101" pitchFamily="34" charset="-127"/>
                <a:ea typeface="나눔스퀘어OTF" panose="020B0600000101010101" pitchFamily="34" charset="-127"/>
              </a:rPr>
              <a:t>서비스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교통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세금 징수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투표 관련 절차</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업무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병원내 세균 감염 억제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병원 진료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조직 관리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지역 커뮤니티 활성화</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시민의 건강을 지키는 규칙</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에너지 소비를 줄이는 고지서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저축을 유도하는 금융서비스</a:t>
            </a:r>
          </a:p>
          <a:p>
            <a:pPr lvl="0">
              <a:defRPr/>
            </a:pPr>
            <a:r>
              <a:rPr lang="en-US" altLang="ko-KR" dirty="0"/>
              <a:t>…</a:t>
            </a:r>
          </a:p>
          <a:p>
            <a:pPr lvl="0">
              <a:defRPr/>
            </a:pPr>
            <a:endParaRPr lang="en-US" altLang="ko-KR" dirty="0"/>
          </a:p>
          <a:p>
            <a:pPr lvl="0">
              <a:defRPr/>
            </a:pPr>
            <a:r>
              <a:rPr lang="ko-KR" altLang="en-US" dirty="0"/>
              <a:t>이 중에 디자인 프로젝트는 몇 </a:t>
            </a:r>
            <a:r>
              <a:rPr lang="en-US" altLang="ko-KR" dirty="0"/>
              <a:t>%</a:t>
            </a:r>
            <a:r>
              <a:rPr lang="ko-KR" altLang="en-US" dirty="0"/>
              <a:t>나 될까요</a:t>
            </a:r>
            <a:r>
              <a:rPr lang="en-US" altLang="ko-KR" dirty="0"/>
              <a:t>?</a:t>
            </a:r>
          </a:p>
          <a:p>
            <a:pPr lvl="0">
              <a:defRPr/>
            </a:pPr>
            <a:r>
              <a:rPr lang="ko-KR" altLang="en-US" dirty="0"/>
              <a:t>디자인 프로젝트가 아닐 것이라고 생각하는 것을 하나 뽑는다면 무엇입니까</a:t>
            </a:r>
            <a:r>
              <a:rPr lang="en-US" altLang="ko-KR" dirty="0"/>
              <a:t>?</a:t>
            </a:r>
          </a:p>
          <a:p>
            <a:pPr lvl="0">
              <a:defRPr/>
            </a:pPr>
            <a:r>
              <a:rPr lang="en-US" altLang="ko-KR" dirty="0"/>
              <a:t>(</a:t>
            </a:r>
            <a:r>
              <a:rPr lang="ko-KR" altLang="en-US" dirty="0"/>
              <a:t>무엇이든 답이 나온다면 그에 해당되는 사례를 소개</a:t>
            </a:r>
            <a:r>
              <a:rPr lang="en-US" altLang="ko-KR" dirty="0"/>
              <a:t>…)</a:t>
            </a:r>
          </a:p>
          <a:p>
            <a:pPr lvl="0">
              <a:defRPr/>
            </a:pPr>
            <a:r>
              <a:rPr lang="ko-KR" altLang="en-US" dirty="0"/>
              <a:t>대체로 좌측은 기존 디자인이 해온 역할이지만 오른쪽은 좀 생소하다는 느낌이 있으실 것입니다</a:t>
            </a:r>
            <a:r>
              <a:rPr lang="en-US" altLang="ko-KR" dirty="0"/>
              <a:t>. </a:t>
            </a:r>
          </a:p>
          <a:p>
            <a:pPr lvl="0">
              <a:defRPr/>
            </a:pPr>
            <a:r>
              <a:rPr lang="ko-KR" altLang="en-US" dirty="0"/>
              <a:t>모두 디자인</a:t>
            </a:r>
            <a:r>
              <a:rPr lang="ko-KR" altLang="en-US" baseline="0" dirty="0"/>
              <a:t> 프로젝트로서 성공한 사례들입니다</a:t>
            </a:r>
            <a:r>
              <a:rPr lang="en-US" altLang="ko-KR" baseline="0" dirty="0"/>
              <a:t>. </a:t>
            </a:r>
          </a:p>
          <a:p>
            <a:pPr lvl="0">
              <a:defRPr/>
            </a:pPr>
            <a:endParaRPr lang="en-US" altLang="ko-KR" dirty="0"/>
          </a:p>
          <a:p>
            <a:pPr lvl="0">
              <a:defRPr/>
            </a:pPr>
            <a:endParaRPr lang="en-US" altLang="ko-KR" dirty="0"/>
          </a:p>
        </p:txBody>
      </p:sp>
    </p:spTree>
    <p:extLst>
      <p:ext uri="{BB962C8B-B14F-4D97-AF65-F5344CB8AC3E}">
        <p14:creationId xmlns:p14="http://schemas.microsoft.com/office/powerpoint/2010/main" val="216618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3811588" y="652463"/>
            <a:ext cx="2498725" cy="1873250"/>
          </a:xfrm>
          <a:ln/>
        </p:spPr>
      </p:sp>
      <p:sp>
        <p:nvSpPr>
          <p:cNvPr id="353283" name="Rectangle 3"/>
          <p:cNvSpPr>
            <a:spLocks noGrp="1" noChangeArrowheads="1"/>
          </p:cNvSpPr>
          <p:nvPr>
            <p:ph type="body" idx="1"/>
          </p:nvPr>
        </p:nvSpPr>
        <p:spPr>
          <a:noFill/>
          <a:ln/>
        </p:spPr>
        <p:txBody>
          <a:bodyPr/>
          <a:lstStyle/>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정보 시각화</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각종 서식</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패키지</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광고</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제품</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가구</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건축</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인테리어</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고객 동선</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신제품 기획</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신서비스 개발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신사업 개발 </a:t>
            </a:r>
          </a:p>
          <a:p>
            <a:pPr lvl="0">
              <a:defRPr/>
            </a:pPr>
            <a:r>
              <a:rPr lang="en-US" altLang="ko-KR" sz="1200" dirty="0">
                <a:solidFill>
                  <a:schemeClr val="tx1"/>
                </a:solidFill>
                <a:latin typeface="나눔스퀘어OTF" panose="020B0600000101010101" pitchFamily="34" charset="-127"/>
                <a:ea typeface="나눔스퀘어OTF" panose="020B0600000101010101" pitchFamily="34" charset="-127"/>
              </a:rPr>
              <a:t>R&amp;D </a:t>
            </a:r>
            <a:r>
              <a:rPr lang="ko-KR" altLang="en-US" sz="1200" dirty="0">
                <a:solidFill>
                  <a:schemeClr val="tx1"/>
                </a:solidFill>
                <a:latin typeface="나눔스퀘어OTF" panose="020B0600000101010101" pitchFamily="34" charset="-127"/>
                <a:ea typeface="나눔스퀘어OTF" panose="020B0600000101010101" pitchFamily="34" charset="-127"/>
              </a:rPr>
              <a:t>전략 개발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사용자 리서치</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서비스 전달체계</a:t>
            </a:r>
          </a:p>
          <a:p>
            <a:pPr lvl="0">
              <a:defRPr/>
            </a:pPr>
            <a:r>
              <a:rPr lang="en-US" altLang="ko-KR" sz="1200" dirty="0">
                <a:solidFill>
                  <a:schemeClr val="tx1"/>
                </a:solidFill>
                <a:latin typeface="나눔스퀘어OTF" panose="020B0600000101010101" pitchFamily="34" charset="-127"/>
                <a:ea typeface="나눔스퀘어OTF" panose="020B0600000101010101" pitchFamily="34" charset="-127"/>
              </a:rPr>
              <a:t>IT</a:t>
            </a:r>
            <a:r>
              <a:rPr lang="ko-KR" altLang="en-US" sz="1200" dirty="0">
                <a:solidFill>
                  <a:schemeClr val="tx1"/>
                </a:solidFill>
                <a:latin typeface="나눔스퀘어OTF" panose="020B0600000101010101" pitchFamily="34" charset="-127"/>
                <a:ea typeface="나눔스퀘어OTF" panose="020B0600000101010101" pitchFamily="34" charset="-127"/>
              </a:rPr>
              <a:t>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제조</a:t>
            </a:r>
            <a:r>
              <a:rPr lang="en-US" altLang="ko-KR" sz="1200" dirty="0">
                <a:solidFill>
                  <a:schemeClr val="tx1"/>
                </a:solidFill>
                <a:latin typeface="나눔스퀘어OTF" panose="020B0600000101010101" pitchFamily="34" charset="-127"/>
                <a:ea typeface="나눔스퀘어OTF" panose="020B0600000101010101" pitchFamily="34" charset="-127"/>
              </a:rPr>
              <a:t>-</a:t>
            </a:r>
            <a:r>
              <a:rPr lang="ko-KR" altLang="en-US" sz="1200" dirty="0">
                <a:solidFill>
                  <a:schemeClr val="tx1"/>
                </a:solidFill>
                <a:latin typeface="나눔스퀘어OTF" panose="020B0600000101010101" pitchFamily="34" charset="-127"/>
                <a:ea typeface="나눔스퀘어OTF" panose="020B0600000101010101" pitchFamily="34" charset="-127"/>
              </a:rPr>
              <a:t>서비스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교통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세금 징수 시스템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투표 관련 절차</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업무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병원내 세균 감염 억제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병원 진료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조직 관리 프로세스</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지역 커뮤니티 활성화</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시민의 건강을 지키는 규칙</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에너지 소비를 줄이는 고지서</a:t>
            </a:r>
          </a:p>
          <a:p>
            <a:pPr lvl="0">
              <a:defRPr/>
            </a:pPr>
            <a:r>
              <a:rPr lang="ko-KR" altLang="en-US" sz="1200" dirty="0">
                <a:solidFill>
                  <a:schemeClr val="tx1"/>
                </a:solidFill>
                <a:latin typeface="나눔스퀘어OTF" panose="020B0600000101010101" pitchFamily="34" charset="-127"/>
                <a:ea typeface="나눔스퀘어OTF" panose="020B0600000101010101" pitchFamily="34" charset="-127"/>
              </a:rPr>
              <a:t>저축을 유도하는 금융서비스</a:t>
            </a:r>
          </a:p>
          <a:p>
            <a:pPr lvl="0">
              <a:defRPr/>
            </a:pPr>
            <a:r>
              <a:rPr lang="en-US" altLang="ko-KR" dirty="0"/>
              <a:t>…</a:t>
            </a:r>
          </a:p>
          <a:p>
            <a:pPr lvl="0">
              <a:defRPr/>
            </a:pPr>
            <a:endParaRPr lang="en-US" altLang="ko-KR" dirty="0"/>
          </a:p>
          <a:p>
            <a:pPr lvl="0">
              <a:defRPr/>
            </a:pPr>
            <a:r>
              <a:rPr lang="ko-KR" altLang="en-US" dirty="0"/>
              <a:t>이 중에 디자인 프로젝트는 몇 </a:t>
            </a:r>
            <a:r>
              <a:rPr lang="en-US" altLang="ko-KR" dirty="0"/>
              <a:t>%</a:t>
            </a:r>
            <a:r>
              <a:rPr lang="ko-KR" altLang="en-US" dirty="0"/>
              <a:t>나 될까요</a:t>
            </a:r>
            <a:r>
              <a:rPr lang="en-US" altLang="ko-KR" dirty="0"/>
              <a:t>?</a:t>
            </a:r>
          </a:p>
          <a:p>
            <a:pPr lvl="0">
              <a:defRPr/>
            </a:pPr>
            <a:r>
              <a:rPr lang="ko-KR" altLang="en-US" dirty="0"/>
              <a:t>디자인 프로젝트가 아닐 것이라고 생각하는 것을 하나 뽑는다면 무엇입니까</a:t>
            </a:r>
            <a:r>
              <a:rPr lang="en-US" altLang="ko-KR" dirty="0"/>
              <a:t>?</a:t>
            </a:r>
          </a:p>
          <a:p>
            <a:pPr lvl="0">
              <a:defRPr/>
            </a:pPr>
            <a:r>
              <a:rPr lang="en-US" altLang="ko-KR" dirty="0"/>
              <a:t>(</a:t>
            </a:r>
            <a:r>
              <a:rPr lang="ko-KR" altLang="en-US" dirty="0"/>
              <a:t>무엇이든 답이 나온다면 그에 해당되는 사례를 소개</a:t>
            </a:r>
            <a:r>
              <a:rPr lang="en-US" altLang="ko-KR" dirty="0"/>
              <a:t>…)</a:t>
            </a:r>
          </a:p>
          <a:p>
            <a:pPr lvl="0">
              <a:defRPr/>
            </a:pPr>
            <a:r>
              <a:rPr lang="ko-KR" altLang="en-US" dirty="0"/>
              <a:t>대체로 좌측은 기존 디자인이 해온 역할이지만 오른쪽은 좀 생소하다는 느낌이 있으실 것입니다</a:t>
            </a:r>
            <a:r>
              <a:rPr lang="en-US" altLang="ko-KR" dirty="0"/>
              <a:t>. </a:t>
            </a:r>
          </a:p>
          <a:p>
            <a:pPr lvl="0">
              <a:defRPr/>
            </a:pPr>
            <a:r>
              <a:rPr lang="ko-KR" altLang="en-US" dirty="0"/>
              <a:t>모두 디자인</a:t>
            </a:r>
            <a:r>
              <a:rPr lang="ko-KR" altLang="en-US" baseline="0" dirty="0"/>
              <a:t> 프로젝트로서 성공한 사례들입니다</a:t>
            </a:r>
            <a:r>
              <a:rPr lang="en-US" altLang="ko-KR" baseline="0" dirty="0"/>
              <a:t>. </a:t>
            </a:r>
          </a:p>
          <a:p>
            <a:pPr lvl="0">
              <a:defRPr/>
            </a:pPr>
            <a:endParaRPr lang="en-US" altLang="ko-KR" dirty="0"/>
          </a:p>
          <a:p>
            <a:pPr lvl="0">
              <a:defRPr/>
            </a:pPr>
            <a:endParaRPr lang="en-US" altLang="ko-K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4"/>
            <a:ext cx="6400800" cy="1752600"/>
          </a:xfrm>
        </p:spPr>
        <p:txBody>
          <a:bodyPr/>
          <a:lstStyle>
            <a:lvl1pPr marL="0" indent="0" algn="ctr">
              <a:buNone/>
              <a:defRPr/>
            </a:lvl1pPr>
            <a:lvl2pPr marL="456033" indent="0" algn="ctr">
              <a:buNone/>
              <a:defRPr/>
            </a:lvl2pPr>
            <a:lvl3pPr marL="912062" indent="0" algn="ctr">
              <a:buNone/>
              <a:defRPr/>
            </a:lvl3pPr>
            <a:lvl4pPr marL="1368093" indent="0" algn="ctr">
              <a:buNone/>
              <a:defRPr/>
            </a:lvl4pPr>
            <a:lvl5pPr marL="1824128" indent="0" algn="ctr">
              <a:buNone/>
              <a:defRPr/>
            </a:lvl5pPr>
            <a:lvl6pPr marL="2280158" indent="0" algn="ctr">
              <a:buNone/>
              <a:defRPr/>
            </a:lvl6pPr>
            <a:lvl7pPr marL="2736190" indent="0" algn="ctr">
              <a:buNone/>
              <a:defRPr/>
            </a:lvl7pPr>
            <a:lvl8pPr marL="3192222" indent="0" algn="ctr">
              <a:buNone/>
              <a:defRPr/>
            </a:lvl8pPr>
            <a:lvl9pPr marL="3648252"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B34720D5-A075-41D2-AF4A-8AD45058CDEC}"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1F14AEC-5142-47CA-9A36-DD136B83B998}"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50"/>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50"/>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F17D171-B196-4002-8833-3F7165B3F0CA}"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50"/>
            <a:ext cx="8229600" cy="5851525"/>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239A68C6-14D9-403C-A8E1-EC5D8E2D168A}"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 표지">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8051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8"/>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42BB9CE0-A3D1-4D90-9040-8F30696B8531}"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5" name="바닥글 개체 틀 4"/>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396783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8710CE96-8E2F-4DFB-A6EE-D82D38E0CEED}"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5" name="바닥글 개체 틀 4"/>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35028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435" y="4406903"/>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43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14B010CC-7055-4058-B5AC-17B356FD4E0B}"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5" name="바닥글 개체 틀 4"/>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1040526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1" y="1600203"/>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2338" y="1600203"/>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A383613E-4B5E-477C-A321-22C59294E79C}"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6" name="바닥글 개체 틀 5"/>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7" name="슬라이드 번호 개체 틀 6"/>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1578071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27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28EE6905-82A9-40E3-9B67-75F47C7C004B}"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8" name="바닥글 개체 틀 7"/>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9" name="슬라이드 번호 개체 틀 8"/>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2411557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4C67276A-E8C8-46A1-8CF6-DC579025F89D}"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4" name="바닥글 개체 틀 3"/>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5" name="슬라이드 번호 개체 틀 4"/>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27759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8A24477-E771-46F5-96BF-5BA01698497A}"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37490D9D-29D1-4F09-B110-608E3094C38C}"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3" name="바닥글 개체 틀 2"/>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4" name="슬라이드 번호 개체 틀 3"/>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10192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73050"/>
            <a:ext cx="3008435"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2D4CE345-5FE8-4B71-9C85-9BC10F99D23E}"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6" name="바닥글 개체 틀 5"/>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7" name="슬라이드 번호 개체 틀 6"/>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1485209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166"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200E0F15-93FA-47BD-9B22-A2F0E96A02B8}"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6" name="바닥글 개체 틀 5"/>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7" name="슬라이드 번호 개체 틀 6"/>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222281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4356025D-552F-4246-9184-C8E72C30B6DD}"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5" name="바닥글 개체 틀 4"/>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1892724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0"/>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1" y="274640"/>
            <a:ext cx="6031523"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9A98320D-885B-41E6-A040-293096B2A0DF}" type="datetime1">
              <a:rPr lang="ko-KR" altLang="en-US" smtClean="0">
                <a:solidFill>
                  <a:prstClr val="black">
                    <a:tint val="75000"/>
                  </a:prstClr>
                </a:solidFill>
              </a:rPr>
              <a:pPr/>
              <a:t>2022-12-25</a:t>
            </a:fld>
            <a:endParaRPr lang="ko-KR" altLang="en-US" dirty="0">
              <a:solidFill>
                <a:prstClr val="black">
                  <a:tint val="75000"/>
                </a:prstClr>
              </a:solidFill>
            </a:endParaRPr>
          </a:p>
        </p:txBody>
      </p:sp>
      <p:sp>
        <p:nvSpPr>
          <p:cNvPr id="5" name="바닥글 개체 틀 4"/>
          <p:cNvSpPr>
            <a:spLocks noGrp="1"/>
          </p:cNvSpPr>
          <p:nvPr>
            <p:ph type="ftr" sz="quarter" idx="11"/>
          </p:nvPr>
        </p:nvSpPr>
        <p:spPr/>
        <p:txBody>
          <a:bodyPr/>
          <a:lstStyle>
            <a:lvl1pPr>
              <a:defRPr>
                <a:latin typeface="나눔스퀘어 ExtraBold" panose="020B0600000101010101" pitchFamily="50" charset="-127"/>
                <a:ea typeface="나눔스퀘어 ExtraBold" panose="020B0600000101010101" pitchFamily="50" charset="-127"/>
              </a:defRPr>
            </a:lvl1p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p:txBody>
          <a:bodyPr/>
          <a:lstStyle>
            <a:lvl1pPr>
              <a:defRPr>
                <a:latin typeface="나눔스퀘어 ExtraBold" panose="020B0600000101010101" pitchFamily="50" charset="-127"/>
                <a:ea typeface="나눔스퀘어 ExtraBold" panose="020B0600000101010101" pitchFamily="50" charset="-127"/>
              </a:defRPr>
            </a:lvl1pPr>
          </a:lstStyle>
          <a:p>
            <a:fld id="{FE10642D-4D59-4A11-BC69-8A99CC0E9DB7}" type="slidenum">
              <a:rPr lang="ko-KR" altLang="en-US" smtClean="0">
                <a:solidFill>
                  <a:prstClr val="black">
                    <a:tint val="75000"/>
                  </a:prstClr>
                </a:solidFill>
              </a:rPr>
              <a:pPr/>
              <a:t>‹#›</a:t>
            </a:fld>
            <a:endParaRPr lang="ko-KR" altLang="en-US" dirty="0">
              <a:solidFill>
                <a:prstClr val="black">
                  <a:tint val="75000"/>
                </a:prstClr>
              </a:solidFill>
            </a:endParaRPr>
          </a:p>
        </p:txBody>
      </p:sp>
    </p:spTree>
    <p:extLst>
      <p:ext uri="{BB962C8B-B14F-4D97-AF65-F5344CB8AC3E}">
        <p14:creationId xmlns:p14="http://schemas.microsoft.com/office/powerpoint/2010/main" val="522330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2042315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4074155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2725500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1347026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79860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9"/>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6033" indent="0">
              <a:buNone/>
              <a:defRPr sz="1800"/>
            </a:lvl2pPr>
            <a:lvl3pPr marL="912062" indent="0">
              <a:buNone/>
              <a:defRPr sz="1600"/>
            </a:lvl3pPr>
            <a:lvl4pPr marL="1368093" indent="0">
              <a:buNone/>
              <a:defRPr sz="1400"/>
            </a:lvl4pPr>
            <a:lvl5pPr marL="1824128" indent="0">
              <a:buNone/>
              <a:defRPr sz="1400"/>
            </a:lvl5pPr>
            <a:lvl6pPr marL="2280158" indent="0">
              <a:buNone/>
              <a:defRPr sz="1400"/>
            </a:lvl6pPr>
            <a:lvl7pPr marL="2736190" indent="0">
              <a:buNone/>
              <a:defRPr sz="1400"/>
            </a:lvl7pPr>
            <a:lvl8pPr marL="3192222" indent="0">
              <a:buNone/>
              <a:defRPr sz="1400"/>
            </a:lvl8pPr>
            <a:lvl9pPr marL="3648252"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E5C2AB73-C1E3-4D60-B8DE-940DDC4DB301}"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43320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2757893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1624202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2507914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25453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39AFFB4A-6B6F-4C37-9732-9F486554C584}" type="datetimeFigureOut">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9ED12DE-C864-48B9-86F4-8272DA639274}" type="slidenum">
              <a:rPr lang="ko-KR" altLang="en-US" smtClean="0"/>
              <a:t>‹#›</a:t>
            </a:fld>
            <a:endParaRPr lang="ko-KR" altLang="en-US"/>
          </a:p>
        </p:txBody>
      </p:sp>
    </p:spTree>
    <p:extLst>
      <p:ext uri="{BB962C8B-B14F-4D97-AF65-F5344CB8AC3E}">
        <p14:creationId xmlns:p14="http://schemas.microsoft.com/office/powerpoint/2010/main" val="1275708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 표지" preserve="1" userDrawn="1">
  <p:cSld name="1. 표지">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 간지" preserve="1" userDrawn="1">
  <p:cSld name="2. 간지">
    <p:spTree>
      <p:nvGrpSpPr>
        <p:cNvPr id="1" name=""/>
        <p:cNvGrpSpPr/>
        <p:nvPr/>
      </p:nvGrpSpPr>
      <p:grpSpPr>
        <a:xfrm>
          <a:off x="0" y="0"/>
          <a:ext cx="0" cy="0"/>
          <a:chOff x="0" y="0"/>
          <a:chExt cx="0" cy="0"/>
        </a:xfrm>
      </p:grpSpPr>
      <p:cxnSp>
        <p:nvCxnSpPr>
          <p:cNvPr id="16" name="직선 연결선 15"/>
          <p:cNvCxnSpPr/>
          <p:nvPr userDrawn="1"/>
        </p:nvCxnSpPr>
        <p:spPr>
          <a:xfrm>
            <a:off x="3959241" y="6285011"/>
            <a:ext cx="479961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내지" preserve="1" userDrawn="1">
  <p:cSld name="3. 내지">
    <p:spTree>
      <p:nvGrpSpPr>
        <p:cNvPr id="1" name=""/>
        <p:cNvGrpSpPr/>
        <p:nvPr/>
      </p:nvGrpSpPr>
      <p:grpSpPr>
        <a:xfrm>
          <a:off x="0" y="0"/>
          <a:ext cx="0" cy="0"/>
          <a:chOff x="0" y="0"/>
          <a:chExt cx="0" cy="0"/>
        </a:xfrm>
      </p:grpSpPr>
      <p:cxnSp>
        <p:nvCxnSpPr>
          <p:cNvPr id="6" name="직선 연결선 5"/>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4"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 이미지삽입(1)" preserve="1" userDrawn="1">
  <p:cSld name="4. 이미지삽입(1)">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2876876" y="722893"/>
            <a:ext cx="5852166" cy="3272639"/>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cxnSp>
        <p:nvCxnSpPr>
          <p:cNvPr id="9" name="직선 연결선 8"/>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CE979AA5-2897-46EF-8B60-961BB76469DA}"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이미지삽입(2)" preserve="1" userDrawn="1">
  <p:cSld name="4. 이미지삽입(2)">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876876" y="722891"/>
            <a:ext cx="2862971" cy="3272639"/>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cxnSp>
        <p:nvCxnSpPr>
          <p:cNvPr id="10" name="직선 연결선 9"/>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
        <p:nvSpPr>
          <p:cNvPr id="14" name="Picture Placeholder 2"/>
          <p:cNvSpPr>
            <a:spLocks noGrp="1"/>
          </p:cNvSpPr>
          <p:nvPr>
            <p:ph type="pic" sz="quarter" idx="14" hasCustomPrompt="1"/>
          </p:nvPr>
        </p:nvSpPr>
        <p:spPr>
          <a:xfrm>
            <a:off x="5866072" y="722891"/>
            <a:ext cx="2862971" cy="3272639"/>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 이미지삽입(3)" preserve="1" userDrawn="1">
  <p:cSld name="4. 이미지삽입(3)">
    <p:spTree>
      <p:nvGrpSpPr>
        <p:cNvPr id="1" name=""/>
        <p:cNvGrpSpPr/>
        <p:nvPr/>
      </p:nvGrpSpPr>
      <p:grpSpPr>
        <a:xfrm>
          <a:off x="0" y="0"/>
          <a:ext cx="0" cy="0"/>
          <a:chOff x="0" y="0"/>
          <a:chExt cx="0" cy="0"/>
        </a:xfrm>
      </p:grpSpPr>
      <p:sp>
        <p:nvSpPr>
          <p:cNvPr id="8" name="직사각형 7"/>
          <p:cNvSpPr/>
          <p:nvPr userDrawn="1"/>
        </p:nvSpPr>
        <p:spPr>
          <a:xfrm>
            <a:off x="2876876" y="722893"/>
            <a:ext cx="1782092" cy="327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ko-KR" altLang="en-US" dirty="0">
              <a:latin typeface="나눔스퀘어OTF" panose="020B0600000101010101" pitchFamily="34" charset="-127"/>
              <a:ea typeface="나눔스퀘어OTF" panose="020B0600000101010101" pitchFamily="34" charset="-127"/>
            </a:endParaRPr>
          </a:p>
        </p:txBody>
      </p:sp>
      <p:sp>
        <p:nvSpPr>
          <p:cNvPr id="11" name="직사각형 10"/>
          <p:cNvSpPr/>
          <p:nvPr userDrawn="1"/>
        </p:nvSpPr>
        <p:spPr>
          <a:xfrm>
            <a:off x="4911913" y="722893"/>
            <a:ext cx="1782092" cy="327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ko-KR" altLang="en-US" dirty="0">
              <a:latin typeface="나눔스퀘어OTF" panose="020B0600000101010101" pitchFamily="34" charset="-127"/>
              <a:ea typeface="나눔스퀘어OTF" panose="020B0600000101010101" pitchFamily="34" charset="-127"/>
            </a:endParaRPr>
          </a:p>
        </p:txBody>
      </p:sp>
      <p:sp>
        <p:nvSpPr>
          <p:cNvPr id="12" name="직사각형 11"/>
          <p:cNvSpPr/>
          <p:nvPr userDrawn="1"/>
        </p:nvSpPr>
        <p:spPr>
          <a:xfrm>
            <a:off x="6946950" y="722893"/>
            <a:ext cx="1782092" cy="327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a:defRPr/>
            </a:pPr>
            <a:endParaRPr lang="ko-KR" altLang="en-US" dirty="0">
              <a:latin typeface="나눔스퀘어OTF" panose="020B0600000101010101" pitchFamily="34" charset="-127"/>
              <a:ea typeface="나눔스퀘어OTF" panose="020B0600000101010101" pitchFamily="34" charset="-127"/>
            </a:endParaRPr>
          </a:p>
        </p:txBody>
      </p:sp>
      <p:sp>
        <p:nvSpPr>
          <p:cNvPr id="3" name="Picture Placeholder 2"/>
          <p:cNvSpPr>
            <a:spLocks noGrp="1"/>
          </p:cNvSpPr>
          <p:nvPr>
            <p:ph type="pic" sz="quarter" idx="10" hasCustomPrompt="1"/>
          </p:nvPr>
        </p:nvSpPr>
        <p:spPr>
          <a:xfrm>
            <a:off x="2876876" y="722891"/>
            <a:ext cx="1782092" cy="3272639"/>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sp>
        <p:nvSpPr>
          <p:cNvPr id="4" name="Picture Placeholder 2"/>
          <p:cNvSpPr>
            <a:spLocks noGrp="1"/>
          </p:cNvSpPr>
          <p:nvPr>
            <p:ph type="pic" sz="quarter" idx="11" hasCustomPrompt="1"/>
          </p:nvPr>
        </p:nvSpPr>
        <p:spPr>
          <a:xfrm>
            <a:off x="4911913" y="722891"/>
            <a:ext cx="1782092" cy="3272638"/>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sp>
        <p:nvSpPr>
          <p:cNvPr id="5" name="Picture Placeholder 2"/>
          <p:cNvSpPr>
            <a:spLocks noGrp="1"/>
          </p:cNvSpPr>
          <p:nvPr>
            <p:ph type="pic" sz="quarter" idx="12" hasCustomPrompt="1"/>
          </p:nvPr>
        </p:nvSpPr>
        <p:spPr>
          <a:xfrm>
            <a:off x="6946950" y="722891"/>
            <a:ext cx="1782092" cy="3272639"/>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cxnSp>
        <p:nvCxnSpPr>
          <p:cNvPr id="10" name="직선 연결선 9"/>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 이미지삽입(4)" preserve="1" userDrawn="1">
  <p:cSld name="4. 이미지삽입(4)">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0" y="0"/>
            <a:ext cx="2310062" cy="6858000"/>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cxnSp>
        <p:nvCxnSpPr>
          <p:cNvPr id="8" name="직선 연결선 7"/>
          <p:cNvCxnSpPr/>
          <p:nvPr userDrawn="1"/>
        </p:nvCxnSpPr>
        <p:spPr>
          <a:xfrm>
            <a:off x="321519" y="1041229"/>
            <a:ext cx="23589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이미지삽입(5)" preserve="1" userDrawn="1">
  <p:cSld name="4. 이미지삽입(5)">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2270553" y="0"/>
            <a:ext cx="2310062" cy="6858000"/>
          </a:xfrm>
          <a:prstGeom prst="rect">
            <a:avLst/>
          </a:prstGeom>
          <a:pattFill prst="lgCheck">
            <a:fgClr>
              <a:schemeClr val="bg2">
                <a:lumMod val="90000"/>
              </a:schemeClr>
            </a:fgClr>
            <a:bgClr>
              <a:schemeClr val="bg1"/>
            </a:bgClr>
          </a:pattFill>
        </p:spPr>
        <p:txBody>
          <a:bodyPr lIns="91436" tIns="45719" rIns="91436" bIns="45719" anchor="ctr"/>
          <a:lstStyle>
            <a:lvl1pPr marL="0" indent="0" algn="ctr">
              <a:buNone/>
              <a:defRPr sz="1500" b="1" i="0" baseline="0">
                <a:latin typeface="Source Sans Pro"/>
                <a:ea typeface="Source Sans Pro"/>
                <a:cs typeface="Source Sans Pro"/>
              </a:defRPr>
            </a:lvl1pPr>
          </a:lstStyle>
          <a:p>
            <a:pPr lvl="0">
              <a:defRPr/>
            </a:pPr>
            <a:r>
              <a:rPr lang="en-US"/>
              <a:t>Drag &amp; Drop picture</a:t>
            </a:r>
          </a:p>
        </p:txBody>
      </p:sp>
      <p:cxnSp>
        <p:nvCxnSpPr>
          <p:cNvPr id="10" name="직선 연결선 9"/>
          <p:cNvCxnSpPr/>
          <p:nvPr userDrawn="1"/>
        </p:nvCxnSpPr>
        <p:spPr>
          <a:xfrm>
            <a:off x="321519"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txBox="1"/>
          <p:nvPr userDrawn="1"/>
        </p:nvSpPr>
        <p:spPr>
          <a:xfrm>
            <a:off x="8352058" y="6331354"/>
            <a:ext cx="485814" cy="328295"/>
          </a:xfrm>
          <a:prstGeom prst="rect">
            <a:avLst/>
          </a:prstGeom>
        </p:spPr>
        <p:txBody>
          <a:bodyPr vert="horz" wrap="none" lIns="121916" tIns="60958" rIns="121916" bIns="60958"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290D8D-6BA0-418D-AFED-C65293F70DA0}" type="slidenum">
              <a:rPr lang="en-US" sz="1000" b="0" i="0">
                <a:solidFill>
                  <a:schemeClr val="bg1">
                    <a:lumMod val="50000"/>
                  </a:schemeClr>
                </a:solidFill>
                <a:latin typeface="나눔스퀘어OTF" panose="020B0600000101010101" pitchFamily="34" charset="-127"/>
                <a:ea typeface="나눔스퀘어OTF" panose="020B0600000101010101" pitchFamily="34" charset="-127"/>
                <a:cs typeface="Bebas Neue"/>
              </a:rPr>
              <a:pPr algn="r">
                <a:defRPr/>
              </a:pPr>
              <a:t>‹#›</a:t>
            </a:fld>
            <a:endParaRPr lang="en-US" sz="1400" b="0" i="0" dirty="0">
              <a:solidFill>
                <a:schemeClr val="bg1">
                  <a:lumMod val="50000"/>
                </a:schemeClr>
              </a:solidFill>
              <a:latin typeface="나눔스퀘어OTF" panose="020B0600000101010101" pitchFamily="34" charset="-127"/>
              <a:ea typeface="나눔스퀘어OTF" panose="020B0600000101010101" pitchFamily="34" charset="-127"/>
              <a:cs typeface="Bebas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7"/>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4"/>
            <a:ext cx="6400800" cy="1752600"/>
          </a:xfrm>
        </p:spPr>
        <p:txBody>
          <a:bodyPr/>
          <a:lstStyle>
            <a:lvl1pPr marL="0" indent="0" algn="ctr">
              <a:buNone/>
              <a:defRPr/>
            </a:lvl1pPr>
            <a:lvl2pPr marL="342025" indent="0" algn="ctr">
              <a:buNone/>
              <a:defRPr/>
            </a:lvl2pPr>
            <a:lvl3pPr marL="684047" indent="0" algn="ctr">
              <a:buNone/>
              <a:defRPr/>
            </a:lvl3pPr>
            <a:lvl4pPr marL="1026070" indent="0" algn="ctr">
              <a:buNone/>
              <a:defRPr/>
            </a:lvl4pPr>
            <a:lvl5pPr marL="1368096" indent="0" algn="ctr">
              <a:buNone/>
              <a:defRPr/>
            </a:lvl5pPr>
            <a:lvl6pPr marL="1710119" indent="0" algn="ctr">
              <a:buNone/>
              <a:defRPr/>
            </a:lvl6pPr>
            <a:lvl7pPr marL="2052143" indent="0" algn="ctr">
              <a:buNone/>
              <a:defRPr/>
            </a:lvl7pPr>
            <a:lvl8pPr marL="2394167" indent="0" algn="ctr">
              <a:buNone/>
              <a:defRPr/>
            </a:lvl8pPr>
            <a:lvl9pPr marL="2736189"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B34720D5-A075-41D2-AF4A-8AD45058CDEC}" type="slidenum">
              <a:rPr lang="en-US" altLang="ko-KR"/>
              <a:pPr>
                <a:defRPr/>
              </a:pPr>
              <a:t>‹#›</a:t>
            </a:fld>
            <a:endParaRPr lang="en-US" altLang="ko-KR"/>
          </a:p>
        </p:txBody>
      </p:sp>
    </p:spTree>
    <p:extLst>
      <p:ext uri="{BB962C8B-B14F-4D97-AF65-F5344CB8AC3E}">
        <p14:creationId xmlns:p14="http://schemas.microsoft.com/office/powerpoint/2010/main" val="166177447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8A24477-E771-46F5-96BF-5BA01698497A}" type="slidenum">
              <a:rPr lang="en-US" altLang="ko-KR"/>
              <a:pPr>
                <a:defRPr/>
              </a:pPr>
              <a:t>‹#›</a:t>
            </a:fld>
            <a:endParaRPr lang="en-US" altLang="ko-KR"/>
          </a:p>
        </p:txBody>
      </p:sp>
    </p:spTree>
    <p:extLst>
      <p:ext uri="{BB962C8B-B14F-4D97-AF65-F5344CB8AC3E}">
        <p14:creationId xmlns:p14="http://schemas.microsoft.com/office/powerpoint/2010/main" val="346843357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9"/>
            <a:ext cx="7772400" cy="1362075"/>
          </a:xfrm>
        </p:spPr>
        <p:txBody>
          <a:bodyPr anchor="t"/>
          <a:lstStyle>
            <a:lvl1pPr algn="l">
              <a:defRPr sz="3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1500"/>
            </a:lvl1pPr>
            <a:lvl2pPr marL="342025" indent="0">
              <a:buNone/>
              <a:defRPr sz="1350"/>
            </a:lvl2pPr>
            <a:lvl3pPr marL="684047" indent="0">
              <a:buNone/>
              <a:defRPr sz="1200"/>
            </a:lvl3pPr>
            <a:lvl4pPr marL="1026070" indent="0">
              <a:buNone/>
              <a:defRPr sz="1050"/>
            </a:lvl4pPr>
            <a:lvl5pPr marL="1368096" indent="0">
              <a:buNone/>
              <a:defRPr sz="1050"/>
            </a:lvl5pPr>
            <a:lvl6pPr marL="1710119" indent="0">
              <a:buNone/>
              <a:defRPr sz="1050"/>
            </a:lvl6pPr>
            <a:lvl7pPr marL="2052143" indent="0">
              <a:buNone/>
              <a:defRPr sz="1050"/>
            </a:lvl7pPr>
            <a:lvl8pPr marL="2394167" indent="0">
              <a:buNone/>
              <a:defRPr sz="1050"/>
            </a:lvl8pPr>
            <a:lvl9pPr marL="2736189" indent="0">
              <a:buNone/>
              <a:defRPr sz="105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E5C2AB73-C1E3-4D60-B8DE-940DDC4DB301}" type="slidenum">
              <a:rPr lang="en-US" altLang="ko-KR"/>
              <a:pPr>
                <a:defRPr/>
              </a:pPr>
              <a:t>‹#›</a:t>
            </a:fld>
            <a:endParaRPr lang="en-US" altLang="ko-KR"/>
          </a:p>
        </p:txBody>
      </p:sp>
    </p:spTree>
    <p:extLst>
      <p:ext uri="{BB962C8B-B14F-4D97-AF65-F5344CB8AC3E}">
        <p14:creationId xmlns:p14="http://schemas.microsoft.com/office/powerpoint/2010/main" val="391035727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1"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CE979AA5-2897-46EF-8B60-961BB76469DA}" type="slidenum">
              <a:rPr lang="en-US" altLang="ko-KR"/>
              <a:pPr>
                <a:defRPr/>
              </a:pPr>
              <a:t>‹#›</a:t>
            </a:fld>
            <a:endParaRPr lang="en-US" altLang="ko-KR"/>
          </a:p>
        </p:txBody>
      </p:sp>
    </p:spTree>
    <p:extLst>
      <p:ext uri="{BB962C8B-B14F-4D97-AF65-F5344CB8AC3E}">
        <p14:creationId xmlns:p14="http://schemas.microsoft.com/office/powerpoint/2010/main" val="121584366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3"/>
          </a:xfrm>
        </p:spPr>
        <p:txBody>
          <a:bodyPr anchor="b"/>
          <a:lstStyle>
            <a:lvl1pPr marL="0" indent="0">
              <a:buNone/>
              <a:defRPr sz="1800" b="1"/>
            </a:lvl1pPr>
            <a:lvl2pPr marL="342025" indent="0">
              <a:buNone/>
              <a:defRPr sz="1500" b="1"/>
            </a:lvl2pPr>
            <a:lvl3pPr marL="684047" indent="0">
              <a:buNone/>
              <a:defRPr sz="1350" b="1"/>
            </a:lvl3pPr>
            <a:lvl4pPr marL="1026070" indent="0">
              <a:buNone/>
              <a:defRPr sz="1200" b="1"/>
            </a:lvl4pPr>
            <a:lvl5pPr marL="1368096" indent="0">
              <a:buNone/>
              <a:defRPr sz="1200" b="1"/>
            </a:lvl5pPr>
            <a:lvl6pPr marL="1710119" indent="0">
              <a:buNone/>
              <a:defRPr sz="1200" b="1"/>
            </a:lvl6pPr>
            <a:lvl7pPr marL="2052143" indent="0">
              <a:buNone/>
              <a:defRPr sz="1200" b="1"/>
            </a:lvl7pPr>
            <a:lvl8pPr marL="2394167" indent="0">
              <a:buNone/>
              <a:defRPr sz="1200" b="1"/>
            </a:lvl8pPr>
            <a:lvl9pPr marL="2736189" indent="0">
              <a:buNone/>
              <a:defRPr sz="12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36" y="1535113"/>
            <a:ext cx="4041775" cy="639763"/>
          </a:xfrm>
        </p:spPr>
        <p:txBody>
          <a:bodyPr anchor="b"/>
          <a:lstStyle>
            <a:lvl1pPr marL="0" indent="0">
              <a:buNone/>
              <a:defRPr sz="1800" b="1"/>
            </a:lvl1pPr>
            <a:lvl2pPr marL="342025" indent="0">
              <a:buNone/>
              <a:defRPr sz="1500" b="1"/>
            </a:lvl2pPr>
            <a:lvl3pPr marL="684047" indent="0">
              <a:buNone/>
              <a:defRPr sz="1350" b="1"/>
            </a:lvl3pPr>
            <a:lvl4pPr marL="1026070" indent="0">
              <a:buNone/>
              <a:defRPr sz="1200" b="1"/>
            </a:lvl4pPr>
            <a:lvl5pPr marL="1368096" indent="0">
              <a:buNone/>
              <a:defRPr sz="1200" b="1"/>
            </a:lvl5pPr>
            <a:lvl6pPr marL="1710119" indent="0">
              <a:buNone/>
              <a:defRPr sz="1200" b="1"/>
            </a:lvl6pPr>
            <a:lvl7pPr marL="2052143" indent="0">
              <a:buNone/>
              <a:defRPr sz="1200" b="1"/>
            </a:lvl7pPr>
            <a:lvl8pPr marL="2394167" indent="0">
              <a:buNone/>
              <a:defRPr sz="1200" b="1"/>
            </a:lvl8pPr>
            <a:lvl9pPr marL="2736189" indent="0">
              <a:buNone/>
              <a:defRPr sz="12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3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078279E2-56D1-4020-BCD1-D452D23ABE21}" type="slidenum">
              <a:rPr lang="en-US" altLang="ko-KR"/>
              <a:pPr>
                <a:defRPr/>
              </a:pPr>
              <a:t>‹#›</a:t>
            </a:fld>
            <a:endParaRPr lang="en-US" altLang="ko-KR"/>
          </a:p>
        </p:txBody>
      </p:sp>
    </p:spTree>
    <p:extLst>
      <p:ext uri="{BB962C8B-B14F-4D97-AF65-F5344CB8AC3E}">
        <p14:creationId xmlns:p14="http://schemas.microsoft.com/office/powerpoint/2010/main" val="280230750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DBB9D331-E87E-4AA2-9CFC-5F3A06E94AE2}" type="slidenum">
              <a:rPr lang="en-US" altLang="ko-KR"/>
              <a:pPr>
                <a:defRPr/>
              </a:pPr>
              <a:t>‹#›</a:t>
            </a:fld>
            <a:endParaRPr lang="en-US" altLang="ko-KR"/>
          </a:p>
        </p:txBody>
      </p:sp>
    </p:spTree>
    <p:extLst>
      <p:ext uri="{BB962C8B-B14F-4D97-AF65-F5344CB8AC3E}">
        <p14:creationId xmlns:p14="http://schemas.microsoft.com/office/powerpoint/2010/main" val="35872931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6033" indent="0">
              <a:buNone/>
              <a:defRPr sz="2000" b="1"/>
            </a:lvl2pPr>
            <a:lvl3pPr marL="912062" indent="0">
              <a:buNone/>
              <a:defRPr sz="1800" b="1"/>
            </a:lvl3pPr>
            <a:lvl4pPr marL="1368093" indent="0">
              <a:buNone/>
              <a:defRPr sz="1600" b="1"/>
            </a:lvl4pPr>
            <a:lvl5pPr marL="1824128" indent="0">
              <a:buNone/>
              <a:defRPr sz="1600" b="1"/>
            </a:lvl5pPr>
            <a:lvl6pPr marL="2280158" indent="0">
              <a:buNone/>
              <a:defRPr sz="1600" b="1"/>
            </a:lvl6pPr>
            <a:lvl7pPr marL="2736190" indent="0">
              <a:buNone/>
              <a:defRPr sz="1600" b="1"/>
            </a:lvl7pPr>
            <a:lvl8pPr marL="3192222" indent="0">
              <a:buNone/>
              <a:defRPr sz="1600" b="1"/>
            </a:lvl8pPr>
            <a:lvl9pPr marL="3648252"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34" y="1535113"/>
            <a:ext cx="4041775" cy="639762"/>
          </a:xfrm>
        </p:spPr>
        <p:txBody>
          <a:bodyPr anchor="b"/>
          <a:lstStyle>
            <a:lvl1pPr marL="0" indent="0">
              <a:buNone/>
              <a:defRPr sz="2400" b="1"/>
            </a:lvl1pPr>
            <a:lvl2pPr marL="456033" indent="0">
              <a:buNone/>
              <a:defRPr sz="2000" b="1"/>
            </a:lvl2pPr>
            <a:lvl3pPr marL="912062" indent="0">
              <a:buNone/>
              <a:defRPr sz="1800" b="1"/>
            </a:lvl3pPr>
            <a:lvl4pPr marL="1368093" indent="0">
              <a:buNone/>
              <a:defRPr sz="1600" b="1"/>
            </a:lvl4pPr>
            <a:lvl5pPr marL="1824128" indent="0">
              <a:buNone/>
              <a:defRPr sz="1600" b="1"/>
            </a:lvl5pPr>
            <a:lvl6pPr marL="2280158" indent="0">
              <a:buNone/>
              <a:defRPr sz="1600" b="1"/>
            </a:lvl6pPr>
            <a:lvl7pPr marL="2736190" indent="0">
              <a:buNone/>
              <a:defRPr sz="1600" b="1"/>
            </a:lvl7pPr>
            <a:lvl8pPr marL="3192222" indent="0">
              <a:buNone/>
              <a:defRPr sz="1600" b="1"/>
            </a:lvl8pPr>
            <a:lvl9pPr marL="3648252"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078279E2-56D1-4020-BCD1-D452D23ABE21}"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5C480BC-4137-4DEB-9AC1-6107DEAA88EF}" type="slidenum">
              <a:rPr lang="en-US" altLang="ko-KR"/>
              <a:pPr>
                <a:defRPr/>
              </a:pPr>
              <a:t>‹#›</a:t>
            </a:fld>
            <a:endParaRPr lang="en-US" altLang="ko-KR"/>
          </a:p>
        </p:txBody>
      </p:sp>
    </p:spTree>
    <p:extLst>
      <p:ext uri="{BB962C8B-B14F-4D97-AF65-F5344CB8AC3E}">
        <p14:creationId xmlns:p14="http://schemas.microsoft.com/office/powerpoint/2010/main" val="30727670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18" y="273049"/>
            <a:ext cx="3008313" cy="1162051"/>
          </a:xfrm>
        </p:spPr>
        <p:txBody>
          <a:bodyPr anchor="b"/>
          <a:lstStyle>
            <a:lvl1pPr algn="l">
              <a:defRPr sz="1500" b="1"/>
            </a:lvl1pPr>
          </a:lstStyle>
          <a:p>
            <a:r>
              <a:rPr lang="ko-KR" altLang="en-US"/>
              <a:t>마스터 제목 스타일 편집</a:t>
            </a:r>
          </a:p>
        </p:txBody>
      </p:sp>
      <p:sp>
        <p:nvSpPr>
          <p:cNvPr id="3" name="내용 개체 틀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18" y="1435109"/>
            <a:ext cx="3008313" cy="4691063"/>
          </a:xfrm>
        </p:spPr>
        <p:txBody>
          <a:bodyPr/>
          <a:lstStyle>
            <a:lvl1pPr marL="0" indent="0">
              <a:buNone/>
              <a:defRPr sz="1050"/>
            </a:lvl1pPr>
            <a:lvl2pPr marL="342025" indent="0">
              <a:buNone/>
              <a:defRPr sz="900"/>
            </a:lvl2pPr>
            <a:lvl3pPr marL="684047" indent="0">
              <a:buNone/>
              <a:defRPr sz="750"/>
            </a:lvl3pPr>
            <a:lvl4pPr marL="1026070" indent="0">
              <a:buNone/>
              <a:defRPr sz="675"/>
            </a:lvl4pPr>
            <a:lvl5pPr marL="1368096" indent="0">
              <a:buNone/>
              <a:defRPr sz="675"/>
            </a:lvl5pPr>
            <a:lvl6pPr marL="1710119" indent="0">
              <a:buNone/>
              <a:defRPr sz="675"/>
            </a:lvl6pPr>
            <a:lvl7pPr marL="2052143" indent="0">
              <a:buNone/>
              <a:defRPr sz="675"/>
            </a:lvl7pPr>
            <a:lvl8pPr marL="2394167" indent="0">
              <a:buNone/>
              <a:defRPr sz="675"/>
            </a:lvl8pPr>
            <a:lvl9pPr marL="2736189" indent="0">
              <a:buNone/>
              <a:defRPr sz="675"/>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F0BEFAB4-0A1B-48D2-B444-08E321D77868}" type="slidenum">
              <a:rPr lang="en-US" altLang="ko-KR"/>
              <a:pPr>
                <a:defRPr/>
              </a:pPr>
              <a:t>‹#›</a:t>
            </a:fld>
            <a:endParaRPr lang="en-US" altLang="ko-KR"/>
          </a:p>
        </p:txBody>
      </p:sp>
    </p:spTree>
    <p:extLst>
      <p:ext uri="{BB962C8B-B14F-4D97-AF65-F5344CB8AC3E}">
        <p14:creationId xmlns:p14="http://schemas.microsoft.com/office/powerpoint/2010/main" val="42824190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9"/>
          </a:xfrm>
        </p:spPr>
        <p:txBody>
          <a:bodyPr anchor="b"/>
          <a:lstStyle>
            <a:lvl1pPr algn="l">
              <a:defRPr sz="15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2400"/>
            </a:lvl1pPr>
            <a:lvl2pPr marL="342025" indent="0">
              <a:buNone/>
              <a:defRPr sz="2100"/>
            </a:lvl2pPr>
            <a:lvl3pPr marL="684047" indent="0">
              <a:buNone/>
              <a:defRPr sz="1800"/>
            </a:lvl3pPr>
            <a:lvl4pPr marL="1026070" indent="0">
              <a:buNone/>
              <a:defRPr sz="1500"/>
            </a:lvl4pPr>
            <a:lvl5pPr marL="1368096" indent="0">
              <a:buNone/>
              <a:defRPr sz="1500"/>
            </a:lvl5pPr>
            <a:lvl6pPr marL="1710119" indent="0">
              <a:buNone/>
              <a:defRPr sz="1500"/>
            </a:lvl6pPr>
            <a:lvl7pPr marL="2052143" indent="0">
              <a:buNone/>
              <a:defRPr sz="1500"/>
            </a:lvl7pPr>
            <a:lvl8pPr marL="2394167" indent="0">
              <a:buNone/>
              <a:defRPr sz="1500"/>
            </a:lvl8pPr>
            <a:lvl9pPr marL="2736189" indent="0">
              <a:buNone/>
              <a:defRPr sz="1500"/>
            </a:lvl9pPr>
          </a:lstStyle>
          <a:p>
            <a:pPr lvl="0"/>
            <a:endParaRPr lang="ko-KR" altLang="en-US" noProof="0"/>
          </a:p>
        </p:txBody>
      </p:sp>
      <p:sp>
        <p:nvSpPr>
          <p:cNvPr id="4" name="텍스트 개체 틀 3"/>
          <p:cNvSpPr>
            <a:spLocks noGrp="1"/>
          </p:cNvSpPr>
          <p:nvPr>
            <p:ph type="body" sz="half" idx="2"/>
          </p:nvPr>
        </p:nvSpPr>
        <p:spPr>
          <a:xfrm>
            <a:off x="1792288" y="5367338"/>
            <a:ext cx="5486400" cy="804863"/>
          </a:xfrm>
        </p:spPr>
        <p:txBody>
          <a:bodyPr/>
          <a:lstStyle>
            <a:lvl1pPr marL="0" indent="0">
              <a:buNone/>
              <a:defRPr sz="1050"/>
            </a:lvl1pPr>
            <a:lvl2pPr marL="342025" indent="0">
              <a:buNone/>
              <a:defRPr sz="900"/>
            </a:lvl2pPr>
            <a:lvl3pPr marL="684047" indent="0">
              <a:buNone/>
              <a:defRPr sz="750"/>
            </a:lvl3pPr>
            <a:lvl4pPr marL="1026070" indent="0">
              <a:buNone/>
              <a:defRPr sz="675"/>
            </a:lvl4pPr>
            <a:lvl5pPr marL="1368096" indent="0">
              <a:buNone/>
              <a:defRPr sz="675"/>
            </a:lvl5pPr>
            <a:lvl6pPr marL="1710119" indent="0">
              <a:buNone/>
              <a:defRPr sz="675"/>
            </a:lvl6pPr>
            <a:lvl7pPr marL="2052143" indent="0">
              <a:buNone/>
              <a:defRPr sz="675"/>
            </a:lvl7pPr>
            <a:lvl8pPr marL="2394167" indent="0">
              <a:buNone/>
              <a:defRPr sz="675"/>
            </a:lvl8pPr>
            <a:lvl9pPr marL="2736189" indent="0">
              <a:buNone/>
              <a:defRPr sz="675"/>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86F4EEA3-7A6A-4621-A84F-784EB8F4E1B8}" type="slidenum">
              <a:rPr lang="en-US" altLang="ko-KR"/>
              <a:pPr>
                <a:defRPr/>
              </a:pPr>
              <a:t>‹#›</a:t>
            </a:fld>
            <a:endParaRPr lang="en-US" altLang="ko-KR"/>
          </a:p>
        </p:txBody>
      </p:sp>
    </p:spTree>
    <p:extLst>
      <p:ext uri="{BB962C8B-B14F-4D97-AF65-F5344CB8AC3E}">
        <p14:creationId xmlns:p14="http://schemas.microsoft.com/office/powerpoint/2010/main" val="9975758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1F14AEC-5142-47CA-9A36-DD136B83B998}" type="slidenum">
              <a:rPr lang="en-US" altLang="ko-KR"/>
              <a:pPr>
                <a:defRPr/>
              </a:pPr>
              <a:t>‹#›</a:t>
            </a:fld>
            <a:endParaRPr lang="en-US" altLang="ko-KR"/>
          </a:p>
        </p:txBody>
      </p:sp>
    </p:spTree>
    <p:extLst>
      <p:ext uri="{BB962C8B-B14F-4D97-AF65-F5344CB8AC3E}">
        <p14:creationId xmlns:p14="http://schemas.microsoft.com/office/powerpoint/2010/main" val="9079775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51"/>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51"/>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F17D171-B196-4002-8833-3F7165B3F0CA}" type="slidenum">
              <a:rPr lang="en-US" altLang="ko-KR"/>
              <a:pPr>
                <a:defRPr/>
              </a:pPr>
              <a:t>‹#›</a:t>
            </a:fld>
            <a:endParaRPr lang="en-US" altLang="ko-KR"/>
          </a:p>
        </p:txBody>
      </p:sp>
    </p:spTree>
    <p:extLst>
      <p:ext uri="{BB962C8B-B14F-4D97-AF65-F5344CB8AC3E}">
        <p14:creationId xmlns:p14="http://schemas.microsoft.com/office/powerpoint/2010/main" val="152301722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51"/>
            <a:ext cx="8229600" cy="5851525"/>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239A68C6-14D9-403C-A8E1-EC5D8E2D168A}" type="slidenum">
              <a:rPr lang="en-US" altLang="ko-KR"/>
              <a:pPr>
                <a:defRPr/>
              </a:pPr>
              <a:t>‹#›</a:t>
            </a:fld>
            <a:endParaRPr lang="en-US" altLang="ko-KR"/>
          </a:p>
        </p:txBody>
      </p:sp>
    </p:spTree>
    <p:extLst>
      <p:ext uri="{BB962C8B-B14F-4D97-AF65-F5344CB8AC3E}">
        <p14:creationId xmlns:p14="http://schemas.microsoft.com/office/powerpoint/2010/main" val="277126717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9_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3367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 내지">
    <p:spTree>
      <p:nvGrpSpPr>
        <p:cNvPr id="1" name=""/>
        <p:cNvGrpSpPr/>
        <p:nvPr/>
      </p:nvGrpSpPr>
      <p:grpSpPr>
        <a:xfrm>
          <a:off x="0" y="0"/>
          <a:ext cx="0" cy="0"/>
          <a:chOff x="0" y="0"/>
          <a:chExt cx="0" cy="0"/>
        </a:xfrm>
      </p:grpSpPr>
      <p:cxnSp>
        <p:nvCxnSpPr>
          <p:cNvPr id="6" name="직선 연결선 5"/>
          <p:cNvCxnSpPr/>
          <p:nvPr userDrawn="1"/>
        </p:nvCxnSpPr>
        <p:spPr>
          <a:xfrm>
            <a:off x="321520"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4" name="Slide Number Placeholder 5"/>
          <p:cNvSpPr txBox="1">
            <a:spLocks/>
          </p:cNvSpPr>
          <p:nvPr userDrawn="1"/>
        </p:nvSpPr>
        <p:spPr>
          <a:xfrm>
            <a:off x="8352060" y="6331357"/>
            <a:ext cx="485815" cy="328295"/>
          </a:xfrm>
          <a:prstGeom prst="rect">
            <a:avLst/>
          </a:prstGeom>
        </p:spPr>
        <p:txBody>
          <a:bodyPr vert="horz" wrap="none" lIns="91437" tIns="45719" rIns="91437" bIns="45719" rtlCol="0"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base" latinLnBrk="0" hangingPunct="1">
              <a:lnSpc>
                <a:spcPct val="100000"/>
              </a:lnSpc>
              <a:spcBef>
                <a:spcPct val="50000"/>
              </a:spcBef>
              <a:spcAft>
                <a:spcPct val="0"/>
              </a:spcAft>
              <a:buClrTx/>
              <a:buSzTx/>
              <a:buFontTx/>
              <a:buNone/>
              <a:tabLst/>
              <a:defRPr/>
            </a:pPr>
            <a:fld id="{1A290D8D-6BA0-418D-AFED-C65293F70DA0}" type="slidenum">
              <a:rPr kumimoji="1" lang="en-US" sz="750" b="0" i="0" u="none" strike="noStrike" kern="1200" cap="none" spc="0" normalizeH="0" baseline="0" noProof="0" smtClean="0">
                <a:ln>
                  <a:noFill/>
                </a:ln>
                <a:solidFill>
                  <a:srgbClr val="FFFFFF">
                    <a:lumMod val="50000"/>
                  </a:srgbClr>
                </a:solidFill>
                <a:effectLst/>
                <a:uLnTx/>
                <a:uFillTx/>
                <a:latin typeface="나눔스퀘어" panose="020B0600000101010101" pitchFamily="50" charset="-127"/>
                <a:ea typeface="나눔스퀘어" panose="020B0600000101010101" pitchFamily="50" charset="-127"/>
                <a:cs typeface="Bebas Neue" charset="0"/>
              </a:rPr>
              <a:pPr marL="0" marR="0" lvl="0" indent="0" algn="r" defTabSz="685800" rtl="0" eaLnBrk="1" fontAlgn="base" latinLnBrk="0" hangingPunct="1">
                <a:lnSpc>
                  <a:spcPct val="100000"/>
                </a:lnSpc>
                <a:spcBef>
                  <a:spcPct val="50000"/>
                </a:spcBef>
                <a:spcAft>
                  <a:spcPct val="0"/>
                </a:spcAft>
                <a:buClrTx/>
                <a:buSzTx/>
                <a:buFontTx/>
                <a:buNone/>
                <a:tabLst/>
                <a:defRPr/>
              </a:pPr>
              <a:t>‹#›</a:t>
            </a:fld>
            <a:endParaRPr kumimoji="1" lang="en-US" sz="1050" b="0" i="0" u="none" strike="noStrike" kern="1200" cap="none" spc="0" normalizeH="0" baseline="0" noProof="0" dirty="0">
              <a:ln>
                <a:noFill/>
              </a:ln>
              <a:solidFill>
                <a:srgbClr val="FFFFFF">
                  <a:lumMod val="50000"/>
                </a:srgbClr>
              </a:solidFill>
              <a:effectLst/>
              <a:uLnTx/>
              <a:uFillTx/>
              <a:latin typeface="나눔스퀘어" panose="020B0600000101010101" pitchFamily="50" charset="-127"/>
              <a:ea typeface="나눔스퀘어" panose="020B0600000101010101" pitchFamily="50" charset="-127"/>
              <a:cs typeface="Bebas Neue" charset="0"/>
            </a:endParaRPr>
          </a:p>
        </p:txBody>
      </p:sp>
    </p:spTree>
    <p:extLst>
      <p:ext uri="{BB962C8B-B14F-4D97-AF65-F5344CB8AC3E}">
        <p14:creationId xmlns:p14="http://schemas.microsoft.com/office/powerpoint/2010/main" val="174577026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제목 슬라이드">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fld id="{0300B1C9-C207-47B2-BC9E-39859E1BDB1D}" type="datetime1">
              <a:rPr lang="ko-KR" altLang="en-US" smtClean="0">
                <a:solidFill>
                  <a:prstClr val="black">
                    <a:tint val="75000"/>
                  </a:prstClr>
                </a:solidFill>
              </a:rPr>
              <a:pPr/>
              <a:t>2022-12-25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a:xfrm>
            <a:off x="6804248" y="6356382"/>
            <a:ext cx="2133600" cy="365125"/>
          </a:xfrm>
        </p:spPr>
        <p:txBody>
          <a:bodyPr/>
          <a:lstStyle/>
          <a:p>
            <a:fld id="{4BEDD84E-25D4-4983-8AA1-2863C96F08D9}" type="slidenum">
              <a:rPr lang="ko-KR" altLang="en-US" smtClean="0">
                <a:solidFill>
                  <a:prstClr val="black">
                    <a:tint val="75000"/>
                  </a:prstClr>
                </a:solidFill>
              </a:rPr>
              <a:pPr/>
              <a:t>‹#›</a:t>
            </a:fld>
            <a:endParaRPr lang="ko-KR" altLang="en-US">
              <a:solidFill>
                <a:prstClr val="black">
                  <a:tint val="75000"/>
                </a:prstClr>
              </a:solidFill>
            </a:endParaRPr>
          </a:p>
        </p:txBody>
      </p:sp>
      <p:pic>
        <p:nvPicPr>
          <p:cNvPr id="7" name="_x188512120" descr="DRW0000351046b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83" t="34227" r="3774" b="1"/>
          <a:stretch/>
        </p:blipFill>
        <p:spPr bwMode="auto">
          <a:xfrm>
            <a:off x="0" y="33"/>
            <a:ext cx="9144000" cy="1340767"/>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6876256" y="0"/>
            <a:ext cx="648072" cy="38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2" tIns="34257" rIns="68512" bIns="34257" rtlCol="0" anchor="ctr"/>
          <a:lstStyle/>
          <a:p>
            <a:pPr fontAlgn="auto">
              <a:spcBef>
                <a:spcPts val="0"/>
              </a:spcBef>
              <a:spcAft>
                <a:spcPts val="0"/>
              </a:spcAft>
            </a:pPr>
            <a:endParaRPr kumimoji="0" lang="ko-KR" altLang="en-US" sz="1350" dirty="0">
              <a:solidFill>
                <a:prstClr val="white"/>
              </a:solidFill>
              <a:latin typeface="나눔스퀘어" panose="020B0600000101010101" pitchFamily="50" charset="-127"/>
              <a:ea typeface="나눔스퀘어" panose="020B0600000101010101" pitchFamily="50" charset="-127"/>
            </a:endParaRPr>
          </a:p>
        </p:txBody>
      </p:sp>
      <p:sp>
        <p:nvSpPr>
          <p:cNvPr id="9" name="직사각형 8"/>
          <p:cNvSpPr/>
          <p:nvPr userDrawn="1"/>
        </p:nvSpPr>
        <p:spPr>
          <a:xfrm>
            <a:off x="467544" y="180050"/>
            <a:ext cx="792088" cy="800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2" tIns="34257" rIns="68512" bIns="34257" rtlCol="0" anchor="ctr"/>
          <a:lstStyle/>
          <a:p>
            <a:pPr fontAlgn="auto">
              <a:spcBef>
                <a:spcPts val="0"/>
              </a:spcBef>
              <a:spcAft>
                <a:spcPts val="0"/>
              </a:spcAft>
            </a:pPr>
            <a:endParaRPr kumimoji="0" lang="ko-KR" altLang="en-US" sz="1350" dirty="0">
              <a:solidFill>
                <a:prstClr val="white"/>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88564378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3"/>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598A5BA1-6C5E-4E65-B5E7-1C52EB0F974D}" type="datetime1">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2628602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DBB9D331-E87E-4AA2-9CFC-5F3A06E94AE2}"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E2ADDB7-3BD7-4570-ABAF-1E77F9CEE97C}" type="datetime1">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6253184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1"/>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DF6574BB-E4EB-4281-9BB1-27F4C100C1AC}" type="datetime1">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948327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EBA9D798-CE49-4407-B785-584CFA3FFB6C}" type="datetime1">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41307391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9"/>
            <a:ext cx="8229600" cy="1143000"/>
          </a:xfr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3"/>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32" y="1535113"/>
            <a:ext cx="4041775" cy="639763"/>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7F6EF221-7697-49C5-A655-58AEFF562DEB}" type="datetime1">
              <a:rPr lang="ko-KR" altLang="en-US" smtClean="0"/>
              <a:t>2022-12-25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271599603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2D825FE3-935B-4C2B-A9E2-2E20B5E303F8}" type="datetime1">
              <a:rPr lang="ko-KR" altLang="en-US" smtClean="0"/>
              <a:t>2022-12-25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54109828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6053E092-AF1B-476B-8169-33210F47F875}" type="datetime1">
              <a:rPr lang="ko-KR" altLang="en-US" smtClean="0"/>
              <a:t>2022-12-25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91511055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3" y="273049"/>
            <a:ext cx="3008313" cy="1162051"/>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3" y="1435104"/>
            <a:ext cx="3008313" cy="4691063"/>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43F52AEE-5FA0-4052-91E0-3D6BFD7E0D2D}" type="datetime1">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387479700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1"/>
            <a:ext cx="5486400" cy="566739"/>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ko-KR" altLang="en-US"/>
          </a:p>
        </p:txBody>
      </p:sp>
      <p:sp>
        <p:nvSpPr>
          <p:cNvPr id="4" name="텍스트 개체 틀 3"/>
          <p:cNvSpPr>
            <a:spLocks noGrp="1"/>
          </p:cNvSpPr>
          <p:nvPr>
            <p:ph type="body" sz="half" idx="2"/>
          </p:nvPr>
        </p:nvSpPr>
        <p:spPr>
          <a:xfrm>
            <a:off x="1792288" y="5367345"/>
            <a:ext cx="5486400" cy="804863"/>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E38AA4C1-1328-41CA-B87D-2B2D31347C37}" type="datetime1">
              <a:rPr lang="ko-KR" altLang="en-US" smtClean="0"/>
              <a:t>2022-12-25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170907906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FA686B8B-98DF-478D-93C5-84345C50E817}" type="datetime1">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173132024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6377"/>
            <a:ext cx="2057400" cy="4387851"/>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6377"/>
            <a:ext cx="6019800" cy="4387851"/>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B75B011A-7244-4F9B-B7DD-65A940F66386}" type="datetime1">
              <a:rPr lang="ko-KR" altLang="en-US" smtClean="0"/>
              <a:t>2022-12-25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74FDC9A-A14A-439D-BA33-32CB1D0E1745}" type="slidenum">
              <a:rPr lang="ko-KR" altLang="en-US" smtClean="0"/>
              <a:t>‹#›</a:t>
            </a:fld>
            <a:endParaRPr lang="ko-KR" altLang="en-US"/>
          </a:p>
        </p:txBody>
      </p:sp>
    </p:spTree>
    <p:extLst>
      <p:ext uri="{BB962C8B-B14F-4D97-AF65-F5344CB8AC3E}">
        <p14:creationId xmlns:p14="http://schemas.microsoft.com/office/powerpoint/2010/main" val="2402384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5C480BC-4137-4DEB-9AC1-6107DEAA88EF}"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 표지">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92555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4"/>
            <a:ext cx="6400800" cy="1752600"/>
          </a:xfrm>
        </p:spPr>
        <p:txBody>
          <a:bodyPr/>
          <a:lstStyle>
            <a:lvl1pPr marL="0" indent="0" algn="ctr">
              <a:buNone/>
              <a:defRPr/>
            </a:lvl1pPr>
            <a:lvl2pPr marL="456033" indent="0" algn="ctr">
              <a:buNone/>
              <a:defRPr/>
            </a:lvl2pPr>
            <a:lvl3pPr marL="912062" indent="0" algn="ctr">
              <a:buNone/>
              <a:defRPr/>
            </a:lvl3pPr>
            <a:lvl4pPr marL="1368093" indent="0" algn="ctr">
              <a:buNone/>
              <a:defRPr/>
            </a:lvl4pPr>
            <a:lvl5pPr marL="1824128" indent="0" algn="ctr">
              <a:buNone/>
              <a:defRPr/>
            </a:lvl5pPr>
            <a:lvl6pPr marL="2280158" indent="0" algn="ctr">
              <a:buNone/>
              <a:defRPr/>
            </a:lvl6pPr>
            <a:lvl7pPr marL="2736190" indent="0" algn="ctr">
              <a:buNone/>
              <a:defRPr/>
            </a:lvl7pPr>
            <a:lvl8pPr marL="3192222" indent="0" algn="ctr">
              <a:buNone/>
              <a:defRPr/>
            </a:lvl8pPr>
            <a:lvl9pPr marL="3648252"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B34720D5-A075-41D2-AF4A-8AD45058CDEC}" type="slidenum">
              <a:rPr lang="en-US" altLang="ko-KR"/>
              <a:pPr>
                <a:defRPr/>
              </a:pPr>
              <a:t>‹#›</a:t>
            </a:fld>
            <a:endParaRPr lang="en-US" altLang="ko-KR"/>
          </a:p>
        </p:txBody>
      </p:sp>
    </p:spTree>
    <p:extLst>
      <p:ext uri="{BB962C8B-B14F-4D97-AF65-F5344CB8AC3E}">
        <p14:creationId xmlns:p14="http://schemas.microsoft.com/office/powerpoint/2010/main" val="1114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88A24477-E771-46F5-96BF-5BA01698497A}" type="slidenum">
              <a:rPr lang="en-US" altLang="ko-KR"/>
              <a:pPr>
                <a:defRPr/>
              </a:pPr>
              <a:t>‹#›</a:t>
            </a:fld>
            <a:endParaRPr lang="en-US" altLang="ko-KR"/>
          </a:p>
        </p:txBody>
      </p:sp>
    </p:spTree>
    <p:extLst>
      <p:ext uri="{BB962C8B-B14F-4D97-AF65-F5344CB8AC3E}">
        <p14:creationId xmlns:p14="http://schemas.microsoft.com/office/powerpoint/2010/main" val="40139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9"/>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6033" indent="0">
              <a:buNone/>
              <a:defRPr sz="1800"/>
            </a:lvl2pPr>
            <a:lvl3pPr marL="912062" indent="0">
              <a:buNone/>
              <a:defRPr sz="1600"/>
            </a:lvl3pPr>
            <a:lvl4pPr marL="1368093" indent="0">
              <a:buNone/>
              <a:defRPr sz="1400"/>
            </a:lvl4pPr>
            <a:lvl5pPr marL="1824128" indent="0">
              <a:buNone/>
              <a:defRPr sz="1400"/>
            </a:lvl5pPr>
            <a:lvl6pPr marL="2280158" indent="0">
              <a:buNone/>
              <a:defRPr sz="1400"/>
            </a:lvl6pPr>
            <a:lvl7pPr marL="2736190" indent="0">
              <a:buNone/>
              <a:defRPr sz="1400"/>
            </a:lvl7pPr>
            <a:lvl8pPr marL="3192222" indent="0">
              <a:buNone/>
              <a:defRPr sz="1400"/>
            </a:lvl8pPr>
            <a:lvl9pPr marL="3648252"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E5C2AB73-C1E3-4D60-B8DE-940DDC4DB301}" type="slidenum">
              <a:rPr lang="en-US" altLang="ko-KR"/>
              <a:pPr>
                <a:defRPr/>
              </a:pPr>
              <a:t>‹#›</a:t>
            </a:fld>
            <a:endParaRPr lang="en-US" altLang="ko-KR"/>
          </a:p>
        </p:txBody>
      </p:sp>
    </p:spTree>
    <p:extLst>
      <p:ext uri="{BB962C8B-B14F-4D97-AF65-F5344CB8AC3E}">
        <p14:creationId xmlns:p14="http://schemas.microsoft.com/office/powerpoint/2010/main" val="60870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CE979AA5-2897-46EF-8B60-961BB76469DA}" type="slidenum">
              <a:rPr lang="en-US" altLang="ko-KR"/>
              <a:pPr>
                <a:defRPr/>
              </a:pPr>
              <a:t>‹#›</a:t>
            </a:fld>
            <a:endParaRPr lang="en-US" altLang="ko-KR"/>
          </a:p>
        </p:txBody>
      </p:sp>
    </p:spTree>
    <p:extLst>
      <p:ext uri="{BB962C8B-B14F-4D97-AF65-F5344CB8AC3E}">
        <p14:creationId xmlns:p14="http://schemas.microsoft.com/office/powerpoint/2010/main" val="22001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6033" indent="0">
              <a:buNone/>
              <a:defRPr sz="2000" b="1"/>
            </a:lvl2pPr>
            <a:lvl3pPr marL="912062" indent="0">
              <a:buNone/>
              <a:defRPr sz="1800" b="1"/>
            </a:lvl3pPr>
            <a:lvl4pPr marL="1368093" indent="0">
              <a:buNone/>
              <a:defRPr sz="1600" b="1"/>
            </a:lvl4pPr>
            <a:lvl5pPr marL="1824128" indent="0">
              <a:buNone/>
              <a:defRPr sz="1600" b="1"/>
            </a:lvl5pPr>
            <a:lvl6pPr marL="2280158" indent="0">
              <a:buNone/>
              <a:defRPr sz="1600" b="1"/>
            </a:lvl6pPr>
            <a:lvl7pPr marL="2736190" indent="0">
              <a:buNone/>
              <a:defRPr sz="1600" b="1"/>
            </a:lvl7pPr>
            <a:lvl8pPr marL="3192222" indent="0">
              <a:buNone/>
              <a:defRPr sz="1600" b="1"/>
            </a:lvl8pPr>
            <a:lvl9pPr marL="3648252"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34" y="1535113"/>
            <a:ext cx="4041775" cy="639762"/>
          </a:xfrm>
        </p:spPr>
        <p:txBody>
          <a:bodyPr anchor="b"/>
          <a:lstStyle>
            <a:lvl1pPr marL="0" indent="0">
              <a:buNone/>
              <a:defRPr sz="2400" b="1"/>
            </a:lvl1pPr>
            <a:lvl2pPr marL="456033" indent="0">
              <a:buNone/>
              <a:defRPr sz="2000" b="1"/>
            </a:lvl2pPr>
            <a:lvl3pPr marL="912062" indent="0">
              <a:buNone/>
              <a:defRPr sz="1800" b="1"/>
            </a:lvl3pPr>
            <a:lvl4pPr marL="1368093" indent="0">
              <a:buNone/>
              <a:defRPr sz="1600" b="1"/>
            </a:lvl4pPr>
            <a:lvl5pPr marL="1824128" indent="0">
              <a:buNone/>
              <a:defRPr sz="1600" b="1"/>
            </a:lvl5pPr>
            <a:lvl6pPr marL="2280158" indent="0">
              <a:buNone/>
              <a:defRPr sz="1600" b="1"/>
            </a:lvl6pPr>
            <a:lvl7pPr marL="2736190" indent="0">
              <a:buNone/>
              <a:defRPr sz="1600" b="1"/>
            </a:lvl7pPr>
            <a:lvl8pPr marL="3192222" indent="0">
              <a:buNone/>
              <a:defRPr sz="1600" b="1"/>
            </a:lvl8pPr>
            <a:lvl9pPr marL="3648252"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078279E2-56D1-4020-BCD1-D452D23ABE21}" type="slidenum">
              <a:rPr lang="en-US" altLang="ko-KR"/>
              <a:pPr>
                <a:defRPr/>
              </a:pPr>
              <a:t>‹#›</a:t>
            </a:fld>
            <a:endParaRPr lang="en-US" altLang="ko-KR"/>
          </a:p>
        </p:txBody>
      </p:sp>
    </p:spTree>
    <p:extLst>
      <p:ext uri="{BB962C8B-B14F-4D97-AF65-F5344CB8AC3E}">
        <p14:creationId xmlns:p14="http://schemas.microsoft.com/office/powerpoint/2010/main" val="23913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DBB9D331-E87E-4AA2-9CFC-5F3A06E94AE2}" type="slidenum">
              <a:rPr lang="en-US" altLang="ko-KR"/>
              <a:pPr>
                <a:defRPr/>
              </a:pPr>
              <a:t>‹#›</a:t>
            </a:fld>
            <a:endParaRPr lang="en-US" altLang="ko-KR"/>
          </a:p>
        </p:txBody>
      </p:sp>
    </p:spTree>
    <p:extLst>
      <p:ext uri="{BB962C8B-B14F-4D97-AF65-F5344CB8AC3E}">
        <p14:creationId xmlns:p14="http://schemas.microsoft.com/office/powerpoint/2010/main" val="243459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5C480BC-4137-4DEB-9AC1-6107DEAA88EF}" type="slidenum">
              <a:rPr lang="en-US" altLang="ko-KR"/>
              <a:pPr>
                <a:defRPr/>
              </a:pPr>
              <a:t>‹#›</a:t>
            </a:fld>
            <a:endParaRPr lang="en-US" altLang="ko-KR"/>
          </a:p>
        </p:txBody>
      </p:sp>
    </p:spTree>
    <p:extLst>
      <p:ext uri="{BB962C8B-B14F-4D97-AF65-F5344CB8AC3E}">
        <p14:creationId xmlns:p14="http://schemas.microsoft.com/office/powerpoint/2010/main" val="249007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16"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16" y="1435107"/>
            <a:ext cx="3008313" cy="4691063"/>
          </a:xfrm>
        </p:spPr>
        <p:txBody>
          <a:bodyPr/>
          <a:lstStyle>
            <a:lvl1pPr marL="0" indent="0">
              <a:buNone/>
              <a:defRPr sz="1400"/>
            </a:lvl1pPr>
            <a:lvl2pPr marL="456033" indent="0">
              <a:buNone/>
              <a:defRPr sz="1200"/>
            </a:lvl2pPr>
            <a:lvl3pPr marL="912062" indent="0">
              <a:buNone/>
              <a:defRPr sz="1000"/>
            </a:lvl3pPr>
            <a:lvl4pPr marL="1368093" indent="0">
              <a:buNone/>
              <a:defRPr sz="900"/>
            </a:lvl4pPr>
            <a:lvl5pPr marL="1824128" indent="0">
              <a:buNone/>
              <a:defRPr sz="900"/>
            </a:lvl5pPr>
            <a:lvl6pPr marL="2280158" indent="0">
              <a:buNone/>
              <a:defRPr sz="900"/>
            </a:lvl6pPr>
            <a:lvl7pPr marL="2736190" indent="0">
              <a:buNone/>
              <a:defRPr sz="900"/>
            </a:lvl7pPr>
            <a:lvl8pPr marL="3192222" indent="0">
              <a:buNone/>
              <a:defRPr sz="900"/>
            </a:lvl8pPr>
            <a:lvl9pPr marL="3648252"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F0BEFAB4-0A1B-48D2-B444-08E321D77868}" type="slidenum">
              <a:rPr lang="en-US" altLang="ko-KR"/>
              <a:pPr>
                <a:defRPr/>
              </a:pPr>
              <a:t>‹#›</a:t>
            </a:fld>
            <a:endParaRPr lang="en-US" altLang="ko-KR"/>
          </a:p>
        </p:txBody>
      </p:sp>
    </p:spTree>
    <p:extLst>
      <p:ext uri="{BB962C8B-B14F-4D97-AF65-F5344CB8AC3E}">
        <p14:creationId xmlns:p14="http://schemas.microsoft.com/office/powerpoint/2010/main" val="333319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6033" indent="0">
              <a:buNone/>
              <a:defRPr sz="2800"/>
            </a:lvl2pPr>
            <a:lvl3pPr marL="912062" indent="0">
              <a:buNone/>
              <a:defRPr sz="2400"/>
            </a:lvl3pPr>
            <a:lvl4pPr marL="1368093" indent="0">
              <a:buNone/>
              <a:defRPr sz="2000"/>
            </a:lvl4pPr>
            <a:lvl5pPr marL="1824128" indent="0">
              <a:buNone/>
              <a:defRPr sz="2000"/>
            </a:lvl5pPr>
            <a:lvl6pPr marL="2280158" indent="0">
              <a:buNone/>
              <a:defRPr sz="2000"/>
            </a:lvl6pPr>
            <a:lvl7pPr marL="2736190" indent="0">
              <a:buNone/>
              <a:defRPr sz="2000"/>
            </a:lvl7pPr>
            <a:lvl8pPr marL="3192222" indent="0">
              <a:buNone/>
              <a:defRPr sz="2000"/>
            </a:lvl8pPr>
            <a:lvl9pPr marL="3648252"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6033" indent="0">
              <a:buNone/>
              <a:defRPr sz="1200"/>
            </a:lvl2pPr>
            <a:lvl3pPr marL="912062" indent="0">
              <a:buNone/>
              <a:defRPr sz="1000"/>
            </a:lvl3pPr>
            <a:lvl4pPr marL="1368093" indent="0">
              <a:buNone/>
              <a:defRPr sz="900"/>
            </a:lvl4pPr>
            <a:lvl5pPr marL="1824128" indent="0">
              <a:buNone/>
              <a:defRPr sz="900"/>
            </a:lvl5pPr>
            <a:lvl6pPr marL="2280158" indent="0">
              <a:buNone/>
              <a:defRPr sz="900"/>
            </a:lvl6pPr>
            <a:lvl7pPr marL="2736190" indent="0">
              <a:buNone/>
              <a:defRPr sz="900"/>
            </a:lvl7pPr>
            <a:lvl8pPr marL="3192222" indent="0">
              <a:buNone/>
              <a:defRPr sz="900"/>
            </a:lvl8pPr>
            <a:lvl9pPr marL="3648252"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86F4EEA3-7A6A-4621-A84F-784EB8F4E1B8}" type="slidenum">
              <a:rPr lang="en-US" altLang="ko-KR"/>
              <a:pPr>
                <a:defRPr/>
              </a:pPr>
              <a:t>‹#›</a:t>
            </a:fld>
            <a:endParaRPr lang="en-US" altLang="ko-KR"/>
          </a:p>
        </p:txBody>
      </p:sp>
    </p:spTree>
    <p:extLst>
      <p:ext uri="{BB962C8B-B14F-4D97-AF65-F5344CB8AC3E}">
        <p14:creationId xmlns:p14="http://schemas.microsoft.com/office/powerpoint/2010/main" val="276582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16"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16" y="1435107"/>
            <a:ext cx="3008313" cy="4691063"/>
          </a:xfrm>
        </p:spPr>
        <p:txBody>
          <a:bodyPr/>
          <a:lstStyle>
            <a:lvl1pPr marL="0" indent="0">
              <a:buNone/>
              <a:defRPr sz="1400"/>
            </a:lvl1pPr>
            <a:lvl2pPr marL="456033" indent="0">
              <a:buNone/>
              <a:defRPr sz="1200"/>
            </a:lvl2pPr>
            <a:lvl3pPr marL="912062" indent="0">
              <a:buNone/>
              <a:defRPr sz="1000"/>
            </a:lvl3pPr>
            <a:lvl4pPr marL="1368093" indent="0">
              <a:buNone/>
              <a:defRPr sz="900"/>
            </a:lvl4pPr>
            <a:lvl5pPr marL="1824128" indent="0">
              <a:buNone/>
              <a:defRPr sz="900"/>
            </a:lvl5pPr>
            <a:lvl6pPr marL="2280158" indent="0">
              <a:buNone/>
              <a:defRPr sz="900"/>
            </a:lvl6pPr>
            <a:lvl7pPr marL="2736190" indent="0">
              <a:buNone/>
              <a:defRPr sz="900"/>
            </a:lvl7pPr>
            <a:lvl8pPr marL="3192222" indent="0">
              <a:buNone/>
              <a:defRPr sz="900"/>
            </a:lvl8pPr>
            <a:lvl9pPr marL="3648252"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F0BEFAB4-0A1B-48D2-B444-08E321D77868}"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1F14AEC-5142-47CA-9A36-DD136B83B998}" type="slidenum">
              <a:rPr lang="en-US" altLang="ko-KR"/>
              <a:pPr>
                <a:defRPr/>
              </a:pPr>
              <a:t>‹#›</a:t>
            </a:fld>
            <a:endParaRPr lang="en-US" altLang="ko-KR"/>
          </a:p>
        </p:txBody>
      </p:sp>
    </p:spTree>
    <p:extLst>
      <p:ext uri="{BB962C8B-B14F-4D97-AF65-F5344CB8AC3E}">
        <p14:creationId xmlns:p14="http://schemas.microsoft.com/office/powerpoint/2010/main" val="19396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50"/>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50"/>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F17D171-B196-4002-8833-3F7165B3F0CA}" type="slidenum">
              <a:rPr lang="en-US" altLang="ko-KR"/>
              <a:pPr>
                <a:defRPr/>
              </a:pPr>
              <a:t>‹#›</a:t>
            </a:fld>
            <a:endParaRPr lang="en-US" altLang="ko-KR"/>
          </a:p>
        </p:txBody>
      </p:sp>
    </p:spTree>
    <p:extLst>
      <p:ext uri="{BB962C8B-B14F-4D97-AF65-F5344CB8AC3E}">
        <p14:creationId xmlns:p14="http://schemas.microsoft.com/office/powerpoint/2010/main" val="230256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50"/>
            <a:ext cx="8229600" cy="5851525"/>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239A68C6-14D9-403C-A8E1-EC5D8E2D168A}" type="slidenum">
              <a:rPr lang="en-US" altLang="ko-KR"/>
              <a:pPr>
                <a:defRPr/>
              </a:pPr>
              <a:t>‹#›</a:t>
            </a:fld>
            <a:endParaRPr lang="en-US" altLang="ko-KR"/>
          </a:p>
        </p:txBody>
      </p:sp>
    </p:spTree>
    <p:extLst>
      <p:ext uri="{BB962C8B-B14F-4D97-AF65-F5344CB8AC3E}">
        <p14:creationId xmlns:p14="http://schemas.microsoft.com/office/powerpoint/2010/main" val="23789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9_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26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 내지">
    <p:spTree>
      <p:nvGrpSpPr>
        <p:cNvPr id="1" name=""/>
        <p:cNvGrpSpPr/>
        <p:nvPr/>
      </p:nvGrpSpPr>
      <p:grpSpPr>
        <a:xfrm>
          <a:off x="0" y="0"/>
          <a:ext cx="0" cy="0"/>
          <a:chOff x="0" y="0"/>
          <a:chExt cx="0" cy="0"/>
        </a:xfrm>
      </p:grpSpPr>
      <p:cxnSp>
        <p:nvCxnSpPr>
          <p:cNvPr id="6" name="직선 연결선 5"/>
          <p:cNvCxnSpPr/>
          <p:nvPr userDrawn="1"/>
        </p:nvCxnSpPr>
        <p:spPr>
          <a:xfrm>
            <a:off x="321520" y="1041229"/>
            <a:ext cx="235892" cy="0"/>
          </a:xfrm>
          <a:prstGeom prst="line">
            <a:avLst/>
          </a:prstGeom>
          <a:ln w="3175">
            <a:solidFill>
              <a:srgbClr val="DF2718"/>
            </a:solidFill>
          </a:ln>
        </p:spPr>
        <p:style>
          <a:lnRef idx="1">
            <a:schemeClr val="accent1"/>
          </a:lnRef>
          <a:fillRef idx="0">
            <a:schemeClr val="accent1"/>
          </a:fillRef>
          <a:effectRef idx="0">
            <a:schemeClr val="accent1"/>
          </a:effectRef>
          <a:fontRef idx="minor">
            <a:schemeClr val="tx1"/>
          </a:fontRef>
        </p:style>
      </p:cxnSp>
      <p:sp>
        <p:nvSpPr>
          <p:cNvPr id="4" name="Slide Number Placeholder 5"/>
          <p:cNvSpPr txBox="1">
            <a:spLocks/>
          </p:cNvSpPr>
          <p:nvPr userDrawn="1"/>
        </p:nvSpPr>
        <p:spPr>
          <a:xfrm>
            <a:off x="8352058" y="6331355"/>
            <a:ext cx="485815" cy="328295"/>
          </a:xfrm>
          <a:prstGeom prst="rect">
            <a:avLst/>
          </a:prstGeom>
        </p:spPr>
        <p:txBody>
          <a:bodyPr vert="horz" wrap="none" lIns="121916" tIns="60958" rIns="121916" bIns="60958" rtlCol="0" anchor="b">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A290D8D-6BA0-418D-AFED-C65293F70DA0}" type="slidenum">
              <a:rPr kumimoji="1" lang="en-US" sz="1000" b="0" i="0" u="none" strike="noStrike" kern="1200" cap="none" spc="0" normalizeH="0" baseline="0" noProof="0" smtClean="0">
                <a:ln>
                  <a:noFill/>
                </a:ln>
                <a:solidFill>
                  <a:srgbClr val="FFFFFF">
                    <a:lumMod val="50000"/>
                  </a:srgbClr>
                </a:solidFill>
                <a:effectLst/>
                <a:uLnTx/>
                <a:uFillTx/>
                <a:latin typeface="Noto Sans CJK KR Regular" panose="020B0500000000000000" pitchFamily="34" charset="-127"/>
                <a:ea typeface="Noto Sans CJK KR Regular" panose="020B0500000000000000" pitchFamily="34" charset="-127"/>
                <a:cs typeface="Bebas Neue" charset="0"/>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1" lang="en-US" sz="1400" b="0" i="0" u="none" strike="noStrike" kern="1200" cap="none" spc="0" normalizeH="0" baseline="0" noProof="0" dirty="0">
              <a:ln>
                <a:noFill/>
              </a:ln>
              <a:solidFill>
                <a:srgbClr val="FFFFFF">
                  <a:lumMod val="50000"/>
                </a:srgbClr>
              </a:solidFill>
              <a:effectLst/>
              <a:uLnTx/>
              <a:uFillTx/>
              <a:latin typeface="Noto Sans CJK KR Regular" panose="020B0500000000000000" pitchFamily="34" charset="-127"/>
              <a:ea typeface="Noto Sans CJK KR Regular" panose="020B0500000000000000" pitchFamily="34" charset="-127"/>
              <a:cs typeface="Bebas Neue" charset="0"/>
            </a:endParaRPr>
          </a:p>
        </p:txBody>
      </p:sp>
    </p:spTree>
    <p:extLst>
      <p:ext uri="{BB962C8B-B14F-4D97-AF65-F5344CB8AC3E}">
        <p14:creationId xmlns:p14="http://schemas.microsoft.com/office/powerpoint/2010/main" val="369326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제목 슬라이드">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fld id="{0300B1C9-C207-47B2-BC9E-39859E1BDB1D}" type="datetime1">
              <a:rPr lang="ko-KR" altLang="en-US" smtClean="0">
                <a:solidFill>
                  <a:prstClr val="black">
                    <a:tint val="75000"/>
                  </a:prstClr>
                </a:solidFill>
              </a:rPr>
              <a:pPr/>
              <a:t>2022-12-25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a:xfrm>
            <a:off x="6804248" y="6356381"/>
            <a:ext cx="2133600" cy="365125"/>
          </a:xfrm>
        </p:spPr>
        <p:txBody>
          <a:bodyPr/>
          <a:lstStyle/>
          <a:p>
            <a:fld id="{4BEDD84E-25D4-4983-8AA1-2863C96F08D9}" type="slidenum">
              <a:rPr lang="ko-KR" altLang="en-US" smtClean="0">
                <a:solidFill>
                  <a:prstClr val="black">
                    <a:tint val="75000"/>
                  </a:prstClr>
                </a:solidFill>
              </a:rPr>
              <a:pPr/>
              <a:t>‹#›</a:t>
            </a:fld>
            <a:endParaRPr lang="ko-KR" altLang="en-US">
              <a:solidFill>
                <a:prstClr val="black">
                  <a:tint val="75000"/>
                </a:prstClr>
              </a:solidFill>
            </a:endParaRPr>
          </a:p>
        </p:txBody>
      </p:sp>
      <p:pic>
        <p:nvPicPr>
          <p:cNvPr id="7" name="_x188512120" descr="DRW0000351046b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83" t="34227" r="3774" b="1"/>
          <a:stretch/>
        </p:blipFill>
        <p:spPr bwMode="auto">
          <a:xfrm>
            <a:off x="0" y="31"/>
            <a:ext cx="9144000" cy="1340767"/>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6876256" y="0"/>
            <a:ext cx="648072" cy="38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9" tIns="45676" rIns="91349" bIns="45676" rtlCol="0" anchor="ctr"/>
          <a:lstStyle/>
          <a:p>
            <a:pPr fontAlgn="auto">
              <a:spcBef>
                <a:spcPts val="0"/>
              </a:spcBef>
              <a:spcAft>
                <a:spcPts val="0"/>
              </a:spcAft>
            </a:pPr>
            <a:endParaRPr kumimoji="0" lang="ko-KR" altLang="en-US" sz="1800">
              <a:solidFill>
                <a:prstClr val="white"/>
              </a:solidFill>
            </a:endParaRPr>
          </a:p>
        </p:txBody>
      </p:sp>
      <p:sp>
        <p:nvSpPr>
          <p:cNvPr id="9" name="직사각형 8"/>
          <p:cNvSpPr/>
          <p:nvPr userDrawn="1"/>
        </p:nvSpPr>
        <p:spPr>
          <a:xfrm>
            <a:off x="467544" y="180048"/>
            <a:ext cx="792088" cy="800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9" tIns="45676" rIns="91349" bIns="45676" rtlCol="0" anchor="ctr"/>
          <a:lstStyle/>
          <a:p>
            <a:pPr fontAlgn="auto">
              <a:spcBef>
                <a:spcPts val="0"/>
              </a:spcBef>
              <a:spcAft>
                <a:spcPts val="0"/>
              </a:spcAft>
            </a:pPr>
            <a:endParaRPr kumimoji="0" lang="ko-KR" altLang="en-US" sz="1800">
              <a:solidFill>
                <a:prstClr val="white"/>
              </a:solidFill>
            </a:endParaRPr>
          </a:p>
        </p:txBody>
      </p:sp>
    </p:spTree>
    <p:extLst>
      <p:ext uri="{BB962C8B-B14F-4D97-AF65-F5344CB8AC3E}">
        <p14:creationId xmlns:p14="http://schemas.microsoft.com/office/powerpoint/2010/main" val="41187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6033" indent="0">
              <a:buNone/>
              <a:defRPr sz="2800"/>
            </a:lvl2pPr>
            <a:lvl3pPr marL="912062" indent="0">
              <a:buNone/>
              <a:defRPr sz="2400"/>
            </a:lvl3pPr>
            <a:lvl4pPr marL="1368093" indent="0">
              <a:buNone/>
              <a:defRPr sz="2000"/>
            </a:lvl4pPr>
            <a:lvl5pPr marL="1824128" indent="0">
              <a:buNone/>
              <a:defRPr sz="2000"/>
            </a:lvl5pPr>
            <a:lvl6pPr marL="2280158" indent="0">
              <a:buNone/>
              <a:defRPr sz="2000"/>
            </a:lvl6pPr>
            <a:lvl7pPr marL="2736190" indent="0">
              <a:buNone/>
              <a:defRPr sz="2000"/>
            </a:lvl7pPr>
            <a:lvl8pPr marL="3192222" indent="0">
              <a:buNone/>
              <a:defRPr sz="2000"/>
            </a:lvl8pPr>
            <a:lvl9pPr marL="3648252"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6033" indent="0">
              <a:buNone/>
              <a:defRPr sz="1200"/>
            </a:lvl2pPr>
            <a:lvl3pPr marL="912062" indent="0">
              <a:buNone/>
              <a:defRPr sz="1000"/>
            </a:lvl3pPr>
            <a:lvl4pPr marL="1368093" indent="0">
              <a:buNone/>
              <a:defRPr sz="900"/>
            </a:lvl4pPr>
            <a:lvl5pPr marL="1824128" indent="0">
              <a:buNone/>
              <a:defRPr sz="900"/>
            </a:lvl5pPr>
            <a:lvl6pPr marL="2280158" indent="0">
              <a:buNone/>
              <a:defRPr sz="900"/>
            </a:lvl6pPr>
            <a:lvl7pPr marL="2736190" indent="0">
              <a:buNone/>
              <a:defRPr sz="900"/>
            </a:lvl7pPr>
            <a:lvl8pPr marL="3192222" indent="0">
              <a:buNone/>
              <a:defRPr sz="900"/>
            </a:lvl8pPr>
            <a:lvl9pPr marL="3648252"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86F4EEA3-7A6A-4621-A84F-784EB8F4E1B8}" type="slidenum">
              <a:rPr lang="en-US" altLang="ko-KR"/>
              <a:pPr>
                <a:defRPr/>
              </a:pPr>
              <a:t>‹#›</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40"/>
            <a:ext cx="8229600" cy="1143000"/>
          </a:xfrm>
          <a:prstGeom prst="rect">
            <a:avLst/>
          </a:prstGeom>
          <a:noFill/>
          <a:ln w="9525">
            <a:noFill/>
            <a:miter lim="800000"/>
            <a:headEnd/>
            <a:tailEnd/>
          </a:ln>
        </p:spPr>
        <p:txBody>
          <a:bodyPr vert="horz" wrap="square" lIns="91206" tIns="45602" rIns="91206" bIns="45602" numCol="1" anchor="ctr" anchorCtr="0" compatLnSpc="1">
            <a:prstTxWarp prst="textNoShape">
              <a:avLst/>
            </a:prstTxWarp>
          </a:bodyPr>
          <a:lstStyle/>
          <a:p>
            <a:pPr lvl="0"/>
            <a:r>
              <a:rPr lang="ko-KR" altLang="en-US"/>
              <a:t>마스터 제목 스타일 편집</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06" tIns="45602" rIns="91206" bIns="45602"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457201" y="6245225"/>
            <a:ext cx="2133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l">
              <a:spcBef>
                <a:spcPct val="0"/>
              </a:spcBef>
              <a:defRPr sz="1400" b="0">
                <a:solidFill>
                  <a:schemeClr val="tx1"/>
                </a:solidFill>
                <a:latin typeface="+mn-lt"/>
                <a:ea typeface="+mn-ea"/>
              </a:defRPr>
            </a:lvl1pPr>
          </a:lstStyle>
          <a:p>
            <a:pPr>
              <a:defRPr/>
            </a:pPr>
            <a:endParaRPr lang="en-US" altLang="ko-K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spcBef>
                <a:spcPct val="0"/>
              </a:spcBef>
              <a:defRPr sz="1400" b="0">
                <a:solidFill>
                  <a:schemeClr val="tx1"/>
                </a:solidFill>
                <a:latin typeface="+mn-lt"/>
                <a:ea typeface="+mn-ea"/>
              </a:defRPr>
            </a:lvl1pPr>
          </a:lstStyle>
          <a:p>
            <a:pPr>
              <a:defRPr/>
            </a:pPr>
            <a:endParaRPr lang="en-US" altLang="ko-K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r">
              <a:spcBef>
                <a:spcPct val="0"/>
              </a:spcBef>
              <a:defRPr sz="1400" b="0">
                <a:solidFill>
                  <a:schemeClr val="tx1"/>
                </a:solidFill>
                <a:latin typeface="+mn-lt"/>
                <a:ea typeface="+mn-ea"/>
              </a:defRPr>
            </a:lvl1pPr>
          </a:lstStyle>
          <a:p>
            <a:pPr>
              <a:defRPr/>
            </a:pPr>
            <a:fld id="{E5EAD69D-A51E-4310-B514-3189CD9A5879}"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 id="2147485082" r:id="rId12"/>
    <p:sldLayoutId id="2147486146"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6033"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2062"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68093"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4128"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024" indent="-342024"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1050" indent="-285022" algn="l" rtl="0" eaLnBrk="0" fontAlgn="base" latinLnBrk="1" hangingPunct="0">
        <a:spcBef>
          <a:spcPct val="20000"/>
        </a:spcBef>
        <a:spcAft>
          <a:spcPct val="0"/>
        </a:spcAft>
        <a:buChar char="–"/>
        <a:defRPr kumimoji="1" sz="2800">
          <a:solidFill>
            <a:schemeClr val="tx1"/>
          </a:solidFill>
          <a:latin typeface="+mn-lt"/>
          <a:ea typeface="+mn-ea"/>
        </a:defRPr>
      </a:lvl2pPr>
      <a:lvl3pPr marL="1140080" indent="-228018" algn="l" rtl="0" eaLnBrk="0" fontAlgn="base" latinLnBrk="1" hangingPunct="0">
        <a:spcBef>
          <a:spcPct val="20000"/>
        </a:spcBef>
        <a:spcAft>
          <a:spcPct val="0"/>
        </a:spcAft>
        <a:buChar char="•"/>
        <a:defRPr kumimoji="1" sz="2400">
          <a:solidFill>
            <a:schemeClr val="tx1"/>
          </a:solidFill>
          <a:latin typeface="+mn-lt"/>
          <a:ea typeface="+mn-ea"/>
        </a:defRPr>
      </a:lvl3pPr>
      <a:lvl4pPr marL="1596113" indent="-228018" algn="l" rtl="0" eaLnBrk="0" fontAlgn="base" latinLnBrk="1" hangingPunct="0">
        <a:spcBef>
          <a:spcPct val="20000"/>
        </a:spcBef>
        <a:spcAft>
          <a:spcPct val="0"/>
        </a:spcAft>
        <a:buChar char="–"/>
        <a:defRPr kumimoji="1" sz="2000">
          <a:solidFill>
            <a:schemeClr val="tx1"/>
          </a:solidFill>
          <a:latin typeface="+mn-lt"/>
          <a:ea typeface="+mn-ea"/>
        </a:defRPr>
      </a:lvl4pPr>
      <a:lvl5pPr marL="2052142" indent="-228018" algn="l" rtl="0" eaLnBrk="0" fontAlgn="base" latinLnBrk="1" hangingPunct="0">
        <a:spcBef>
          <a:spcPct val="20000"/>
        </a:spcBef>
        <a:spcAft>
          <a:spcPct val="0"/>
        </a:spcAft>
        <a:buChar char="»"/>
        <a:defRPr kumimoji="1" sz="2000">
          <a:solidFill>
            <a:schemeClr val="tx1"/>
          </a:solidFill>
          <a:latin typeface="+mn-lt"/>
          <a:ea typeface="+mn-ea"/>
        </a:defRPr>
      </a:lvl5pPr>
      <a:lvl6pPr marL="2508173" indent="-228018" algn="l" rtl="0" fontAlgn="base" latinLnBrk="1">
        <a:spcBef>
          <a:spcPct val="20000"/>
        </a:spcBef>
        <a:spcAft>
          <a:spcPct val="0"/>
        </a:spcAft>
        <a:buChar char="»"/>
        <a:defRPr kumimoji="1" sz="2000">
          <a:solidFill>
            <a:schemeClr val="tx1"/>
          </a:solidFill>
          <a:latin typeface="+mn-lt"/>
          <a:ea typeface="+mn-ea"/>
        </a:defRPr>
      </a:lvl6pPr>
      <a:lvl7pPr marL="2964205" indent="-228018" algn="l" rtl="0" fontAlgn="base" latinLnBrk="1">
        <a:spcBef>
          <a:spcPct val="20000"/>
        </a:spcBef>
        <a:spcAft>
          <a:spcPct val="0"/>
        </a:spcAft>
        <a:buChar char="»"/>
        <a:defRPr kumimoji="1" sz="2000">
          <a:solidFill>
            <a:schemeClr val="tx1"/>
          </a:solidFill>
          <a:latin typeface="+mn-lt"/>
          <a:ea typeface="+mn-ea"/>
        </a:defRPr>
      </a:lvl7pPr>
      <a:lvl8pPr marL="3420239" indent="-228018" algn="l" rtl="0" fontAlgn="base" latinLnBrk="1">
        <a:spcBef>
          <a:spcPct val="20000"/>
        </a:spcBef>
        <a:spcAft>
          <a:spcPct val="0"/>
        </a:spcAft>
        <a:buChar char="»"/>
        <a:defRPr kumimoji="1" sz="2000">
          <a:solidFill>
            <a:schemeClr val="tx1"/>
          </a:solidFill>
          <a:latin typeface="+mn-lt"/>
          <a:ea typeface="+mn-ea"/>
        </a:defRPr>
      </a:lvl8pPr>
      <a:lvl9pPr marL="3876268" indent="-228018"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2062" rtl="0" eaLnBrk="1" latinLnBrk="1" hangingPunct="1">
        <a:defRPr sz="1800" kern="1200">
          <a:solidFill>
            <a:schemeClr val="tx1"/>
          </a:solidFill>
          <a:latin typeface="+mn-lt"/>
          <a:ea typeface="+mn-ea"/>
          <a:cs typeface="+mn-cs"/>
        </a:defRPr>
      </a:lvl1pPr>
      <a:lvl2pPr marL="456033" algn="l" defTabSz="912062" rtl="0" eaLnBrk="1" latinLnBrk="1" hangingPunct="1">
        <a:defRPr sz="1800" kern="1200">
          <a:solidFill>
            <a:schemeClr val="tx1"/>
          </a:solidFill>
          <a:latin typeface="+mn-lt"/>
          <a:ea typeface="+mn-ea"/>
          <a:cs typeface="+mn-cs"/>
        </a:defRPr>
      </a:lvl2pPr>
      <a:lvl3pPr marL="912062" algn="l" defTabSz="912062" rtl="0" eaLnBrk="1" latinLnBrk="1" hangingPunct="1">
        <a:defRPr sz="1800" kern="1200">
          <a:solidFill>
            <a:schemeClr val="tx1"/>
          </a:solidFill>
          <a:latin typeface="+mn-lt"/>
          <a:ea typeface="+mn-ea"/>
          <a:cs typeface="+mn-cs"/>
        </a:defRPr>
      </a:lvl3pPr>
      <a:lvl4pPr marL="1368093" algn="l" defTabSz="912062" rtl="0" eaLnBrk="1" latinLnBrk="1" hangingPunct="1">
        <a:defRPr sz="1800" kern="1200">
          <a:solidFill>
            <a:schemeClr val="tx1"/>
          </a:solidFill>
          <a:latin typeface="+mn-lt"/>
          <a:ea typeface="+mn-ea"/>
          <a:cs typeface="+mn-cs"/>
        </a:defRPr>
      </a:lvl4pPr>
      <a:lvl5pPr marL="1824128" algn="l" defTabSz="912062" rtl="0" eaLnBrk="1" latinLnBrk="1" hangingPunct="1">
        <a:defRPr sz="1800" kern="1200">
          <a:solidFill>
            <a:schemeClr val="tx1"/>
          </a:solidFill>
          <a:latin typeface="+mn-lt"/>
          <a:ea typeface="+mn-ea"/>
          <a:cs typeface="+mn-cs"/>
        </a:defRPr>
      </a:lvl5pPr>
      <a:lvl6pPr marL="2280158" algn="l" defTabSz="912062" rtl="0" eaLnBrk="1" latinLnBrk="1" hangingPunct="1">
        <a:defRPr sz="1800" kern="1200">
          <a:solidFill>
            <a:schemeClr val="tx1"/>
          </a:solidFill>
          <a:latin typeface="+mn-lt"/>
          <a:ea typeface="+mn-ea"/>
          <a:cs typeface="+mn-cs"/>
        </a:defRPr>
      </a:lvl6pPr>
      <a:lvl7pPr marL="2736190" algn="l" defTabSz="912062" rtl="0" eaLnBrk="1" latinLnBrk="1" hangingPunct="1">
        <a:defRPr sz="1800" kern="1200">
          <a:solidFill>
            <a:schemeClr val="tx1"/>
          </a:solidFill>
          <a:latin typeface="+mn-lt"/>
          <a:ea typeface="+mn-ea"/>
          <a:cs typeface="+mn-cs"/>
        </a:defRPr>
      </a:lvl7pPr>
      <a:lvl8pPr marL="3192222" algn="l" defTabSz="912062" rtl="0" eaLnBrk="1" latinLnBrk="1" hangingPunct="1">
        <a:defRPr sz="1800" kern="1200">
          <a:solidFill>
            <a:schemeClr val="tx1"/>
          </a:solidFill>
          <a:latin typeface="+mn-lt"/>
          <a:ea typeface="+mn-ea"/>
          <a:cs typeface="+mn-cs"/>
        </a:defRPr>
      </a:lvl8pPr>
      <a:lvl9pPr marL="3648252" algn="l" defTabSz="912062"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000" fontAlgn="auto">
              <a:spcBef>
                <a:spcPts val="0"/>
              </a:spcBef>
              <a:spcAft>
                <a:spcPts val="0"/>
              </a:spcAft>
            </a:pPr>
            <a:fld id="{5BF0D33E-3507-4A99-B6B1-9633C2EDB0FF}" type="datetime1">
              <a:rPr kumimoji="0" lang="ko-KR" altLang="en-US" smtClean="0">
                <a:solidFill>
                  <a:prstClr val="black">
                    <a:tint val="75000"/>
                  </a:prstClr>
                </a:solidFill>
                <a:latin typeface="맑은 고딕"/>
                <a:ea typeface="맑은 고딕"/>
              </a:rPr>
              <a:pPr defTabSz="914000" fontAlgn="auto">
                <a:spcBef>
                  <a:spcPts val="0"/>
                </a:spcBef>
                <a:spcAft>
                  <a:spcPts val="0"/>
                </a:spcAft>
              </a:pPr>
              <a:t>2022-12-25</a:t>
            </a:fld>
            <a:endParaRPr kumimoji="0"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000" fontAlgn="auto">
              <a:spcBef>
                <a:spcPts val="0"/>
              </a:spcBef>
              <a:spcAft>
                <a:spcPts val="0"/>
              </a:spcAft>
            </a:pPr>
            <a:endParaRPr kumimoji="0"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000" fontAlgn="auto">
              <a:spcBef>
                <a:spcPts val="0"/>
              </a:spcBef>
              <a:spcAft>
                <a:spcPts val="0"/>
              </a:spcAft>
            </a:pPr>
            <a:fld id="{FE10642D-4D59-4A11-BC69-8A99CC0E9DB7}" type="slidenum">
              <a:rPr kumimoji="0" lang="ko-KR" altLang="en-US" smtClean="0">
                <a:solidFill>
                  <a:prstClr val="black">
                    <a:tint val="75000"/>
                  </a:prstClr>
                </a:solidFill>
                <a:latin typeface="맑은 고딕"/>
                <a:ea typeface="맑은 고딕"/>
              </a:rPr>
              <a:pPr defTabSz="914000" fontAlgn="auto">
                <a:spcBef>
                  <a:spcPts val="0"/>
                </a:spcBef>
                <a:spcAft>
                  <a:spcPts val="0"/>
                </a:spcAft>
              </a:pPr>
              <a:t>‹#›</a:t>
            </a:fld>
            <a:endParaRPr kumimoji="0" lang="ko-KR" altLang="en-US">
              <a:solidFill>
                <a:prstClr val="black">
                  <a:tint val="75000"/>
                </a:prstClr>
              </a:solidFill>
              <a:latin typeface="맑은 고딕"/>
              <a:ea typeface="맑은 고딕"/>
            </a:endParaRPr>
          </a:p>
        </p:txBody>
      </p:sp>
    </p:spTree>
    <p:extLst>
      <p:ext uri="{BB962C8B-B14F-4D97-AF65-F5344CB8AC3E}">
        <p14:creationId xmlns:p14="http://schemas.microsoft.com/office/powerpoint/2010/main" val="148357377"/>
      </p:ext>
    </p:extLst>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나눔스퀘어 ExtraBold" panose="020B0600000101010101" pitchFamily="50" charset="-127"/>
                <a:ea typeface="나눔스퀘어 ExtraBold" panose="020B0600000101010101" pitchFamily="50" charset="-127"/>
              </a:defRPr>
            </a:lvl1pPr>
          </a:lstStyle>
          <a:p>
            <a:fld id="{39AFFB4A-6B6F-4C37-9732-9F486554C584}" type="datetimeFigureOut">
              <a:rPr lang="ko-KR" altLang="en-US" smtClean="0"/>
              <a:pPr/>
              <a:t>2022-12-25</a:t>
            </a:fld>
            <a:endParaRPr lang="ko-KR" altLang="en-US" dirty="0"/>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나눔스퀘어 ExtraBold" panose="020B0600000101010101" pitchFamily="50" charset="-127"/>
                <a:ea typeface="나눔스퀘어 ExtraBold" panose="020B0600000101010101" pitchFamily="50" charset="-127"/>
              </a:defRPr>
            </a:lvl1pPr>
          </a:lstStyle>
          <a:p>
            <a:endParaRPr lang="ko-KR" altLang="en-US" dirty="0"/>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나눔스퀘어 ExtraBold" panose="020B0600000101010101" pitchFamily="50" charset="-127"/>
                <a:ea typeface="나눔스퀘어 ExtraBold" panose="020B0600000101010101" pitchFamily="50" charset="-127"/>
              </a:defRPr>
            </a:lvl1pPr>
          </a:lstStyle>
          <a:p>
            <a:fld id="{69ED12DE-C864-48B9-86F4-8272DA639274}" type="slidenum">
              <a:rPr lang="ko-KR" altLang="en-US" smtClean="0"/>
              <a:pPr/>
              <a:t>‹#›</a:t>
            </a:fld>
            <a:endParaRPr lang="ko-KR" altLang="en-US" dirty="0"/>
          </a:p>
        </p:txBody>
      </p:sp>
    </p:spTree>
    <p:extLst>
      <p:ext uri="{BB962C8B-B14F-4D97-AF65-F5344CB8AC3E}">
        <p14:creationId xmlns:p14="http://schemas.microsoft.com/office/powerpoint/2010/main" val="1927329854"/>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Office Theme">
    <p:bg>
      <p:bgRef idx="1001">
        <a:schemeClr val="bg1"/>
      </p:bgRef>
    </p:bg>
    <p:spTree>
      <p:nvGrpSpPr>
        <p:cNvPr id="1" name=""/>
        <p:cNvGrpSpPr/>
        <p:nvPr/>
      </p:nvGrpSpPr>
      <p:grpSpPr>
        <a:xfrm>
          <a:off x="0" y="0"/>
          <a:ext cx="0" cy="0"/>
          <a:chOff x="0" y="0"/>
          <a:chExt cx="0" cy="0"/>
        </a:xfrm>
      </p:grpSpPr>
      <p:pic>
        <p:nvPicPr>
          <p:cNvPr id="1027" name="Picture 3" descr="D:\Desktop\kidp_grey.png"/>
          <p:cNvPicPr>
            <a:picLocks noChangeAspect="1" noChangeArrowheads="1"/>
          </p:cNvPicPr>
          <p:nvPr userDrawn="1"/>
        </p:nvPicPr>
        <p:blipFill rotWithShape="1">
          <a:blip r:embed="rId10"/>
          <a:srcRect/>
          <a:stretch>
            <a:fillRect/>
          </a:stretch>
        </p:blipFill>
        <p:spPr>
          <a:xfrm>
            <a:off x="8464299" y="332853"/>
            <a:ext cx="373572" cy="267688"/>
          </a:xfrm>
          <a:prstGeom prst="rect">
            <a:avLst/>
          </a:prstGeom>
          <a:noFill/>
        </p:spPr>
      </p:pic>
    </p:spTree>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a:buChar char="•"/>
        <a:defRPr sz="21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40"/>
            <a:ext cx="8229600" cy="1143000"/>
          </a:xfrm>
          <a:prstGeom prst="rect">
            <a:avLst/>
          </a:prstGeom>
          <a:noFill/>
          <a:ln w="9525">
            <a:noFill/>
            <a:miter lim="800000"/>
            <a:headEnd/>
            <a:tailEnd/>
          </a:ln>
        </p:spPr>
        <p:txBody>
          <a:bodyPr vert="horz" wrap="square" lIns="91206" tIns="45602" rIns="91206" bIns="45602" numCol="1" anchor="ctr" anchorCtr="0" compatLnSpc="1">
            <a:prstTxWarp prst="textNoShape">
              <a:avLst/>
            </a:prstTxWarp>
          </a:bodyPr>
          <a:lstStyle/>
          <a:p>
            <a:pPr lvl="0"/>
            <a:r>
              <a:rPr lang="ko-KR" altLang="en-US" dirty="0"/>
              <a:t>마스터 제목 스타일 편집</a:t>
            </a:r>
          </a:p>
        </p:txBody>
      </p:sp>
      <p:sp>
        <p:nvSpPr>
          <p:cNvPr id="8195"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206" tIns="45602" rIns="91206" bIns="45602" numCol="1" anchor="t" anchorCtr="0" compatLnSpc="1">
            <a:prstTxWarp prst="textNoShape">
              <a:avLst/>
            </a:prstTxWarp>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1028" name="Rectangle 4"/>
          <p:cNvSpPr>
            <a:spLocks noGrp="1" noChangeArrowheads="1"/>
          </p:cNvSpPr>
          <p:nvPr>
            <p:ph type="dt" sz="half" idx="2"/>
          </p:nvPr>
        </p:nvSpPr>
        <p:spPr bwMode="auto">
          <a:xfrm>
            <a:off x="457201" y="6245225"/>
            <a:ext cx="2133600" cy="476251"/>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l">
              <a:spcBef>
                <a:spcPct val="0"/>
              </a:spcBef>
              <a:defRPr sz="1050" b="0">
                <a:solidFill>
                  <a:schemeClr val="tx1"/>
                </a:solidFill>
                <a:latin typeface="나눔스퀘어" panose="020B0600000101010101" pitchFamily="50" charset="-127"/>
                <a:ea typeface="나눔스퀘어" panose="020B0600000101010101" pitchFamily="50" charset="-127"/>
              </a:defRPr>
            </a:lvl1pPr>
          </a:lstStyle>
          <a:p>
            <a:pPr>
              <a:defRPr/>
            </a:pPr>
            <a:endParaRPr lang="en-US" altLang="ko-KR" dirty="0"/>
          </a:p>
        </p:txBody>
      </p:sp>
      <p:sp>
        <p:nvSpPr>
          <p:cNvPr id="1029" name="Rectangle 5"/>
          <p:cNvSpPr>
            <a:spLocks noGrp="1" noChangeArrowheads="1"/>
          </p:cNvSpPr>
          <p:nvPr>
            <p:ph type="ftr" sz="quarter" idx="3"/>
          </p:nvPr>
        </p:nvSpPr>
        <p:spPr bwMode="auto">
          <a:xfrm>
            <a:off x="3124203" y="6245225"/>
            <a:ext cx="2895600" cy="476251"/>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spcBef>
                <a:spcPct val="0"/>
              </a:spcBef>
              <a:defRPr sz="1050" b="0">
                <a:solidFill>
                  <a:schemeClr val="tx1"/>
                </a:solidFill>
                <a:latin typeface="나눔스퀘어" panose="020B0600000101010101" pitchFamily="50" charset="-127"/>
                <a:ea typeface="나눔스퀘어" panose="020B0600000101010101" pitchFamily="50" charset="-127"/>
              </a:defRPr>
            </a:lvl1pPr>
          </a:lstStyle>
          <a:p>
            <a:pPr>
              <a:defRPr/>
            </a:pPr>
            <a:endParaRPr lang="en-US" altLang="ko-KR" dirty="0"/>
          </a:p>
        </p:txBody>
      </p:sp>
      <p:sp>
        <p:nvSpPr>
          <p:cNvPr id="1030" name="Rectangle 6"/>
          <p:cNvSpPr>
            <a:spLocks noGrp="1" noChangeArrowheads="1"/>
          </p:cNvSpPr>
          <p:nvPr>
            <p:ph type="sldNum" sz="quarter" idx="4"/>
          </p:nvPr>
        </p:nvSpPr>
        <p:spPr bwMode="auto">
          <a:xfrm>
            <a:off x="6553201" y="6245225"/>
            <a:ext cx="2133600" cy="476251"/>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r">
              <a:spcBef>
                <a:spcPct val="0"/>
              </a:spcBef>
              <a:defRPr sz="1050" b="0">
                <a:solidFill>
                  <a:schemeClr val="tx1"/>
                </a:solidFill>
                <a:latin typeface="나눔스퀘어" panose="020B0600000101010101" pitchFamily="50" charset="-127"/>
                <a:ea typeface="나눔스퀘어" panose="020B0600000101010101" pitchFamily="50" charset="-127"/>
              </a:defRPr>
            </a:lvl1pPr>
          </a:lstStyle>
          <a:p>
            <a:pPr>
              <a:defRPr/>
            </a:pPr>
            <a:fld id="{E5EAD69D-A51E-4310-B514-3189CD9A5879}" type="slidenum">
              <a:rPr lang="en-US" altLang="ko-KR" smtClean="0"/>
              <a:pPr>
                <a:defRPr/>
              </a:pPr>
              <a:t>‹#›</a:t>
            </a:fld>
            <a:endParaRPr lang="en-US" altLang="ko-KR" dirty="0"/>
          </a:p>
        </p:txBody>
      </p:sp>
    </p:spTree>
    <p:extLst>
      <p:ext uri="{BB962C8B-B14F-4D97-AF65-F5344CB8AC3E}">
        <p14:creationId xmlns:p14="http://schemas.microsoft.com/office/powerpoint/2010/main" val="1028868610"/>
      </p:ext>
    </p:extLst>
  </p:cSld>
  <p:clrMap bg1="lt1" tx1="dk1" bg2="lt2" tx2="dk2" accent1="accent1" accent2="accent2" accent3="accent3" accent4="accent4" accent5="accent5" accent6="accent6" hlink="hlink" folHlink="folHlink"/>
  <p:sldLayoutIdLst>
    <p:sldLayoutId id="2147486148" r:id="rId1"/>
    <p:sldLayoutId id="2147486149" r:id="rId2"/>
    <p:sldLayoutId id="2147486150" r:id="rId3"/>
    <p:sldLayoutId id="2147486151" r:id="rId4"/>
    <p:sldLayoutId id="2147486152" r:id="rId5"/>
    <p:sldLayoutId id="2147486153" r:id="rId6"/>
    <p:sldLayoutId id="2147486154" r:id="rId7"/>
    <p:sldLayoutId id="2147486155" r:id="rId8"/>
    <p:sldLayoutId id="2147486156" r:id="rId9"/>
    <p:sldLayoutId id="2147486157" r:id="rId10"/>
    <p:sldLayoutId id="2147486158" r:id="rId11"/>
    <p:sldLayoutId id="2147486159" r:id="rId12"/>
    <p:sldLayoutId id="2147486160" r:id="rId13"/>
    <p:sldLayoutId id="2147486161" r:id="rId14"/>
    <p:sldLayoutId id="2147486162" r:id="rId15"/>
  </p:sldLayoutIdLst>
  <p:transition>
    <p:fade/>
  </p:transition>
  <p:txStyles>
    <p:titleStyle>
      <a:lvl1pPr algn="ctr" rtl="0" eaLnBrk="0" fontAlgn="base" latinLnBrk="1" hangingPunct="0">
        <a:spcBef>
          <a:spcPct val="0"/>
        </a:spcBef>
        <a:spcAft>
          <a:spcPct val="0"/>
        </a:spcAft>
        <a:defRPr kumimoji="1" sz="3300">
          <a:solidFill>
            <a:schemeClr val="tx2"/>
          </a:solidFill>
          <a:latin typeface="나눔스퀘어" panose="020B0600000101010101" pitchFamily="50" charset="-127"/>
          <a:ea typeface="나눔스퀘어" panose="020B0600000101010101" pitchFamily="50" charset="-127"/>
          <a:cs typeface="+mj-cs"/>
        </a:defRPr>
      </a:lvl1pPr>
      <a:lvl2pPr algn="ctr" rtl="0" eaLnBrk="0" fontAlgn="base" latinLnBrk="1" hangingPunct="0">
        <a:spcBef>
          <a:spcPct val="0"/>
        </a:spcBef>
        <a:spcAft>
          <a:spcPct val="0"/>
        </a:spcAft>
        <a:defRPr kumimoji="1" sz="33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33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33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3300">
          <a:solidFill>
            <a:schemeClr val="tx2"/>
          </a:solidFill>
          <a:latin typeface="굴림" pitchFamily="50" charset="-127"/>
          <a:ea typeface="굴림" pitchFamily="50" charset="-127"/>
        </a:defRPr>
      </a:lvl5pPr>
      <a:lvl6pPr marL="342025" algn="ctr" rtl="0" fontAlgn="base" latinLnBrk="1">
        <a:spcBef>
          <a:spcPct val="0"/>
        </a:spcBef>
        <a:spcAft>
          <a:spcPct val="0"/>
        </a:spcAft>
        <a:defRPr kumimoji="1" sz="3300">
          <a:solidFill>
            <a:schemeClr val="tx2"/>
          </a:solidFill>
          <a:latin typeface="굴림" pitchFamily="50" charset="-127"/>
          <a:ea typeface="굴림" pitchFamily="50" charset="-127"/>
        </a:defRPr>
      </a:lvl6pPr>
      <a:lvl7pPr marL="684047" algn="ctr" rtl="0" fontAlgn="base" latinLnBrk="1">
        <a:spcBef>
          <a:spcPct val="0"/>
        </a:spcBef>
        <a:spcAft>
          <a:spcPct val="0"/>
        </a:spcAft>
        <a:defRPr kumimoji="1" sz="3300">
          <a:solidFill>
            <a:schemeClr val="tx2"/>
          </a:solidFill>
          <a:latin typeface="굴림" pitchFamily="50" charset="-127"/>
          <a:ea typeface="굴림" pitchFamily="50" charset="-127"/>
        </a:defRPr>
      </a:lvl7pPr>
      <a:lvl8pPr marL="1026070" algn="ctr" rtl="0" fontAlgn="base" latinLnBrk="1">
        <a:spcBef>
          <a:spcPct val="0"/>
        </a:spcBef>
        <a:spcAft>
          <a:spcPct val="0"/>
        </a:spcAft>
        <a:defRPr kumimoji="1" sz="3300">
          <a:solidFill>
            <a:schemeClr val="tx2"/>
          </a:solidFill>
          <a:latin typeface="굴림" pitchFamily="50" charset="-127"/>
          <a:ea typeface="굴림" pitchFamily="50" charset="-127"/>
        </a:defRPr>
      </a:lvl8pPr>
      <a:lvl9pPr marL="1368096" algn="ctr" rtl="0" fontAlgn="base" latinLnBrk="1">
        <a:spcBef>
          <a:spcPct val="0"/>
        </a:spcBef>
        <a:spcAft>
          <a:spcPct val="0"/>
        </a:spcAft>
        <a:defRPr kumimoji="1" sz="3300">
          <a:solidFill>
            <a:schemeClr val="tx2"/>
          </a:solidFill>
          <a:latin typeface="굴림" pitchFamily="50" charset="-127"/>
          <a:ea typeface="굴림" pitchFamily="50" charset="-127"/>
        </a:defRPr>
      </a:lvl9pPr>
    </p:titleStyle>
    <p:bodyStyle>
      <a:lvl1pPr marL="256518" indent="-256518" algn="l" rtl="0" eaLnBrk="0" fontAlgn="base" latinLnBrk="1" hangingPunct="0">
        <a:spcBef>
          <a:spcPct val="20000"/>
        </a:spcBef>
        <a:spcAft>
          <a:spcPct val="0"/>
        </a:spcAft>
        <a:buChar char="•"/>
        <a:defRPr kumimoji="1" sz="2400">
          <a:solidFill>
            <a:schemeClr val="tx1"/>
          </a:solidFill>
          <a:latin typeface="나눔스퀘어" panose="020B0600000101010101" pitchFamily="50" charset="-127"/>
          <a:ea typeface="나눔스퀘어" panose="020B0600000101010101" pitchFamily="50" charset="-127"/>
          <a:cs typeface="+mn-cs"/>
        </a:defRPr>
      </a:lvl1pPr>
      <a:lvl2pPr marL="555788" indent="-213767" algn="l" rtl="0" eaLnBrk="0" fontAlgn="base" latinLnBrk="1" hangingPunct="0">
        <a:spcBef>
          <a:spcPct val="20000"/>
        </a:spcBef>
        <a:spcAft>
          <a:spcPct val="0"/>
        </a:spcAft>
        <a:buChar char="–"/>
        <a:defRPr kumimoji="1" sz="2100">
          <a:solidFill>
            <a:schemeClr val="tx1"/>
          </a:solidFill>
          <a:latin typeface="나눔스퀘어" panose="020B0600000101010101" pitchFamily="50" charset="-127"/>
          <a:ea typeface="나눔스퀘어" panose="020B0600000101010101" pitchFamily="50" charset="-127"/>
        </a:defRPr>
      </a:lvl2pPr>
      <a:lvl3pPr marL="855060" indent="-171014" algn="l" rtl="0" eaLnBrk="0" fontAlgn="base" latinLnBrk="1" hangingPunct="0">
        <a:spcBef>
          <a:spcPct val="20000"/>
        </a:spcBef>
        <a:spcAft>
          <a:spcPct val="0"/>
        </a:spcAft>
        <a:buChar char="•"/>
        <a:defRPr kumimoji="1" sz="1800">
          <a:solidFill>
            <a:schemeClr val="tx1"/>
          </a:solidFill>
          <a:latin typeface="나눔스퀘어" panose="020B0600000101010101" pitchFamily="50" charset="-127"/>
          <a:ea typeface="나눔스퀘어" panose="020B0600000101010101" pitchFamily="50" charset="-127"/>
        </a:defRPr>
      </a:lvl3pPr>
      <a:lvl4pPr marL="1197085" indent="-171014" algn="l" rtl="0" eaLnBrk="0" fontAlgn="base" latinLnBrk="1" hangingPunct="0">
        <a:spcBef>
          <a:spcPct val="20000"/>
        </a:spcBef>
        <a:spcAft>
          <a:spcPct val="0"/>
        </a:spcAft>
        <a:buChar char="–"/>
        <a:defRPr kumimoji="1" sz="1500">
          <a:solidFill>
            <a:schemeClr val="tx1"/>
          </a:solidFill>
          <a:latin typeface="나눔스퀘어" panose="020B0600000101010101" pitchFamily="50" charset="-127"/>
          <a:ea typeface="나눔스퀘어" panose="020B0600000101010101" pitchFamily="50" charset="-127"/>
        </a:defRPr>
      </a:lvl4pPr>
      <a:lvl5pPr marL="1539107" indent="-171014" algn="l" rtl="0" eaLnBrk="0" fontAlgn="base" latinLnBrk="1" hangingPunct="0">
        <a:spcBef>
          <a:spcPct val="20000"/>
        </a:spcBef>
        <a:spcAft>
          <a:spcPct val="0"/>
        </a:spcAft>
        <a:buChar char="»"/>
        <a:defRPr kumimoji="1" sz="1500">
          <a:solidFill>
            <a:schemeClr val="tx1"/>
          </a:solidFill>
          <a:latin typeface="나눔스퀘어" panose="020B0600000101010101" pitchFamily="50" charset="-127"/>
          <a:ea typeface="나눔스퀘어" panose="020B0600000101010101" pitchFamily="50" charset="-127"/>
        </a:defRPr>
      </a:lvl5pPr>
      <a:lvl6pPr marL="1881130" indent="-171014" algn="l" rtl="0" fontAlgn="base" latinLnBrk="1">
        <a:spcBef>
          <a:spcPct val="20000"/>
        </a:spcBef>
        <a:spcAft>
          <a:spcPct val="0"/>
        </a:spcAft>
        <a:buChar char="»"/>
        <a:defRPr kumimoji="1" sz="1500">
          <a:solidFill>
            <a:schemeClr val="tx1"/>
          </a:solidFill>
          <a:latin typeface="+mn-lt"/>
          <a:ea typeface="+mn-ea"/>
        </a:defRPr>
      </a:lvl6pPr>
      <a:lvl7pPr marL="2223154" indent="-171014" algn="l" rtl="0" fontAlgn="base" latinLnBrk="1">
        <a:spcBef>
          <a:spcPct val="20000"/>
        </a:spcBef>
        <a:spcAft>
          <a:spcPct val="0"/>
        </a:spcAft>
        <a:buChar char="»"/>
        <a:defRPr kumimoji="1" sz="1500">
          <a:solidFill>
            <a:schemeClr val="tx1"/>
          </a:solidFill>
          <a:latin typeface="+mn-lt"/>
          <a:ea typeface="+mn-ea"/>
        </a:defRPr>
      </a:lvl7pPr>
      <a:lvl8pPr marL="2565179" indent="-171014" algn="l" rtl="0" fontAlgn="base" latinLnBrk="1">
        <a:spcBef>
          <a:spcPct val="20000"/>
        </a:spcBef>
        <a:spcAft>
          <a:spcPct val="0"/>
        </a:spcAft>
        <a:buChar char="»"/>
        <a:defRPr kumimoji="1" sz="1500">
          <a:solidFill>
            <a:schemeClr val="tx1"/>
          </a:solidFill>
          <a:latin typeface="+mn-lt"/>
          <a:ea typeface="+mn-ea"/>
        </a:defRPr>
      </a:lvl8pPr>
      <a:lvl9pPr marL="2907201" indent="-171014" algn="l" rtl="0" fontAlgn="base" latinLnBrk="1">
        <a:spcBef>
          <a:spcPct val="20000"/>
        </a:spcBef>
        <a:spcAft>
          <a:spcPct val="0"/>
        </a:spcAft>
        <a:buChar char="»"/>
        <a:defRPr kumimoji="1" sz="1500">
          <a:solidFill>
            <a:schemeClr val="tx1"/>
          </a:solidFill>
          <a:latin typeface="+mn-lt"/>
          <a:ea typeface="+mn-ea"/>
        </a:defRPr>
      </a:lvl9pPr>
    </p:bodyStyle>
    <p:otherStyle>
      <a:defPPr>
        <a:defRPr lang="ko-KR"/>
      </a:defPPr>
      <a:lvl1pPr marL="0" algn="l" defTabSz="684047" rtl="0" eaLnBrk="1" latinLnBrk="1" hangingPunct="1">
        <a:defRPr sz="1350" kern="1200">
          <a:solidFill>
            <a:schemeClr val="tx1"/>
          </a:solidFill>
          <a:latin typeface="+mn-lt"/>
          <a:ea typeface="+mn-ea"/>
          <a:cs typeface="+mn-cs"/>
        </a:defRPr>
      </a:lvl1pPr>
      <a:lvl2pPr marL="342025" algn="l" defTabSz="684047" rtl="0" eaLnBrk="1" latinLnBrk="1" hangingPunct="1">
        <a:defRPr sz="1350" kern="1200">
          <a:solidFill>
            <a:schemeClr val="tx1"/>
          </a:solidFill>
          <a:latin typeface="+mn-lt"/>
          <a:ea typeface="+mn-ea"/>
          <a:cs typeface="+mn-cs"/>
        </a:defRPr>
      </a:lvl2pPr>
      <a:lvl3pPr marL="684047" algn="l" defTabSz="684047" rtl="0" eaLnBrk="1" latinLnBrk="1" hangingPunct="1">
        <a:defRPr sz="1350" kern="1200">
          <a:solidFill>
            <a:schemeClr val="tx1"/>
          </a:solidFill>
          <a:latin typeface="+mn-lt"/>
          <a:ea typeface="+mn-ea"/>
          <a:cs typeface="+mn-cs"/>
        </a:defRPr>
      </a:lvl3pPr>
      <a:lvl4pPr marL="1026070" algn="l" defTabSz="684047" rtl="0" eaLnBrk="1" latinLnBrk="1" hangingPunct="1">
        <a:defRPr sz="1350" kern="1200">
          <a:solidFill>
            <a:schemeClr val="tx1"/>
          </a:solidFill>
          <a:latin typeface="+mn-lt"/>
          <a:ea typeface="+mn-ea"/>
          <a:cs typeface="+mn-cs"/>
        </a:defRPr>
      </a:lvl4pPr>
      <a:lvl5pPr marL="1368096" algn="l" defTabSz="684047" rtl="0" eaLnBrk="1" latinLnBrk="1" hangingPunct="1">
        <a:defRPr sz="1350" kern="1200">
          <a:solidFill>
            <a:schemeClr val="tx1"/>
          </a:solidFill>
          <a:latin typeface="+mn-lt"/>
          <a:ea typeface="+mn-ea"/>
          <a:cs typeface="+mn-cs"/>
        </a:defRPr>
      </a:lvl5pPr>
      <a:lvl6pPr marL="1710119" algn="l" defTabSz="684047" rtl="0" eaLnBrk="1" latinLnBrk="1" hangingPunct="1">
        <a:defRPr sz="1350" kern="1200">
          <a:solidFill>
            <a:schemeClr val="tx1"/>
          </a:solidFill>
          <a:latin typeface="+mn-lt"/>
          <a:ea typeface="+mn-ea"/>
          <a:cs typeface="+mn-cs"/>
        </a:defRPr>
      </a:lvl6pPr>
      <a:lvl7pPr marL="2052143" algn="l" defTabSz="684047" rtl="0" eaLnBrk="1" latinLnBrk="1" hangingPunct="1">
        <a:defRPr sz="1350" kern="1200">
          <a:solidFill>
            <a:schemeClr val="tx1"/>
          </a:solidFill>
          <a:latin typeface="+mn-lt"/>
          <a:ea typeface="+mn-ea"/>
          <a:cs typeface="+mn-cs"/>
        </a:defRPr>
      </a:lvl7pPr>
      <a:lvl8pPr marL="2394167" algn="l" defTabSz="684047" rtl="0" eaLnBrk="1" latinLnBrk="1" hangingPunct="1">
        <a:defRPr sz="1350" kern="1200">
          <a:solidFill>
            <a:schemeClr val="tx1"/>
          </a:solidFill>
          <a:latin typeface="+mn-lt"/>
          <a:ea typeface="+mn-ea"/>
          <a:cs typeface="+mn-cs"/>
        </a:defRPr>
      </a:lvl8pPr>
      <a:lvl9pPr marL="2736189" algn="l" defTabSz="684047" rtl="0" eaLnBrk="1" latinLnBrk="1"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9"/>
            <a:ext cx="8229600" cy="1143000"/>
          </a:xfrm>
          <a:prstGeom prst="rect">
            <a:avLst/>
          </a:prstGeom>
        </p:spPr>
        <p:txBody>
          <a:bodyPr vert="horz" lIns="91430" tIns="45715" rIns="91430" bIns="4571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356352"/>
            <a:ext cx="2133600" cy="365125"/>
          </a:xfrm>
          <a:prstGeom prst="rect">
            <a:avLst/>
          </a:prstGeom>
        </p:spPr>
        <p:txBody>
          <a:bodyPr vert="horz" lIns="91430" tIns="45715" rIns="91430" bIns="45715" rtlCol="0" anchor="ctr"/>
          <a:lstStyle>
            <a:lvl1pPr algn="l">
              <a:defRPr sz="1200">
                <a:solidFill>
                  <a:schemeClr val="tx1">
                    <a:tint val="75000"/>
                  </a:schemeClr>
                </a:solidFill>
                <a:latin typeface="나눔스퀘어" panose="020B0600000101010101" pitchFamily="50" charset="-127"/>
                <a:ea typeface="나눔스퀘어" panose="020B0600000101010101" pitchFamily="50" charset="-127"/>
              </a:defRPr>
            </a:lvl1pPr>
          </a:lstStyle>
          <a:p>
            <a:fld id="{21915308-4287-48C6-9AFF-E029028EB6D9}" type="datetime1">
              <a:rPr lang="ko-KR" altLang="en-US" smtClean="0"/>
              <a:pPr/>
              <a:t>2022-12-25</a:t>
            </a:fld>
            <a:endParaRPr lang="ko-KR" altLang="en-US" dirty="0"/>
          </a:p>
        </p:txBody>
      </p:sp>
      <p:sp>
        <p:nvSpPr>
          <p:cNvPr id="5" name="바닥글 개체 틀 4"/>
          <p:cNvSpPr>
            <a:spLocks noGrp="1"/>
          </p:cNvSpPr>
          <p:nvPr>
            <p:ph type="ftr" sz="quarter" idx="3"/>
          </p:nvPr>
        </p:nvSpPr>
        <p:spPr>
          <a:xfrm>
            <a:off x="3124200" y="6356352"/>
            <a:ext cx="2895600" cy="365125"/>
          </a:xfrm>
          <a:prstGeom prst="rect">
            <a:avLst/>
          </a:prstGeom>
        </p:spPr>
        <p:txBody>
          <a:bodyPr vert="horz" lIns="91430" tIns="45715" rIns="91430" bIns="45715" rtlCol="0" anchor="ctr"/>
          <a:lstStyle>
            <a:lvl1pPr algn="ctr">
              <a:defRPr sz="1200">
                <a:solidFill>
                  <a:schemeClr val="tx1">
                    <a:tint val="75000"/>
                  </a:schemeClr>
                </a:solidFill>
                <a:latin typeface="나눔스퀘어" panose="020B0600000101010101" pitchFamily="50" charset="-127"/>
                <a:ea typeface="나눔스퀘어" panose="020B0600000101010101" pitchFamily="50" charset="-127"/>
              </a:defRPr>
            </a:lvl1pPr>
          </a:lstStyle>
          <a:p>
            <a:endParaRPr lang="ko-KR" altLang="en-US" dirty="0"/>
          </a:p>
        </p:txBody>
      </p:sp>
      <p:sp>
        <p:nvSpPr>
          <p:cNvPr id="6" name="슬라이드 번호 개체 틀 5"/>
          <p:cNvSpPr>
            <a:spLocks noGrp="1"/>
          </p:cNvSpPr>
          <p:nvPr>
            <p:ph type="sldNum" sz="quarter" idx="4"/>
          </p:nvPr>
        </p:nvSpPr>
        <p:spPr>
          <a:xfrm>
            <a:off x="6553200" y="6356352"/>
            <a:ext cx="2133600" cy="365125"/>
          </a:xfrm>
          <a:prstGeom prst="rect">
            <a:avLst/>
          </a:prstGeom>
        </p:spPr>
        <p:txBody>
          <a:bodyPr vert="horz" lIns="91430" tIns="45715" rIns="91430" bIns="45715" rtlCol="0" anchor="ctr"/>
          <a:lstStyle>
            <a:lvl1pPr algn="r">
              <a:defRPr sz="1200">
                <a:solidFill>
                  <a:schemeClr val="tx1">
                    <a:tint val="75000"/>
                  </a:schemeClr>
                </a:solidFill>
                <a:latin typeface="나눔스퀘어" panose="020B0600000101010101" pitchFamily="50" charset="-127"/>
                <a:ea typeface="나눔스퀘어" panose="020B0600000101010101" pitchFamily="50" charset="-127"/>
              </a:defRPr>
            </a:lvl1pPr>
          </a:lstStyle>
          <a:p>
            <a:fld id="{374FDC9A-A14A-439D-BA33-32CB1D0E1745}" type="slidenum">
              <a:rPr lang="ko-KR" altLang="en-US" smtClean="0"/>
              <a:pPr/>
              <a:t>‹#›</a:t>
            </a:fld>
            <a:endParaRPr lang="ko-KR" altLang="en-US" dirty="0"/>
          </a:p>
        </p:txBody>
      </p:sp>
    </p:spTree>
    <p:extLst>
      <p:ext uri="{BB962C8B-B14F-4D97-AF65-F5344CB8AC3E}">
        <p14:creationId xmlns:p14="http://schemas.microsoft.com/office/powerpoint/2010/main" val="1651979171"/>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 id="2147486175" r:id="rId12"/>
  </p:sldLayoutIdLst>
  <p:transition>
    <p:fade/>
  </p:transition>
  <p:hf hdr="0" ftr="0" dt="0"/>
  <p:txStyles>
    <p:titleStyle>
      <a:lvl1pPr algn="ctr" defTabSz="914288" rtl="0" eaLnBrk="1" latinLnBrk="1" hangingPunct="1">
        <a:spcBef>
          <a:spcPct val="0"/>
        </a:spcBef>
        <a:buNone/>
        <a:defRPr sz="4400" kern="1200">
          <a:solidFill>
            <a:schemeClr val="tx1"/>
          </a:solidFill>
          <a:latin typeface="나눔스퀘어" panose="020B0600000101010101" pitchFamily="50" charset="-127"/>
          <a:ea typeface="나눔스퀘어" panose="020B0600000101010101" pitchFamily="50" charset="-127"/>
          <a:cs typeface="+mj-cs"/>
        </a:defRPr>
      </a:lvl1pPr>
    </p:titleStyle>
    <p:bodyStyle>
      <a:lvl1pPr marL="342857" indent="-342857" algn="l" defTabSz="914288" rtl="0" eaLnBrk="1" latinLnBrk="1" hangingPunct="1">
        <a:spcBef>
          <a:spcPct val="20000"/>
        </a:spcBef>
        <a:buFont typeface="Arial" panose="020B0604020202020204" pitchFamily="34" charset="0"/>
        <a:buChar char="•"/>
        <a:defRPr sz="3200" kern="1200">
          <a:solidFill>
            <a:schemeClr val="tx1"/>
          </a:solidFill>
          <a:latin typeface="나눔스퀘어" panose="020B0600000101010101" pitchFamily="50" charset="-127"/>
          <a:ea typeface="나눔스퀘어" panose="020B0600000101010101" pitchFamily="50" charset="-127"/>
          <a:cs typeface="+mn-cs"/>
        </a:defRPr>
      </a:lvl1pPr>
      <a:lvl2pPr marL="742859" indent="-285715" algn="l" defTabSz="914288" rtl="0" eaLnBrk="1" latinLnBrk="1" hangingPunct="1">
        <a:spcBef>
          <a:spcPct val="20000"/>
        </a:spcBef>
        <a:buFont typeface="Arial" panose="020B0604020202020204" pitchFamily="34" charset="0"/>
        <a:buChar char="–"/>
        <a:defRPr sz="2800" kern="1200">
          <a:solidFill>
            <a:schemeClr val="tx1"/>
          </a:solidFill>
          <a:latin typeface="나눔스퀘어" panose="020B0600000101010101" pitchFamily="50" charset="-127"/>
          <a:ea typeface="나눔스퀘어" panose="020B0600000101010101" pitchFamily="50" charset="-127"/>
          <a:cs typeface="+mn-cs"/>
        </a:defRPr>
      </a:lvl2pPr>
      <a:lvl3pPr marL="1142858" indent="-228570" algn="l" defTabSz="914288" rtl="0" eaLnBrk="1" latinLnBrk="1" hangingPunct="1">
        <a:spcBef>
          <a:spcPct val="20000"/>
        </a:spcBef>
        <a:buFont typeface="Arial" panose="020B0604020202020204" pitchFamily="34" charset="0"/>
        <a:buChar char="•"/>
        <a:defRPr sz="2400" kern="1200">
          <a:solidFill>
            <a:schemeClr val="tx1"/>
          </a:solidFill>
          <a:latin typeface="나눔스퀘어" panose="020B0600000101010101" pitchFamily="50" charset="-127"/>
          <a:ea typeface="나눔스퀘어" panose="020B0600000101010101" pitchFamily="50" charset="-127"/>
          <a:cs typeface="+mn-cs"/>
        </a:defRPr>
      </a:lvl3pPr>
      <a:lvl4pPr marL="1600000" indent="-228570" algn="l" defTabSz="914288" rtl="0" eaLnBrk="1" latinLnBrk="1" hangingPunct="1">
        <a:spcBef>
          <a:spcPct val="20000"/>
        </a:spcBef>
        <a:buFont typeface="Arial" panose="020B0604020202020204" pitchFamily="34" charset="0"/>
        <a:buChar char="–"/>
        <a:defRPr sz="2000" kern="1200">
          <a:solidFill>
            <a:schemeClr val="tx1"/>
          </a:solidFill>
          <a:latin typeface="나눔스퀘어" panose="020B0600000101010101" pitchFamily="50" charset="-127"/>
          <a:ea typeface="나눔스퀘어" panose="020B0600000101010101" pitchFamily="50" charset="-127"/>
          <a:cs typeface="+mn-cs"/>
        </a:defRPr>
      </a:lvl4pPr>
      <a:lvl5pPr marL="2057144" indent="-228570" algn="l" defTabSz="914288" rtl="0" eaLnBrk="1" latinLnBrk="1" hangingPunct="1">
        <a:spcBef>
          <a:spcPct val="20000"/>
        </a:spcBef>
        <a:buFont typeface="Arial" panose="020B0604020202020204" pitchFamily="34" charset="0"/>
        <a:buChar char="»"/>
        <a:defRPr sz="2000" kern="1200">
          <a:solidFill>
            <a:schemeClr val="tx1"/>
          </a:solidFill>
          <a:latin typeface="나눔스퀘어" panose="020B0600000101010101" pitchFamily="50" charset="-127"/>
          <a:ea typeface="나눔스퀘어" panose="020B0600000101010101" pitchFamily="50" charset="-127"/>
          <a:cs typeface="+mn-cs"/>
        </a:defRPr>
      </a:lvl5pPr>
      <a:lvl6pPr marL="2514285" indent="-228570" algn="l" defTabSz="914288"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288" rtl="0" eaLnBrk="1" latinLnBrk="1" hangingPunct="1">
        <a:defRPr sz="1800" kern="1200">
          <a:solidFill>
            <a:schemeClr val="tx1"/>
          </a:solidFill>
          <a:latin typeface="+mn-lt"/>
          <a:ea typeface="+mn-ea"/>
          <a:cs typeface="+mn-cs"/>
        </a:defRPr>
      </a:lvl1pPr>
      <a:lvl2pPr marL="457142" algn="l" defTabSz="914288" rtl="0" eaLnBrk="1" latinLnBrk="1" hangingPunct="1">
        <a:defRPr sz="1800" kern="1200">
          <a:solidFill>
            <a:schemeClr val="tx1"/>
          </a:solidFill>
          <a:latin typeface="+mn-lt"/>
          <a:ea typeface="+mn-ea"/>
          <a:cs typeface="+mn-cs"/>
        </a:defRPr>
      </a:lvl2pPr>
      <a:lvl3pPr marL="914288" algn="l" defTabSz="914288" rtl="0" eaLnBrk="1" latinLnBrk="1" hangingPunct="1">
        <a:defRPr sz="1800" kern="1200">
          <a:solidFill>
            <a:schemeClr val="tx1"/>
          </a:solidFill>
          <a:latin typeface="+mn-lt"/>
          <a:ea typeface="+mn-ea"/>
          <a:cs typeface="+mn-cs"/>
        </a:defRPr>
      </a:lvl3pPr>
      <a:lvl4pPr marL="1371430" algn="l" defTabSz="914288" rtl="0" eaLnBrk="1" latinLnBrk="1" hangingPunct="1">
        <a:defRPr sz="1800" kern="1200">
          <a:solidFill>
            <a:schemeClr val="tx1"/>
          </a:solidFill>
          <a:latin typeface="+mn-lt"/>
          <a:ea typeface="+mn-ea"/>
          <a:cs typeface="+mn-cs"/>
        </a:defRPr>
      </a:lvl4pPr>
      <a:lvl5pPr marL="1828574" algn="l" defTabSz="914288" rtl="0" eaLnBrk="1" latinLnBrk="1" hangingPunct="1">
        <a:defRPr sz="1800" kern="1200">
          <a:solidFill>
            <a:schemeClr val="tx1"/>
          </a:solidFill>
          <a:latin typeface="+mn-lt"/>
          <a:ea typeface="+mn-ea"/>
          <a:cs typeface="+mn-cs"/>
        </a:defRPr>
      </a:lvl5pPr>
      <a:lvl6pPr marL="2285715" algn="l" defTabSz="914288" rtl="0" eaLnBrk="1" latinLnBrk="1" hangingPunct="1">
        <a:defRPr sz="1800" kern="1200">
          <a:solidFill>
            <a:schemeClr val="tx1"/>
          </a:solidFill>
          <a:latin typeface="+mn-lt"/>
          <a:ea typeface="+mn-ea"/>
          <a:cs typeface="+mn-cs"/>
        </a:defRPr>
      </a:lvl6pPr>
      <a:lvl7pPr marL="2742857" algn="l" defTabSz="914288" rtl="0" eaLnBrk="1" latinLnBrk="1" hangingPunct="1">
        <a:defRPr sz="1800" kern="1200">
          <a:solidFill>
            <a:schemeClr val="tx1"/>
          </a:solidFill>
          <a:latin typeface="+mn-lt"/>
          <a:ea typeface="+mn-ea"/>
          <a:cs typeface="+mn-cs"/>
        </a:defRPr>
      </a:lvl7pPr>
      <a:lvl8pPr marL="3200000" algn="l" defTabSz="914288" rtl="0" eaLnBrk="1" latinLnBrk="1" hangingPunct="1">
        <a:defRPr sz="1800" kern="1200">
          <a:solidFill>
            <a:schemeClr val="tx1"/>
          </a:solidFill>
          <a:latin typeface="+mn-lt"/>
          <a:ea typeface="+mn-ea"/>
          <a:cs typeface="+mn-cs"/>
        </a:defRPr>
      </a:lvl8pPr>
      <a:lvl9pPr marL="3657143" algn="l" defTabSz="914288"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40"/>
            <a:ext cx="8229600" cy="1143000"/>
          </a:xfrm>
          <a:prstGeom prst="rect">
            <a:avLst/>
          </a:prstGeom>
          <a:noFill/>
          <a:ln w="9525">
            <a:noFill/>
            <a:miter lim="800000"/>
            <a:headEnd/>
            <a:tailEnd/>
          </a:ln>
        </p:spPr>
        <p:txBody>
          <a:bodyPr vert="horz" wrap="square" lIns="91206" tIns="45602" rIns="91206" bIns="45602" numCol="1" anchor="ctr" anchorCtr="0" compatLnSpc="1">
            <a:prstTxWarp prst="textNoShape">
              <a:avLst/>
            </a:prstTxWarp>
          </a:bodyPr>
          <a:lstStyle/>
          <a:p>
            <a:pPr lvl="0"/>
            <a:r>
              <a:rPr lang="ko-KR" altLang="en-US"/>
              <a:t>마스터 제목 스타일 편집</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06" tIns="45602" rIns="91206" bIns="45602"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457201" y="6245225"/>
            <a:ext cx="2133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l">
              <a:spcBef>
                <a:spcPct val="0"/>
              </a:spcBef>
              <a:defRPr sz="1400" b="0">
                <a:solidFill>
                  <a:schemeClr val="tx1"/>
                </a:solidFill>
                <a:latin typeface="+mn-lt"/>
                <a:ea typeface="+mn-ea"/>
              </a:defRPr>
            </a:lvl1pPr>
          </a:lstStyle>
          <a:p>
            <a:pPr>
              <a:defRPr/>
            </a:pPr>
            <a:endParaRPr lang="en-US" altLang="ko-K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spcBef>
                <a:spcPct val="0"/>
              </a:spcBef>
              <a:defRPr sz="1400" b="0">
                <a:solidFill>
                  <a:schemeClr val="tx1"/>
                </a:solidFill>
                <a:latin typeface="+mn-lt"/>
                <a:ea typeface="+mn-ea"/>
              </a:defRPr>
            </a:lvl1pPr>
          </a:lstStyle>
          <a:p>
            <a:pPr>
              <a:defRPr/>
            </a:pPr>
            <a:endParaRPr lang="en-US" altLang="ko-K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206" tIns="45602" rIns="91206" bIns="45602" numCol="1" anchor="t" anchorCtr="0" compatLnSpc="1">
            <a:prstTxWarp prst="textNoShape">
              <a:avLst/>
            </a:prstTxWarp>
          </a:bodyPr>
          <a:lstStyle>
            <a:lvl1pPr algn="r">
              <a:spcBef>
                <a:spcPct val="0"/>
              </a:spcBef>
              <a:defRPr sz="1400" b="0">
                <a:solidFill>
                  <a:schemeClr val="tx1"/>
                </a:solidFill>
                <a:latin typeface="+mn-lt"/>
                <a:ea typeface="+mn-ea"/>
              </a:defRPr>
            </a:lvl1pPr>
          </a:lstStyle>
          <a:p>
            <a:pPr>
              <a:defRPr/>
            </a:pPr>
            <a:fld id="{E5EAD69D-A51E-4310-B514-3189CD9A5879}" type="slidenum">
              <a:rPr lang="en-US" altLang="ko-KR"/>
              <a:pPr>
                <a:defRPr/>
              </a:pPr>
              <a:t>‹#›</a:t>
            </a:fld>
            <a:endParaRPr lang="en-US" altLang="ko-KR"/>
          </a:p>
        </p:txBody>
      </p:sp>
    </p:spTree>
    <p:extLst>
      <p:ext uri="{BB962C8B-B14F-4D97-AF65-F5344CB8AC3E}">
        <p14:creationId xmlns:p14="http://schemas.microsoft.com/office/powerpoint/2010/main" val="2792362903"/>
      </p:ext>
    </p:extLst>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82" r:id="rId6"/>
    <p:sldLayoutId id="2147486183" r:id="rId7"/>
    <p:sldLayoutId id="2147486184" r:id="rId8"/>
    <p:sldLayoutId id="2147486185" r:id="rId9"/>
    <p:sldLayoutId id="2147486186" r:id="rId10"/>
    <p:sldLayoutId id="2147486187" r:id="rId11"/>
    <p:sldLayoutId id="2147486188" r:id="rId12"/>
    <p:sldLayoutId id="2147486189" r:id="rId13"/>
    <p:sldLayoutId id="2147486190" r:id="rId14"/>
    <p:sldLayoutId id="214748619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6033"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2062"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68093"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4128"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024" indent="-342024"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1050" indent="-285022" algn="l" rtl="0" eaLnBrk="0" fontAlgn="base" latinLnBrk="1" hangingPunct="0">
        <a:spcBef>
          <a:spcPct val="20000"/>
        </a:spcBef>
        <a:spcAft>
          <a:spcPct val="0"/>
        </a:spcAft>
        <a:buChar char="–"/>
        <a:defRPr kumimoji="1" sz="2800">
          <a:solidFill>
            <a:schemeClr val="tx1"/>
          </a:solidFill>
          <a:latin typeface="+mn-lt"/>
          <a:ea typeface="+mn-ea"/>
        </a:defRPr>
      </a:lvl2pPr>
      <a:lvl3pPr marL="1140080" indent="-228018" algn="l" rtl="0" eaLnBrk="0" fontAlgn="base" latinLnBrk="1" hangingPunct="0">
        <a:spcBef>
          <a:spcPct val="20000"/>
        </a:spcBef>
        <a:spcAft>
          <a:spcPct val="0"/>
        </a:spcAft>
        <a:buChar char="•"/>
        <a:defRPr kumimoji="1" sz="2400">
          <a:solidFill>
            <a:schemeClr val="tx1"/>
          </a:solidFill>
          <a:latin typeface="+mn-lt"/>
          <a:ea typeface="+mn-ea"/>
        </a:defRPr>
      </a:lvl3pPr>
      <a:lvl4pPr marL="1596113" indent="-228018" algn="l" rtl="0" eaLnBrk="0" fontAlgn="base" latinLnBrk="1" hangingPunct="0">
        <a:spcBef>
          <a:spcPct val="20000"/>
        </a:spcBef>
        <a:spcAft>
          <a:spcPct val="0"/>
        </a:spcAft>
        <a:buChar char="–"/>
        <a:defRPr kumimoji="1" sz="2000">
          <a:solidFill>
            <a:schemeClr val="tx1"/>
          </a:solidFill>
          <a:latin typeface="+mn-lt"/>
          <a:ea typeface="+mn-ea"/>
        </a:defRPr>
      </a:lvl4pPr>
      <a:lvl5pPr marL="2052142" indent="-228018" algn="l" rtl="0" eaLnBrk="0" fontAlgn="base" latinLnBrk="1" hangingPunct="0">
        <a:spcBef>
          <a:spcPct val="20000"/>
        </a:spcBef>
        <a:spcAft>
          <a:spcPct val="0"/>
        </a:spcAft>
        <a:buChar char="»"/>
        <a:defRPr kumimoji="1" sz="2000">
          <a:solidFill>
            <a:schemeClr val="tx1"/>
          </a:solidFill>
          <a:latin typeface="+mn-lt"/>
          <a:ea typeface="+mn-ea"/>
        </a:defRPr>
      </a:lvl5pPr>
      <a:lvl6pPr marL="2508173" indent="-228018" algn="l" rtl="0" fontAlgn="base" latinLnBrk="1">
        <a:spcBef>
          <a:spcPct val="20000"/>
        </a:spcBef>
        <a:spcAft>
          <a:spcPct val="0"/>
        </a:spcAft>
        <a:buChar char="»"/>
        <a:defRPr kumimoji="1" sz="2000">
          <a:solidFill>
            <a:schemeClr val="tx1"/>
          </a:solidFill>
          <a:latin typeface="+mn-lt"/>
          <a:ea typeface="+mn-ea"/>
        </a:defRPr>
      </a:lvl6pPr>
      <a:lvl7pPr marL="2964205" indent="-228018" algn="l" rtl="0" fontAlgn="base" latinLnBrk="1">
        <a:spcBef>
          <a:spcPct val="20000"/>
        </a:spcBef>
        <a:spcAft>
          <a:spcPct val="0"/>
        </a:spcAft>
        <a:buChar char="»"/>
        <a:defRPr kumimoji="1" sz="2000">
          <a:solidFill>
            <a:schemeClr val="tx1"/>
          </a:solidFill>
          <a:latin typeface="+mn-lt"/>
          <a:ea typeface="+mn-ea"/>
        </a:defRPr>
      </a:lvl7pPr>
      <a:lvl8pPr marL="3420239" indent="-228018" algn="l" rtl="0" fontAlgn="base" latinLnBrk="1">
        <a:spcBef>
          <a:spcPct val="20000"/>
        </a:spcBef>
        <a:spcAft>
          <a:spcPct val="0"/>
        </a:spcAft>
        <a:buChar char="»"/>
        <a:defRPr kumimoji="1" sz="2000">
          <a:solidFill>
            <a:schemeClr val="tx1"/>
          </a:solidFill>
          <a:latin typeface="+mn-lt"/>
          <a:ea typeface="+mn-ea"/>
        </a:defRPr>
      </a:lvl8pPr>
      <a:lvl9pPr marL="3876268" indent="-228018"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2062" rtl="0" eaLnBrk="1" latinLnBrk="1" hangingPunct="1">
        <a:defRPr sz="1800" kern="1200">
          <a:solidFill>
            <a:schemeClr val="tx1"/>
          </a:solidFill>
          <a:latin typeface="+mn-lt"/>
          <a:ea typeface="+mn-ea"/>
          <a:cs typeface="+mn-cs"/>
        </a:defRPr>
      </a:lvl1pPr>
      <a:lvl2pPr marL="456033" algn="l" defTabSz="912062" rtl="0" eaLnBrk="1" latinLnBrk="1" hangingPunct="1">
        <a:defRPr sz="1800" kern="1200">
          <a:solidFill>
            <a:schemeClr val="tx1"/>
          </a:solidFill>
          <a:latin typeface="+mn-lt"/>
          <a:ea typeface="+mn-ea"/>
          <a:cs typeface="+mn-cs"/>
        </a:defRPr>
      </a:lvl2pPr>
      <a:lvl3pPr marL="912062" algn="l" defTabSz="912062" rtl="0" eaLnBrk="1" latinLnBrk="1" hangingPunct="1">
        <a:defRPr sz="1800" kern="1200">
          <a:solidFill>
            <a:schemeClr val="tx1"/>
          </a:solidFill>
          <a:latin typeface="+mn-lt"/>
          <a:ea typeface="+mn-ea"/>
          <a:cs typeface="+mn-cs"/>
        </a:defRPr>
      </a:lvl3pPr>
      <a:lvl4pPr marL="1368093" algn="l" defTabSz="912062" rtl="0" eaLnBrk="1" latinLnBrk="1" hangingPunct="1">
        <a:defRPr sz="1800" kern="1200">
          <a:solidFill>
            <a:schemeClr val="tx1"/>
          </a:solidFill>
          <a:latin typeface="+mn-lt"/>
          <a:ea typeface="+mn-ea"/>
          <a:cs typeface="+mn-cs"/>
        </a:defRPr>
      </a:lvl4pPr>
      <a:lvl5pPr marL="1824128" algn="l" defTabSz="912062" rtl="0" eaLnBrk="1" latinLnBrk="1" hangingPunct="1">
        <a:defRPr sz="1800" kern="1200">
          <a:solidFill>
            <a:schemeClr val="tx1"/>
          </a:solidFill>
          <a:latin typeface="+mn-lt"/>
          <a:ea typeface="+mn-ea"/>
          <a:cs typeface="+mn-cs"/>
        </a:defRPr>
      </a:lvl5pPr>
      <a:lvl6pPr marL="2280158" algn="l" defTabSz="912062" rtl="0" eaLnBrk="1" latinLnBrk="1" hangingPunct="1">
        <a:defRPr sz="1800" kern="1200">
          <a:solidFill>
            <a:schemeClr val="tx1"/>
          </a:solidFill>
          <a:latin typeface="+mn-lt"/>
          <a:ea typeface="+mn-ea"/>
          <a:cs typeface="+mn-cs"/>
        </a:defRPr>
      </a:lvl6pPr>
      <a:lvl7pPr marL="2736190" algn="l" defTabSz="912062" rtl="0" eaLnBrk="1" latinLnBrk="1" hangingPunct="1">
        <a:defRPr sz="1800" kern="1200">
          <a:solidFill>
            <a:schemeClr val="tx1"/>
          </a:solidFill>
          <a:latin typeface="+mn-lt"/>
          <a:ea typeface="+mn-ea"/>
          <a:cs typeface="+mn-cs"/>
        </a:defRPr>
      </a:lvl7pPr>
      <a:lvl8pPr marL="3192222" algn="l" defTabSz="912062" rtl="0" eaLnBrk="1" latinLnBrk="1" hangingPunct="1">
        <a:defRPr sz="1800" kern="1200">
          <a:solidFill>
            <a:schemeClr val="tx1"/>
          </a:solidFill>
          <a:latin typeface="+mn-lt"/>
          <a:ea typeface="+mn-ea"/>
          <a:cs typeface="+mn-cs"/>
        </a:defRPr>
      </a:lvl8pPr>
      <a:lvl9pPr marL="3648252" algn="l" defTabSz="912062"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12.png"/><Relationship Id="rId4" Type="http://schemas.openxmlformats.org/officeDocument/2006/relationships/hyperlink" Target="http://cafe.naver.com/usable/261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s://medium.com/design-for-business/are-you-getting-the-most-out-of-design-f2f47caf2339" TargetMode="External"/><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hyperlink" Target="https://brunch.co.kr/@vagabondboy/25" TargetMode="Externa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designdb.com/" TargetMode="External"/><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facebook.com/usable" TargetMode="External"/><Relationship Id="rId5" Type="http://schemas.openxmlformats.org/officeDocument/2006/relationships/hyperlink" Target="http://www.usable.co.kr/" TargetMode="External"/><Relationship Id="rId4" Type="http://schemas.openxmlformats.org/officeDocument/2006/relationships/hyperlink" Target="mailto:design@naver.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ww.seri.org/db/dbReptV.html?menu=db03&amp;pubkey=db2013012900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seri.org/db/dbReptV.html?menu=db03&amp;pubkey=db2013012900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press.ikidane-nippon.com/ko/other-ko/550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7.xml"/><Relationship Id="rId5" Type="http://schemas.openxmlformats.org/officeDocument/2006/relationships/hyperlink" Target="http://cafe.naver.com/usable/2029" TargetMode="Externa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hyperlink" Target="http://humandrama.tistory.com/50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hyperlink" Target="http://humandrama.tistory.com/50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hyperlink" Target="http://humandrama.tistory.com/50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31.xml"/><Relationship Id="rId4" Type="http://schemas.openxmlformats.org/officeDocument/2006/relationships/hyperlink" Target="http://humandrama.tistory.com/50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en.wikipedia.org/wiki/Toilet_paper_orienta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s://www.facebook.com/loudproject2015/photos_stream" TargetMode="External"/><Relationship Id="rId4" Type="http://schemas.openxmlformats.org/officeDocument/2006/relationships/hyperlink" Target="https://www.youtube.com/watch?v=m1pDvV8vcwc"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mailto:design@naver.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ChangeArrowheads="1"/>
          </p:cNvSpPr>
          <p:nvPr/>
        </p:nvSpPr>
        <p:spPr>
          <a:xfrm>
            <a:off x="395536" y="3652466"/>
            <a:ext cx="5904656" cy="1432718"/>
          </a:xfrm>
          <a:prstGeom prst="rect">
            <a:avLst/>
          </a:prstGeom>
          <a:noFill/>
          <a:ln w="9525">
            <a:noFill/>
            <a:miter/>
          </a:ln>
        </p:spPr>
        <p:txBody>
          <a:bodyPr wrap="square" lIns="91205" tIns="45602" rIns="91205" bIns="45602">
            <a:spAutoFit/>
          </a:bodyPr>
          <a:lstStyle/>
          <a:p>
            <a:pPr algn="l">
              <a:lnSpc>
                <a:spcPct val="150000"/>
              </a:lnSpc>
              <a:spcBef>
                <a:spcPct val="0"/>
              </a:spcBef>
              <a:defRPr/>
            </a:pPr>
            <a:r>
              <a:rPr lang="en-US" altLang="ko-KR" sz="2000" dirty="0">
                <a:solidFill>
                  <a:schemeClr val="tx1"/>
                </a:solidFill>
                <a:latin typeface="나눔스퀘어OTF" panose="020B0600000101010101" pitchFamily="34" charset="-127"/>
                <a:ea typeface="나눔스퀘어OTF" panose="020B0600000101010101" pitchFamily="34" charset="-127"/>
              </a:rPr>
              <a:t>2022.6.3(</a:t>
            </a:r>
            <a:r>
              <a:rPr lang="ko-KR" altLang="en-US" sz="2000" dirty="0">
                <a:solidFill>
                  <a:schemeClr val="tx1"/>
                </a:solidFill>
                <a:latin typeface="나눔스퀘어OTF" panose="020B0600000101010101" pitchFamily="34" charset="-127"/>
                <a:ea typeface="나눔스퀘어OTF" panose="020B0600000101010101" pitchFamily="34" charset="-127"/>
              </a:rPr>
              <a:t>금</a:t>
            </a:r>
            <a:r>
              <a:rPr lang="en-US" altLang="ko-KR" sz="2000" dirty="0">
                <a:solidFill>
                  <a:schemeClr val="tx1"/>
                </a:solidFill>
                <a:latin typeface="나눔스퀘어OTF" panose="020B0600000101010101" pitchFamily="34" charset="-127"/>
                <a:ea typeface="나눔스퀘어OTF" panose="020B0600000101010101" pitchFamily="34" charset="-127"/>
              </a:rPr>
              <a:t>)</a:t>
            </a:r>
          </a:p>
          <a:p>
            <a:pPr algn="l">
              <a:lnSpc>
                <a:spcPct val="150000"/>
              </a:lnSpc>
              <a:spcBef>
                <a:spcPct val="0"/>
              </a:spcBef>
              <a:defRPr/>
            </a:pPr>
            <a:r>
              <a:rPr lang="ko-KR" altLang="en-US" sz="2000" dirty="0">
                <a:solidFill>
                  <a:schemeClr val="tx1"/>
                </a:solidFill>
                <a:latin typeface="나눔스퀘어OTF" panose="020B0600000101010101" pitchFamily="34" charset="-127"/>
                <a:ea typeface="나눔스퀘어OTF" panose="020B0600000101010101" pitchFamily="34" charset="-127"/>
              </a:rPr>
              <a:t>한국디자인진흥원 </a:t>
            </a:r>
            <a:r>
              <a:rPr lang="ko-KR" altLang="en-US" sz="2000" dirty="0" err="1">
                <a:solidFill>
                  <a:schemeClr val="tx1"/>
                </a:solidFill>
                <a:latin typeface="나눔스퀘어OTF" panose="020B0600000101010101" pitchFamily="34" charset="-127"/>
                <a:ea typeface="나눔스퀘어OTF" panose="020B0600000101010101" pitchFamily="34" charset="-127"/>
              </a:rPr>
              <a:t>데이터플랫폼실</a:t>
            </a:r>
            <a:r>
              <a:rPr lang="ko-KR" altLang="en-US" sz="2000" dirty="0">
                <a:solidFill>
                  <a:schemeClr val="tx1"/>
                </a:solidFill>
                <a:latin typeface="나눔스퀘어OTF" panose="020B0600000101010101" pitchFamily="34" charset="-127"/>
                <a:ea typeface="나눔스퀘어OTF" panose="020B0600000101010101" pitchFamily="34" charset="-127"/>
              </a:rPr>
              <a:t> 수석연구원</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pPr algn="l">
              <a:lnSpc>
                <a:spcPct val="150000"/>
              </a:lnSpc>
              <a:spcBef>
                <a:spcPct val="0"/>
              </a:spcBef>
              <a:defRPr/>
            </a:pPr>
            <a:r>
              <a:rPr lang="ko-KR" altLang="en-US" sz="2000" dirty="0">
                <a:solidFill>
                  <a:schemeClr val="tx1"/>
                </a:solidFill>
                <a:latin typeface="나눔스퀘어OTF" panose="020B0600000101010101" pitchFamily="34" charset="-127"/>
                <a:ea typeface="나눔스퀘어OTF" panose="020B0600000101010101" pitchFamily="34" charset="-127"/>
              </a:rPr>
              <a:t>윤성원</a:t>
            </a:r>
            <a:endParaRPr lang="en-US" altLang="ko-KR" sz="2000" dirty="0">
              <a:solidFill>
                <a:schemeClr val="tx1"/>
              </a:solidFill>
              <a:latin typeface="나눔스퀘어OTF" panose="020B0600000101010101" pitchFamily="34" charset="-127"/>
              <a:ea typeface="나눔스퀘어OTF" panose="020B0600000101010101" pitchFamily="34" charset="-127"/>
            </a:endParaRPr>
          </a:p>
        </p:txBody>
      </p:sp>
      <p:sp>
        <p:nvSpPr>
          <p:cNvPr id="1029" name="TextBox 1"/>
          <p:cNvSpPr txBox="1"/>
          <p:nvPr/>
        </p:nvSpPr>
        <p:spPr>
          <a:xfrm>
            <a:off x="395536" y="1988840"/>
            <a:ext cx="8136904" cy="1554272"/>
          </a:xfrm>
          <a:prstGeom prst="rect">
            <a:avLst/>
          </a:prstGeom>
          <a:noFill/>
        </p:spPr>
        <p:txBody>
          <a:bodyPr wrap="square">
            <a:spAutoFit/>
          </a:bodyPr>
          <a:lstStyle/>
          <a:p>
            <a:pPr algn="l">
              <a:defRPr/>
            </a:pPr>
            <a:r>
              <a:rPr lang="ko-KR" altLang="en-US" sz="5000" dirty="0">
                <a:solidFill>
                  <a:schemeClr val="tx1"/>
                </a:solidFill>
                <a:latin typeface="나눔스퀘어OTF" panose="020B0600000101010101" pitchFamily="34" charset="-127"/>
                <a:ea typeface="나눔스퀘어OTF" panose="020B0600000101010101" pitchFamily="34" charset="-127"/>
              </a:rPr>
              <a:t>서비스디자인의 가치</a:t>
            </a:r>
            <a:endParaRPr lang="en-US" altLang="ko-KR" sz="5000" dirty="0">
              <a:solidFill>
                <a:schemeClr val="tx1"/>
              </a:solidFill>
              <a:latin typeface="나눔스퀘어OTF" panose="020B0600000101010101" pitchFamily="34" charset="-127"/>
              <a:ea typeface="나눔스퀘어OTF" panose="020B0600000101010101" pitchFamily="34" charset="-127"/>
            </a:endParaRPr>
          </a:p>
          <a:p>
            <a:pPr algn="l">
              <a:defRPr/>
            </a:pPr>
            <a:r>
              <a:rPr lang="ko-KR" altLang="en-US" sz="3000" dirty="0">
                <a:solidFill>
                  <a:schemeClr val="tx1"/>
                </a:solidFill>
                <a:latin typeface="나눔스퀘어OTF" panose="020B0600000101010101" pitchFamily="34" charset="-127"/>
                <a:ea typeface="나눔스퀘어OTF" panose="020B0600000101010101" pitchFamily="34" charset="-127"/>
              </a:rPr>
              <a:t>인간 중심</a:t>
            </a:r>
            <a:r>
              <a:rPr lang="en-US" altLang="ko-KR" sz="3000" dirty="0">
                <a:solidFill>
                  <a:schemeClr val="tx1"/>
                </a:solidFill>
                <a:latin typeface="나눔스퀘어OTF" panose="020B0600000101010101" pitchFamily="34" charset="-127"/>
                <a:ea typeface="나눔스퀘어OTF" panose="020B0600000101010101" pitchFamily="34" charset="-127"/>
              </a:rPr>
              <a:t>, </a:t>
            </a:r>
            <a:r>
              <a:rPr lang="ko-KR" altLang="en-US" sz="3000" dirty="0">
                <a:solidFill>
                  <a:schemeClr val="tx1"/>
                </a:solidFill>
                <a:latin typeface="나눔스퀘어OTF" panose="020B0600000101010101" pitchFamily="34" charset="-127"/>
                <a:ea typeface="나눔스퀘어OTF" panose="020B0600000101010101" pitchFamily="34" charset="-127"/>
              </a:rPr>
              <a:t>수요자 중심으로의 전환 전략</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7" name="Line 3"/>
          <p:cNvSpPr>
            <a:spLocks noChangeShapeType="1"/>
          </p:cNvSpPr>
          <p:nvPr/>
        </p:nvSpPr>
        <p:spPr bwMode="auto">
          <a:xfrm flipV="1">
            <a:off x="3336914" y="1484785"/>
            <a:ext cx="0" cy="3788931"/>
          </a:xfrm>
          <a:prstGeom prst="line">
            <a:avLst/>
          </a:prstGeom>
          <a:noFill/>
          <a:ln w="165100">
            <a:solidFill>
              <a:srgbClr val="969696"/>
            </a:solidFill>
            <a:round/>
            <a:headEnd/>
            <a:tailEnd type="triangle" w="sm" len="sm"/>
          </a:ln>
        </p:spPr>
        <p:txBody>
          <a:bodyPr lIns="68405" tIns="34202" rIns="68405" bIns="34202"/>
          <a:lstStyle/>
          <a:p>
            <a:pPr defTabSz="685800"/>
            <a:endParaRPr lang="ko-KR" altLang="en-US" sz="1800" dirty="0">
              <a:latin typeface="나눔스퀘어 ExtraBold" panose="020B0600000101010101" pitchFamily="50" charset="-127"/>
              <a:ea typeface="나눔스퀘어 ExtraBold" panose="020B0600000101010101" pitchFamily="50" charset="-127"/>
            </a:endParaRPr>
          </a:p>
        </p:txBody>
      </p:sp>
      <p:sp>
        <p:nvSpPr>
          <p:cNvPr id="44058" name="Line 4"/>
          <p:cNvSpPr>
            <a:spLocks noChangeShapeType="1"/>
          </p:cNvSpPr>
          <p:nvPr/>
        </p:nvSpPr>
        <p:spPr bwMode="auto">
          <a:xfrm flipV="1">
            <a:off x="6030163" y="1498710"/>
            <a:ext cx="0" cy="3788931"/>
          </a:xfrm>
          <a:prstGeom prst="line">
            <a:avLst/>
          </a:prstGeom>
          <a:noFill/>
          <a:ln w="165100">
            <a:solidFill>
              <a:srgbClr val="969696"/>
            </a:solidFill>
            <a:round/>
            <a:headEnd/>
            <a:tailEnd type="triangle" w="sm" len="sm"/>
          </a:ln>
        </p:spPr>
        <p:txBody>
          <a:bodyPr lIns="68405" tIns="34202" rIns="68405" bIns="34202"/>
          <a:lstStyle/>
          <a:p>
            <a:pPr defTabSz="685800"/>
            <a:endParaRPr lang="ko-KR" altLang="en-US" sz="1800" dirty="0">
              <a:latin typeface="나눔스퀘어 ExtraBold" panose="020B0600000101010101" pitchFamily="50" charset="-127"/>
              <a:ea typeface="나눔스퀘어 ExtraBold" panose="020B0600000101010101" pitchFamily="50" charset="-127"/>
            </a:endParaRPr>
          </a:p>
        </p:txBody>
      </p:sp>
      <p:grpSp>
        <p:nvGrpSpPr>
          <p:cNvPr id="2" name="그룹 28"/>
          <p:cNvGrpSpPr/>
          <p:nvPr/>
        </p:nvGrpSpPr>
        <p:grpSpPr>
          <a:xfrm>
            <a:off x="3389310" y="2423012"/>
            <a:ext cx="2640862" cy="1944290"/>
            <a:chOff x="3787155" y="2303686"/>
            <a:chExt cx="2016125" cy="2592387"/>
          </a:xfrm>
        </p:grpSpPr>
        <p:sp>
          <p:nvSpPr>
            <p:cNvPr id="44035" name="Line 5"/>
            <p:cNvSpPr>
              <a:spLocks noChangeShapeType="1"/>
            </p:cNvSpPr>
            <p:nvPr/>
          </p:nvSpPr>
          <p:spPr bwMode="auto">
            <a:xfrm flipH="1" flipV="1">
              <a:off x="3787155" y="2303686"/>
              <a:ext cx="2016125" cy="0"/>
            </a:xfrm>
            <a:prstGeom prst="line">
              <a:avLst/>
            </a:prstGeom>
            <a:noFill/>
            <a:ln w="165100">
              <a:solidFill>
                <a:srgbClr val="969696"/>
              </a:solidFill>
              <a:round/>
              <a:headEnd/>
              <a:tailEnd type="none" w="med" len="lg"/>
            </a:ln>
          </p:spPr>
          <p:txBody>
            <a:bodyPr/>
            <a:lstStyle/>
            <a:p>
              <a:pPr defTabSz="685800"/>
              <a:endParaRPr lang="ko-KR" altLang="en-US" sz="1800" dirty="0">
                <a:latin typeface="나눔스퀘어 ExtraBold" panose="020B0600000101010101" pitchFamily="50" charset="-127"/>
                <a:ea typeface="나눔스퀘어 ExtraBold" panose="020B0600000101010101" pitchFamily="50" charset="-127"/>
              </a:endParaRPr>
            </a:p>
          </p:txBody>
        </p:sp>
        <p:sp>
          <p:nvSpPr>
            <p:cNvPr id="44036" name="Line 6"/>
            <p:cNvSpPr>
              <a:spLocks noChangeShapeType="1"/>
            </p:cNvSpPr>
            <p:nvPr/>
          </p:nvSpPr>
          <p:spPr bwMode="auto">
            <a:xfrm flipH="1" flipV="1">
              <a:off x="3787155" y="3599086"/>
              <a:ext cx="2016125" cy="0"/>
            </a:xfrm>
            <a:prstGeom prst="line">
              <a:avLst/>
            </a:prstGeom>
            <a:noFill/>
            <a:ln w="165100">
              <a:solidFill>
                <a:srgbClr val="969696"/>
              </a:solidFill>
              <a:round/>
              <a:headEnd/>
              <a:tailEnd type="none" w="med" len="lg"/>
            </a:ln>
          </p:spPr>
          <p:txBody>
            <a:bodyPr/>
            <a:lstStyle/>
            <a:p>
              <a:pPr defTabSz="685800"/>
              <a:endParaRPr lang="ko-KR" altLang="en-US" sz="1800" dirty="0">
                <a:latin typeface="나눔스퀘어 ExtraBold" panose="020B0600000101010101" pitchFamily="50" charset="-127"/>
                <a:ea typeface="나눔스퀘어 ExtraBold" panose="020B0600000101010101" pitchFamily="50" charset="-127"/>
              </a:endParaRPr>
            </a:p>
          </p:txBody>
        </p:sp>
        <p:sp>
          <p:nvSpPr>
            <p:cNvPr id="44037" name="Line 7"/>
            <p:cNvSpPr>
              <a:spLocks noChangeShapeType="1"/>
            </p:cNvSpPr>
            <p:nvPr/>
          </p:nvSpPr>
          <p:spPr bwMode="auto">
            <a:xfrm flipH="1" flipV="1">
              <a:off x="3787155" y="4896073"/>
              <a:ext cx="2016125" cy="0"/>
            </a:xfrm>
            <a:prstGeom prst="line">
              <a:avLst/>
            </a:prstGeom>
            <a:noFill/>
            <a:ln w="165100">
              <a:solidFill>
                <a:srgbClr val="969696"/>
              </a:solidFill>
              <a:round/>
              <a:headEnd/>
              <a:tailEnd type="none" w="med" len="lg"/>
            </a:ln>
          </p:spPr>
          <p:txBody>
            <a:bodyPr/>
            <a:lstStyle/>
            <a:p>
              <a:pPr defTabSz="685800"/>
              <a:endParaRPr lang="ko-KR" altLang="en-US" sz="1800" dirty="0">
                <a:latin typeface="나눔스퀘어 ExtraBold" panose="020B0600000101010101" pitchFamily="50" charset="-127"/>
                <a:ea typeface="나눔스퀘어 ExtraBold" panose="020B0600000101010101" pitchFamily="50" charset="-127"/>
              </a:endParaRPr>
            </a:p>
          </p:txBody>
        </p:sp>
      </p:grpSp>
      <p:sp>
        <p:nvSpPr>
          <p:cNvPr id="44038" name="Text Box 8"/>
          <p:cNvSpPr txBox="1">
            <a:spLocks noChangeArrowheads="1"/>
          </p:cNvSpPr>
          <p:nvPr/>
        </p:nvSpPr>
        <p:spPr bwMode="auto">
          <a:xfrm>
            <a:off x="3173809" y="4563131"/>
            <a:ext cx="3018383" cy="576903"/>
          </a:xfrm>
          <a:prstGeom prst="rect">
            <a:avLst/>
          </a:prstGeom>
          <a:noFill/>
          <a:ln w="9525">
            <a:noFill/>
            <a:miter lim="800000"/>
            <a:headEnd/>
            <a:tailEnd/>
          </a:ln>
        </p:spPr>
        <p:txBody>
          <a:bodyPr wrap="square" lIns="68405" tIns="34202" rIns="68405" bIns="34202">
            <a:spAutoFit/>
          </a:bodyPr>
          <a:lstStyle/>
          <a:p>
            <a:pPr defTabSz="685800"/>
            <a:r>
              <a:rPr lang="ko-KR" altLang="en-US" sz="1650" dirty="0">
                <a:solidFill>
                  <a:srgbClr val="000000"/>
                </a:solidFill>
                <a:latin typeface="나눔스퀘어 ExtraBold" panose="020B0600000101010101" pitchFamily="50" charset="-127"/>
                <a:ea typeface="나눔스퀘어 ExtraBold" panose="020B0600000101010101" pitchFamily="50" charset="-127"/>
              </a:rPr>
              <a:t>디자인 </a:t>
            </a:r>
            <a:br>
              <a:rPr lang="en-US" altLang="ko-KR" sz="1650" dirty="0">
                <a:solidFill>
                  <a:srgbClr val="000000"/>
                </a:solidFill>
                <a:latin typeface="나눔스퀘어 ExtraBold" panose="020B0600000101010101" pitchFamily="50" charset="-127"/>
                <a:ea typeface="나눔스퀘어 ExtraBold" panose="020B0600000101010101" pitchFamily="50" charset="-127"/>
              </a:rPr>
            </a:br>
            <a:r>
              <a:rPr lang="ko-KR" altLang="en-US" sz="1650" dirty="0" err="1">
                <a:solidFill>
                  <a:srgbClr val="FF0066"/>
                </a:solidFill>
                <a:latin typeface="나눔스퀘어 ExtraBold" panose="020B0600000101010101" pitchFamily="50" charset="-127"/>
                <a:ea typeface="나눔스퀘어 ExtraBold" panose="020B0600000101010101" pitchFamily="50" charset="-127"/>
              </a:rPr>
              <a:t>미활용</a:t>
            </a:r>
            <a:r>
              <a:rPr lang="ko-KR" altLang="en-US" sz="1650" dirty="0">
                <a:solidFill>
                  <a:srgbClr val="000000"/>
                </a:solidFill>
                <a:latin typeface="나눔스퀘어 ExtraBold" panose="020B0600000101010101" pitchFamily="50" charset="-127"/>
                <a:ea typeface="나눔스퀘어 ExtraBold" panose="020B0600000101010101" pitchFamily="50" charset="-127"/>
              </a:rPr>
              <a:t> 단계</a:t>
            </a:r>
          </a:p>
        </p:txBody>
      </p:sp>
      <p:sp>
        <p:nvSpPr>
          <p:cNvPr id="44039" name="Text Box 9"/>
          <p:cNvSpPr txBox="1">
            <a:spLocks noChangeArrowheads="1"/>
          </p:cNvSpPr>
          <p:nvPr/>
        </p:nvSpPr>
        <p:spPr bwMode="auto">
          <a:xfrm>
            <a:off x="3167854" y="3597619"/>
            <a:ext cx="3018383" cy="576903"/>
          </a:xfrm>
          <a:prstGeom prst="rect">
            <a:avLst/>
          </a:prstGeom>
          <a:noFill/>
          <a:ln w="9525">
            <a:noFill/>
            <a:miter lim="800000"/>
            <a:headEnd/>
            <a:tailEnd/>
          </a:ln>
        </p:spPr>
        <p:txBody>
          <a:bodyPr wrap="square" lIns="68405" tIns="34202" rIns="68405" bIns="34202">
            <a:spAutoFit/>
          </a:bodyPr>
          <a:lstStyle/>
          <a:p>
            <a:pPr defTabSz="685800"/>
            <a:r>
              <a:rPr lang="ko-KR" altLang="en-US" sz="1650" dirty="0">
                <a:solidFill>
                  <a:srgbClr val="000000"/>
                </a:solidFill>
                <a:latin typeface="나눔스퀘어 ExtraBold" panose="020B0600000101010101" pitchFamily="50" charset="-127"/>
                <a:ea typeface="나눔스퀘어 ExtraBold" panose="020B0600000101010101" pitchFamily="50" charset="-127"/>
              </a:rPr>
              <a:t>디자인을</a:t>
            </a:r>
            <a:br>
              <a:rPr lang="ko-KR" altLang="en-US" sz="1650" dirty="0">
                <a:solidFill>
                  <a:srgbClr val="000000"/>
                </a:solidFill>
                <a:latin typeface="나눔스퀘어 ExtraBold" panose="020B0600000101010101" pitchFamily="50" charset="-127"/>
                <a:ea typeface="나눔스퀘어 ExtraBold" panose="020B0600000101010101" pitchFamily="50" charset="-127"/>
              </a:rPr>
            </a:br>
            <a:r>
              <a:rPr lang="ko-KR" altLang="en-US" sz="1650" dirty="0">
                <a:solidFill>
                  <a:srgbClr val="FF0066"/>
                </a:solidFill>
                <a:latin typeface="나눔스퀘어 ExtraBold" panose="020B0600000101010101" pitchFamily="50" charset="-127"/>
                <a:ea typeface="나눔스퀘어 ExtraBold" panose="020B0600000101010101" pitchFamily="50" charset="-127"/>
              </a:rPr>
              <a:t>스타일링</a:t>
            </a:r>
            <a:r>
              <a:rPr lang="ko-KR" altLang="en-US" sz="1650" dirty="0">
                <a:solidFill>
                  <a:srgbClr val="000000"/>
                </a:solidFill>
                <a:latin typeface="나눔스퀘어 ExtraBold" panose="020B0600000101010101" pitchFamily="50" charset="-127"/>
                <a:ea typeface="나눔스퀘어 ExtraBold" panose="020B0600000101010101" pitchFamily="50" charset="-127"/>
              </a:rPr>
              <a:t>으로 활용하는 단계</a:t>
            </a:r>
          </a:p>
        </p:txBody>
      </p:sp>
      <p:sp>
        <p:nvSpPr>
          <p:cNvPr id="44040" name="Text Box 10"/>
          <p:cNvSpPr txBox="1">
            <a:spLocks noChangeArrowheads="1"/>
          </p:cNvSpPr>
          <p:nvPr/>
        </p:nvSpPr>
        <p:spPr bwMode="auto">
          <a:xfrm>
            <a:off x="3167854" y="2635901"/>
            <a:ext cx="3018383" cy="576903"/>
          </a:xfrm>
          <a:prstGeom prst="rect">
            <a:avLst/>
          </a:prstGeom>
          <a:noFill/>
          <a:ln w="9525">
            <a:noFill/>
            <a:miter lim="800000"/>
            <a:headEnd/>
            <a:tailEnd/>
          </a:ln>
        </p:spPr>
        <p:txBody>
          <a:bodyPr wrap="square" lIns="68405" tIns="34202" rIns="68405" bIns="34202">
            <a:spAutoFit/>
          </a:bodyPr>
          <a:lstStyle/>
          <a:p>
            <a:pPr defTabSz="685800"/>
            <a:r>
              <a:rPr lang="ko-KR" altLang="en-US" sz="1650" dirty="0">
                <a:solidFill>
                  <a:srgbClr val="000000"/>
                </a:solidFill>
                <a:latin typeface="나눔스퀘어 ExtraBold" panose="020B0600000101010101" pitchFamily="50" charset="-127"/>
                <a:ea typeface="나눔스퀘어 ExtraBold" panose="020B0600000101010101" pitchFamily="50" charset="-127"/>
              </a:rPr>
              <a:t>디자인을 </a:t>
            </a:r>
            <a:br>
              <a:rPr lang="ko-KR" altLang="en-US" sz="1650" dirty="0">
                <a:solidFill>
                  <a:srgbClr val="000000"/>
                </a:solidFill>
                <a:latin typeface="나눔스퀘어 ExtraBold" panose="020B0600000101010101" pitchFamily="50" charset="-127"/>
                <a:ea typeface="나눔스퀘어 ExtraBold" panose="020B0600000101010101" pitchFamily="50" charset="-127"/>
              </a:rPr>
            </a:br>
            <a:r>
              <a:rPr lang="ko-KR" altLang="en-US" sz="1650" dirty="0">
                <a:solidFill>
                  <a:srgbClr val="FF0066"/>
                </a:solidFill>
                <a:latin typeface="나눔스퀘어 ExtraBold" panose="020B0600000101010101" pitchFamily="50" charset="-127"/>
                <a:ea typeface="나눔스퀘어 ExtraBold" panose="020B0600000101010101" pitchFamily="50" charset="-127"/>
              </a:rPr>
              <a:t>프로세스</a:t>
            </a:r>
            <a:r>
              <a:rPr lang="ko-KR" altLang="en-US" sz="1650" dirty="0">
                <a:solidFill>
                  <a:srgbClr val="000000"/>
                </a:solidFill>
                <a:latin typeface="나눔스퀘어 ExtraBold" panose="020B0600000101010101" pitchFamily="50" charset="-127"/>
                <a:ea typeface="나눔스퀘어 ExtraBold" panose="020B0600000101010101" pitchFamily="50" charset="-127"/>
              </a:rPr>
              <a:t>로서 활용하는 단계</a:t>
            </a:r>
          </a:p>
        </p:txBody>
      </p:sp>
      <p:sp>
        <p:nvSpPr>
          <p:cNvPr id="44041" name="Text Box 11"/>
          <p:cNvSpPr txBox="1">
            <a:spLocks noChangeArrowheads="1"/>
          </p:cNvSpPr>
          <p:nvPr/>
        </p:nvSpPr>
        <p:spPr bwMode="auto">
          <a:xfrm>
            <a:off x="3167854" y="1650065"/>
            <a:ext cx="3018383" cy="576903"/>
          </a:xfrm>
          <a:prstGeom prst="rect">
            <a:avLst/>
          </a:prstGeom>
          <a:noFill/>
          <a:ln w="9525">
            <a:noFill/>
            <a:miter lim="800000"/>
            <a:headEnd/>
            <a:tailEnd/>
          </a:ln>
        </p:spPr>
        <p:txBody>
          <a:bodyPr wrap="square" lIns="68405" tIns="34202" rIns="68405" bIns="34202">
            <a:spAutoFit/>
          </a:bodyPr>
          <a:lstStyle/>
          <a:p>
            <a:pPr defTabSz="685800"/>
            <a:r>
              <a:rPr lang="ko-KR" altLang="en-US" sz="1650" dirty="0">
                <a:solidFill>
                  <a:srgbClr val="000000"/>
                </a:solidFill>
                <a:latin typeface="나눔스퀘어 ExtraBold" panose="020B0600000101010101" pitchFamily="50" charset="-127"/>
                <a:ea typeface="나눔스퀘어 ExtraBold" panose="020B0600000101010101" pitchFamily="50" charset="-127"/>
              </a:rPr>
              <a:t>디자인을 </a:t>
            </a:r>
            <a:br>
              <a:rPr lang="ko-KR" altLang="en-US" sz="1650" dirty="0">
                <a:solidFill>
                  <a:srgbClr val="000000"/>
                </a:solidFill>
                <a:latin typeface="나눔스퀘어 ExtraBold" panose="020B0600000101010101" pitchFamily="50" charset="-127"/>
                <a:ea typeface="나눔스퀘어 ExtraBold" panose="020B0600000101010101" pitchFamily="50" charset="-127"/>
              </a:rPr>
            </a:br>
            <a:r>
              <a:rPr lang="ko-KR" altLang="en-US" sz="1650" dirty="0">
                <a:solidFill>
                  <a:srgbClr val="FF0066"/>
                </a:solidFill>
                <a:latin typeface="나눔스퀘어 ExtraBold" panose="020B0600000101010101" pitchFamily="50" charset="-127"/>
                <a:ea typeface="나눔스퀘어 ExtraBold" panose="020B0600000101010101" pitchFamily="50" charset="-127"/>
              </a:rPr>
              <a:t>혁신도구</a:t>
            </a:r>
            <a:r>
              <a:rPr lang="ko-KR" altLang="en-US" sz="1650" dirty="0">
                <a:solidFill>
                  <a:srgbClr val="000000"/>
                </a:solidFill>
                <a:latin typeface="나눔스퀘어 ExtraBold" panose="020B0600000101010101" pitchFamily="50" charset="-127"/>
                <a:ea typeface="나눔스퀘어 ExtraBold" panose="020B0600000101010101" pitchFamily="50" charset="-127"/>
              </a:rPr>
              <a:t>로서 활용하는 단계</a:t>
            </a:r>
          </a:p>
        </p:txBody>
      </p:sp>
      <p:sp>
        <p:nvSpPr>
          <p:cNvPr id="28" name="Rectangle 12"/>
          <p:cNvSpPr>
            <a:spLocks noChangeArrowheads="1"/>
          </p:cNvSpPr>
          <p:nvPr/>
        </p:nvSpPr>
        <p:spPr bwMode="auto">
          <a:xfrm>
            <a:off x="2941429" y="5412962"/>
            <a:ext cx="3445260" cy="277912"/>
          </a:xfrm>
          <a:prstGeom prst="rect">
            <a:avLst/>
          </a:prstGeom>
          <a:noFill/>
          <a:ln w="9525">
            <a:noFill/>
            <a:miter lim="800000"/>
            <a:headEnd/>
            <a:tailEnd/>
          </a:ln>
        </p:spPr>
        <p:txBody>
          <a:bodyPr wrap="square" lIns="68405" tIns="34202" rIns="68405" bIns="34202" anchor="ctr">
            <a:spAutoFit/>
          </a:bodyPr>
          <a:lstStyle/>
          <a:p>
            <a:pPr defTabSz="685800">
              <a:lnSpc>
                <a:spcPct val="120000"/>
              </a:lnSpc>
              <a:spcBef>
                <a:spcPct val="0"/>
              </a:spcBef>
            </a:pPr>
            <a:r>
              <a:rPr lang="en-US" altLang="ko-KR" sz="1200" dirty="0">
                <a:solidFill>
                  <a:srgbClr val="4D4D4D"/>
                </a:solidFill>
                <a:latin typeface="나눔스퀘어 ExtraBold" panose="020B0600000101010101" pitchFamily="50" charset="-127"/>
                <a:ea typeface="나눔스퀘어 ExtraBold" panose="020B0600000101010101" pitchFamily="50" charset="-127"/>
              </a:rPr>
              <a:t>* </a:t>
            </a:r>
            <a:r>
              <a:rPr lang="ko-KR" altLang="en-US" sz="1200" dirty="0">
                <a:solidFill>
                  <a:srgbClr val="4D4D4D"/>
                </a:solidFill>
                <a:latin typeface="나눔스퀘어 ExtraBold" panose="020B0600000101010101" pitchFamily="50" charset="-127"/>
                <a:ea typeface="나눔스퀘어 ExtraBold" panose="020B0600000101010101" pitchFamily="50" charset="-127"/>
              </a:rPr>
              <a:t>출처 </a:t>
            </a:r>
            <a:r>
              <a:rPr lang="en-US" altLang="ko-KR" sz="1200" dirty="0">
                <a:solidFill>
                  <a:srgbClr val="4D4D4D"/>
                </a:solidFill>
                <a:latin typeface="나눔스퀘어 ExtraBold" panose="020B0600000101010101" pitchFamily="50" charset="-127"/>
                <a:ea typeface="나눔스퀘어 ExtraBold" panose="020B0600000101010101" pitchFamily="50" charset="-127"/>
              </a:rPr>
              <a:t>: </a:t>
            </a:r>
            <a:r>
              <a:rPr lang="ko-KR" altLang="en-US" sz="1200" dirty="0">
                <a:solidFill>
                  <a:srgbClr val="4D4D4D"/>
                </a:solidFill>
                <a:latin typeface="나눔스퀘어 ExtraBold" panose="020B0600000101010101" pitchFamily="50" charset="-127"/>
                <a:ea typeface="나눔스퀘어 ExtraBold" panose="020B0600000101010101" pitchFamily="50" charset="-127"/>
              </a:rPr>
              <a:t>디자인사다리</a:t>
            </a:r>
            <a:r>
              <a:rPr lang="en-US" altLang="ko-KR" sz="1200" dirty="0">
                <a:solidFill>
                  <a:srgbClr val="4D4D4D"/>
                </a:solidFill>
                <a:latin typeface="나눔스퀘어 ExtraBold" panose="020B0600000101010101" pitchFamily="50" charset="-127"/>
                <a:ea typeface="나눔스퀘어 ExtraBold" panose="020B0600000101010101" pitchFamily="50" charset="-127"/>
              </a:rPr>
              <a:t>, </a:t>
            </a:r>
            <a:r>
              <a:rPr lang="ko-KR" altLang="en-US" sz="1200" dirty="0">
                <a:solidFill>
                  <a:srgbClr val="4D4D4D"/>
                </a:solidFill>
                <a:latin typeface="나눔스퀘어 ExtraBold" panose="020B0600000101010101" pitchFamily="50" charset="-127"/>
                <a:ea typeface="나눔스퀘어 ExtraBold" panose="020B0600000101010101" pitchFamily="50" charset="-127"/>
              </a:rPr>
              <a:t>덴마크디자인센터</a:t>
            </a:r>
            <a:r>
              <a:rPr lang="en-US" altLang="ko-KR" sz="1200" dirty="0">
                <a:solidFill>
                  <a:srgbClr val="4D4D4D"/>
                </a:solidFill>
                <a:latin typeface="나눔스퀘어 ExtraBold" panose="020B0600000101010101" pitchFamily="50" charset="-127"/>
                <a:ea typeface="나눔스퀘어 ExtraBold" panose="020B0600000101010101" pitchFamily="50" charset="-127"/>
              </a:rPr>
              <a:t>. 2003</a:t>
            </a:r>
            <a:endParaRPr lang="ko-KR" altLang="en-US" sz="1200" dirty="0">
              <a:solidFill>
                <a:srgbClr val="4D4D4D"/>
              </a:solidFill>
              <a:latin typeface="나눔스퀘어 ExtraBold" panose="020B0600000101010101" pitchFamily="50" charset="-127"/>
              <a:ea typeface="나눔스퀘어 ExtraBold" panose="020B0600000101010101" pitchFamily="50" charset="-127"/>
            </a:endParaRPr>
          </a:p>
        </p:txBody>
      </p:sp>
      <p:sp>
        <p:nvSpPr>
          <p:cNvPr id="14" name="직사각형 13">
            <a:extLst>
              <a:ext uri="{FF2B5EF4-FFF2-40B4-BE49-F238E27FC236}">
                <a16:creationId xmlns:a16="http://schemas.microsoft.com/office/drawing/2014/main" id="{6FEB6B86-D3A6-4618-9FB7-D26C2C9E8027}"/>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40422931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02370" name="Picture 2"/>
          <p:cNvPicPr>
            <a:picLocks noChangeAspect="1" noChangeArrowheads="1"/>
          </p:cNvPicPr>
          <p:nvPr/>
        </p:nvPicPr>
        <p:blipFill>
          <a:blip r:embed="rId3" cstate="print"/>
          <a:srcRect l="5807" t="15375" r="43277" b="6250"/>
          <a:stretch>
            <a:fillRect/>
          </a:stretch>
        </p:blipFill>
        <p:spPr bwMode="auto">
          <a:xfrm>
            <a:off x="1552972" y="2320096"/>
            <a:ext cx="3652665" cy="3161132"/>
          </a:xfrm>
          <a:prstGeom prst="rect">
            <a:avLst/>
          </a:prstGeom>
          <a:noFill/>
          <a:ln w="9525">
            <a:noFill/>
            <a:miter lim="800000"/>
            <a:headEnd/>
            <a:tailEnd/>
          </a:ln>
        </p:spPr>
      </p:pic>
      <p:sp>
        <p:nvSpPr>
          <p:cNvPr id="5" name="TextBox 4"/>
          <p:cNvSpPr txBox="1"/>
          <p:nvPr/>
        </p:nvSpPr>
        <p:spPr>
          <a:xfrm>
            <a:off x="4860032" y="3910548"/>
            <a:ext cx="3960440" cy="2623297"/>
          </a:xfrm>
          <a:prstGeom prst="rect">
            <a:avLst/>
          </a:prstGeom>
          <a:noFill/>
        </p:spPr>
        <p:txBody>
          <a:bodyPr wrap="square" lIns="68405" tIns="34202" rIns="68405" bIns="34202" rtlCol="0">
            <a:spAutoFit/>
          </a:bodyPr>
          <a:lstStyle/>
          <a:p>
            <a:pPr algn="l" defTabSz="685800" fontAlgn="auto">
              <a:lnSpc>
                <a:spcPct val="150000"/>
              </a:lnSpc>
              <a:spcBef>
                <a:spcPts val="0"/>
              </a:spcBef>
              <a:spcAft>
                <a:spcPts val="0"/>
              </a:spcAft>
            </a:pPr>
            <a:r>
              <a:rPr kumimoji="0" lang="ko-KR" altLang="en-US" sz="1400" dirty="0">
                <a:solidFill>
                  <a:prstClr val="black"/>
                </a:solidFill>
                <a:latin typeface="나눔스퀘어 ExtraBold" panose="020B0600000101010101" pitchFamily="50" charset="-127"/>
                <a:ea typeface="나눔스퀘어 ExtraBold" panose="020B0600000101010101" pitchFamily="50" charset="-127"/>
              </a:rPr>
              <a:t>공공의 이익을 위한 디자인</a:t>
            </a:r>
          </a:p>
          <a:p>
            <a:pPr algn="l" defTabSz="685800" fontAlgn="auto">
              <a:lnSpc>
                <a:spcPct val="150000"/>
              </a:lnSpc>
              <a:spcBef>
                <a:spcPts val="0"/>
              </a:spcBef>
              <a:spcAft>
                <a:spcPts val="0"/>
              </a:spcAft>
            </a:pPr>
            <a:r>
              <a:rPr kumimoji="0" lang="en-US" altLang="ko-KR" sz="1400" dirty="0">
                <a:solidFill>
                  <a:prstClr val="black"/>
                </a:solidFill>
                <a:latin typeface="나눔스퀘어 ExtraBold" panose="020B0600000101010101" pitchFamily="50" charset="-127"/>
                <a:ea typeface="나눔스퀘어 ExtraBold" panose="020B0600000101010101" pitchFamily="50" charset="-127"/>
              </a:rPr>
              <a:t>Design for Public Good</a:t>
            </a:r>
          </a:p>
          <a:p>
            <a:pPr algn="l" defTabSz="685800" fontAlgn="auto">
              <a:lnSpc>
                <a:spcPct val="150000"/>
              </a:lnSpc>
              <a:spcBef>
                <a:spcPts val="0"/>
              </a:spcBef>
              <a:spcAft>
                <a:spcPts val="0"/>
              </a:spcAft>
            </a:pPr>
            <a:r>
              <a:rPr kumimoji="0" lang="ko-KR" altLang="en-US" sz="1400" dirty="0">
                <a:solidFill>
                  <a:prstClr val="black"/>
                </a:solidFill>
                <a:latin typeface="나눔스퀘어" panose="020B0600000101010101" pitchFamily="50" charset="-127"/>
                <a:ea typeface="나눔스퀘어" panose="020B0600000101010101" pitchFamily="50" charset="-127"/>
              </a:rPr>
              <a:t>공공부문의 모범 사례와 디자인 주도의 혁신에 대한 연구 보고서</a:t>
            </a:r>
            <a:r>
              <a:rPr kumimoji="0" lang="en-US" altLang="ko-KR" sz="1400" dirty="0">
                <a:solidFill>
                  <a:prstClr val="black"/>
                </a:solidFill>
                <a:latin typeface="나눔스퀘어" panose="020B0600000101010101" pitchFamily="50" charset="-127"/>
                <a:ea typeface="나눔스퀘어" panose="020B0600000101010101" pitchFamily="50" charset="-127"/>
              </a:rPr>
              <a:t>.</a:t>
            </a:r>
            <a:r>
              <a:rPr kumimoji="0" lang="ko-KR" altLang="en-US" sz="1400" dirty="0">
                <a:solidFill>
                  <a:prstClr val="black"/>
                </a:solidFill>
                <a:latin typeface="나눔스퀘어" panose="020B0600000101010101" pitchFamily="50" charset="-127"/>
                <a:ea typeface="나눔스퀘어" panose="020B0600000101010101" pitchFamily="50" charset="-127"/>
              </a:rPr>
              <a:t> </a:t>
            </a:r>
            <a:r>
              <a:rPr kumimoji="0" lang="en-US" altLang="ko-KR" sz="1400" dirty="0">
                <a:solidFill>
                  <a:prstClr val="black"/>
                </a:solidFill>
                <a:latin typeface="나눔스퀘어" panose="020B0600000101010101" pitchFamily="50" charset="-127"/>
                <a:ea typeface="나눔스퀘어" panose="020B0600000101010101" pitchFamily="50" charset="-127"/>
              </a:rPr>
              <a:t>'</a:t>
            </a:r>
            <a:r>
              <a:rPr kumimoji="0" lang="ko-KR" altLang="en-US" sz="1400" dirty="0">
                <a:solidFill>
                  <a:prstClr val="black"/>
                </a:solidFill>
                <a:latin typeface="나눔스퀘어" panose="020B0600000101010101" pitchFamily="50" charset="-127"/>
                <a:ea typeface="나눔스퀘어" panose="020B0600000101010101" pitchFamily="50" charset="-127"/>
              </a:rPr>
              <a:t>공공부문 디자인 사다리 사용</a:t>
            </a:r>
            <a:r>
              <a:rPr kumimoji="0" lang="en-US" altLang="ko-KR" sz="1400" dirty="0">
                <a:solidFill>
                  <a:prstClr val="black"/>
                </a:solidFill>
                <a:latin typeface="나눔스퀘어" panose="020B0600000101010101" pitchFamily="50" charset="-127"/>
                <a:ea typeface="나눔스퀘어" panose="020B0600000101010101" pitchFamily="50" charset="-127"/>
              </a:rPr>
              <a:t>' </a:t>
            </a:r>
            <a:r>
              <a:rPr kumimoji="0" lang="ko-KR" altLang="en-US" sz="1400" dirty="0">
                <a:solidFill>
                  <a:prstClr val="black"/>
                </a:solidFill>
                <a:latin typeface="나눔스퀘어" panose="020B0600000101010101" pitchFamily="50" charset="-127"/>
                <a:ea typeface="나눔스퀘어" panose="020B0600000101010101" pitchFamily="50" charset="-127"/>
              </a:rPr>
              <a:t>단계별 추진 방법과 사례 소개</a:t>
            </a:r>
            <a:endParaRPr kumimoji="0" lang="en-US" altLang="ko-KR" sz="1400" dirty="0">
              <a:solidFill>
                <a:prstClr val="black"/>
              </a:solidFill>
              <a:latin typeface="나눔스퀘어" panose="020B0600000101010101" pitchFamily="50" charset="-127"/>
              <a:ea typeface="나눔스퀘어" panose="020B0600000101010101" pitchFamily="50" charset="-127"/>
            </a:endParaRPr>
          </a:p>
          <a:p>
            <a:pPr algn="l" defTabSz="685800" fontAlgn="auto">
              <a:lnSpc>
                <a:spcPct val="150000"/>
              </a:lnSpc>
              <a:spcBef>
                <a:spcPts val="0"/>
              </a:spcBef>
              <a:spcAft>
                <a:spcPts val="0"/>
              </a:spcAft>
            </a:pPr>
            <a:r>
              <a:rPr kumimoji="0" lang="ko-KR" altLang="en-US" sz="1400" dirty="0">
                <a:solidFill>
                  <a:prstClr val="black"/>
                </a:solidFill>
                <a:latin typeface="나눔스퀘어" panose="020B0600000101010101" pitchFamily="50" charset="-127"/>
                <a:ea typeface="나눔스퀘어" panose="020B0600000101010101" pitchFamily="50" charset="-127"/>
              </a:rPr>
              <a:t>영국 </a:t>
            </a:r>
            <a:r>
              <a:rPr kumimoji="0" lang="ko-KR" altLang="en-US" sz="1400" dirty="0" err="1">
                <a:solidFill>
                  <a:prstClr val="black"/>
                </a:solidFill>
                <a:latin typeface="나눔스퀘어" panose="020B0600000101010101" pitchFamily="50" charset="-127"/>
                <a:ea typeface="나눔스퀘어" panose="020B0600000101010101" pitchFamily="50" charset="-127"/>
              </a:rPr>
              <a:t>디자인카운슬</a:t>
            </a:r>
            <a:r>
              <a:rPr kumimoji="0" lang="en-US" altLang="ko-KR" sz="1400" dirty="0">
                <a:solidFill>
                  <a:prstClr val="black"/>
                </a:solidFill>
                <a:latin typeface="나눔스퀘어" panose="020B0600000101010101" pitchFamily="50" charset="-127"/>
                <a:ea typeface="나눔스퀘어" panose="020B0600000101010101" pitchFamily="50" charset="-127"/>
              </a:rPr>
              <a:t>, </a:t>
            </a:r>
            <a:r>
              <a:rPr kumimoji="0" lang="ko-KR" altLang="en-US" sz="1400" dirty="0">
                <a:solidFill>
                  <a:prstClr val="black"/>
                </a:solidFill>
                <a:latin typeface="나눔스퀘어" panose="020B0600000101010101" pitchFamily="50" charset="-127"/>
                <a:ea typeface="나눔스퀘어" panose="020B0600000101010101" pitchFamily="50" charset="-127"/>
              </a:rPr>
              <a:t>덴마크디자인센터</a:t>
            </a:r>
            <a:r>
              <a:rPr kumimoji="0" lang="en-US" altLang="ko-KR" sz="1400" dirty="0">
                <a:solidFill>
                  <a:prstClr val="black"/>
                </a:solidFill>
                <a:latin typeface="나눔스퀘어" panose="020B0600000101010101" pitchFamily="50" charset="-127"/>
                <a:ea typeface="나눔스퀘어" panose="020B0600000101010101" pitchFamily="50" charset="-127"/>
              </a:rPr>
              <a:t>, </a:t>
            </a:r>
            <a:r>
              <a:rPr kumimoji="0" lang="ko-KR" altLang="en-US" sz="1400" dirty="0" err="1">
                <a:solidFill>
                  <a:prstClr val="black"/>
                </a:solidFill>
                <a:latin typeface="나눔스퀘어" panose="020B0600000101010101" pitchFamily="50" charset="-127"/>
                <a:ea typeface="나눔스퀘어" panose="020B0600000101010101" pitchFamily="50" charset="-127"/>
              </a:rPr>
              <a:t>디자인웨일즈</a:t>
            </a:r>
            <a:r>
              <a:rPr kumimoji="0" lang="en-US" altLang="ko-KR" sz="1400" dirty="0">
                <a:solidFill>
                  <a:prstClr val="black"/>
                </a:solidFill>
                <a:latin typeface="나눔스퀘어" panose="020B0600000101010101" pitchFamily="50" charset="-127"/>
                <a:ea typeface="나눔스퀘어" panose="020B0600000101010101" pitchFamily="50" charset="-127"/>
              </a:rPr>
              <a:t>, </a:t>
            </a:r>
            <a:r>
              <a:rPr kumimoji="0" lang="ko-KR" altLang="en-US" sz="1400" dirty="0">
                <a:solidFill>
                  <a:prstClr val="black"/>
                </a:solidFill>
                <a:latin typeface="나눔스퀘어" panose="020B0600000101010101" pitchFamily="50" charset="-127"/>
                <a:ea typeface="나눔스퀘어" panose="020B0600000101010101" pitchFamily="50" charset="-127"/>
              </a:rPr>
              <a:t>핀란드 알토대학</a:t>
            </a:r>
            <a:r>
              <a:rPr kumimoji="0" lang="en-US" altLang="ko-KR" sz="1400" dirty="0">
                <a:solidFill>
                  <a:prstClr val="black"/>
                </a:solidFill>
                <a:latin typeface="나눔스퀘어" panose="020B0600000101010101" pitchFamily="50" charset="-127"/>
                <a:ea typeface="나눔스퀘어" panose="020B0600000101010101" pitchFamily="50" charset="-127"/>
              </a:rPr>
              <a:t>.</a:t>
            </a:r>
            <a:r>
              <a:rPr kumimoji="0" lang="ko-KR" altLang="en-US" sz="1400" dirty="0">
                <a:solidFill>
                  <a:prstClr val="black"/>
                </a:solidFill>
                <a:latin typeface="나눔스퀘어" panose="020B0600000101010101" pitchFamily="50" charset="-127"/>
                <a:ea typeface="나눔스퀘어" panose="020B0600000101010101" pitchFamily="50" charset="-127"/>
              </a:rPr>
              <a:t> </a:t>
            </a:r>
            <a:r>
              <a:rPr kumimoji="0" lang="en-US" altLang="ko-KR" sz="1400" dirty="0">
                <a:solidFill>
                  <a:prstClr val="black"/>
                </a:solidFill>
                <a:latin typeface="나눔스퀘어" panose="020B0600000101010101" pitchFamily="50" charset="-127"/>
                <a:ea typeface="나눔스퀘어" panose="020B0600000101010101" pitchFamily="50" charset="-127"/>
              </a:rPr>
              <a:t>2013</a:t>
            </a:r>
            <a:r>
              <a:rPr kumimoji="0" lang="ko-KR" altLang="en-US" sz="1400" dirty="0">
                <a:solidFill>
                  <a:prstClr val="black"/>
                </a:solidFill>
                <a:latin typeface="나눔스퀘어" panose="020B0600000101010101" pitchFamily="50" charset="-127"/>
                <a:ea typeface="나눔스퀘어" panose="020B0600000101010101" pitchFamily="50" charset="-127"/>
              </a:rPr>
              <a:t>년 </a:t>
            </a:r>
            <a:r>
              <a:rPr kumimoji="0" lang="en-US" altLang="ko-KR" sz="1400" dirty="0">
                <a:solidFill>
                  <a:prstClr val="black"/>
                </a:solidFill>
                <a:latin typeface="나눔스퀘어" panose="020B0600000101010101" pitchFamily="50" charset="-127"/>
                <a:ea typeface="나눔스퀘어" panose="020B0600000101010101" pitchFamily="50" charset="-127"/>
              </a:rPr>
              <a:t>4</a:t>
            </a:r>
            <a:r>
              <a:rPr kumimoji="0" lang="ko-KR" altLang="en-US" sz="1400" dirty="0">
                <a:solidFill>
                  <a:prstClr val="black"/>
                </a:solidFill>
                <a:latin typeface="나눔스퀘어" panose="020B0600000101010101" pitchFamily="50" charset="-127"/>
                <a:ea typeface="나눔스퀘어" panose="020B0600000101010101" pitchFamily="50" charset="-127"/>
              </a:rPr>
              <a:t>월 발행</a:t>
            </a:r>
            <a:r>
              <a:rPr kumimoji="0" lang="en-US" altLang="ko-KR" sz="1400" dirty="0">
                <a:solidFill>
                  <a:prstClr val="black"/>
                </a:solidFill>
                <a:latin typeface="나눔스퀘어" panose="020B0600000101010101" pitchFamily="50" charset="-127"/>
                <a:ea typeface="나눔스퀘어" panose="020B0600000101010101" pitchFamily="50" charset="-127"/>
              </a:rPr>
              <a:t>.</a:t>
            </a:r>
          </a:p>
          <a:p>
            <a:pPr algn="l" defTabSz="685800" fontAlgn="auto">
              <a:lnSpc>
                <a:spcPct val="150000"/>
              </a:lnSpc>
              <a:spcBef>
                <a:spcPts val="0"/>
              </a:spcBef>
              <a:spcAft>
                <a:spcPts val="0"/>
              </a:spcAft>
            </a:pPr>
            <a:r>
              <a:rPr kumimoji="0" lang="en-US" altLang="ko-KR" sz="1400" dirty="0">
                <a:solidFill>
                  <a:prstClr val="black"/>
                </a:solidFill>
                <a:latin typeface="나눔스퀘어" panose="020B0600000101010101" pitchFamily="50" charset="-127"/>
                <a:ea typeface="나눔스퀘어" panose="020B0600000101010101" pitchFamily="50" charset="-127"/>
                <a:hlinkClick r:id="rId4"/>
              </a:rPr>
              <a:t>http://cafe.naver.com/usable/2612</a:t>
            </a:r>
            <a:r>
              <a:rPr kumimoji="0" lang="en-US" altLang="ko-KR" sz="1400" dirty="0">
                <a:solidFill>
                  <a:prstClr val="black"/>
                </a:solidFill>
                <a:latin typeface="나눔스퀘어" panose="020B0600000101010101" pitchFamily="50" charset="-127"/>
                <a:ea typeface="나눔스퀘어" panose="020B0600000101010101" pitchFamily="50" charset="-127"/>
              </a:rPr>
              <a:t> </a:t>
            </a:r>
          </a:p>
        </p:txBody>
      </p:sp>
      <p:pic>
        <p:nvPicPr>
          <p:cNvPr id="6" name="Picture 2" descr="http://cafeptthumb4.phinf.naver.net/20131016_293/design_1381882844867V9Nir_PNG/good.png?type=w740"/>
          <p:cNvPicPr>
            <a:picLocks noChangeAspect="1" noChangeArrowheads="1"/>
          </p:cNvPicPr>
          <p:nvPr/>
        </p:nvPicPr>
        <p:blipFill>
          <a:blip r:embed="rId5" cstate="print"/>
          <a:srcRect/>
          <a:stretch>
            <a:fillRect/>
          </a:stretch>
        </p:blipFill>
        <p:spPr bwMode="auto">
          <a:xfrm>
            <a:off x="4932051" y="546603"/>
            <a:ext cx="2317138" cy="3336680"/>
          </a:xfrm>
          <a:prstGeom prst="rect">
            <a:avLst/>
          </a:prstGeom>
          <a:noFill/>
        </p:spPr>
      </p:pic>
      <p:sp>
        <p:nvSpPr>
          <p:cNvPr id="7" name="직사각형 6"/>
          <p:cNvSpPr/>
          <p:nvPr/>
        </p:nvSpPr>
        <p:spPr>
          <a:xfrm>
            <a:off x="245019" y="1175331"/>
            <a:ext cx="3096344" cy="402881"/>
          </a:xfrm>
          <a:prstGeom prst="rect">
            <a:avLst/>
          </a:prstGeom>
        </p:spPr>
        <p:txBody>
          <a:bodyPr wrap="square" lIns="68405" tIns="34202" rIns="68405" bIns="34202">
            <a:spAutoFit/>
          </a:bodyPr>
          <a:lstStyle/>
          <a:p>
            <a:pPr algn="l" defTabSz="685800">
              <a:lnSpc>
                <a:spcPct val="150000"/>
              </a:lnSpc>
            </a:pPr>
            <a:r>
              <a:rPr lang="ko-KR" altLang="en-US" sz="1600" dirty="0">
                <a:solidFill>
                  <a:srgbClr val="000000"/>
                </a:solidFill>
                <a:latin typeface="나눔스퀘어" panose="020B0600000101010101" pitchFamily="50" charset="-127"/>
                <a:ea typeface="나눔스퀘어" panose="020B0600000101010101" pitchFamily="50" charset="-127"/>
              </a:rPr>
              <a:t>공공영역에서 디자인의 활용 단계</a:t>
            </a:r>
          </a:p>
        </p:txBody>
      </p:sp>
      <p:sp>
        <p:nvSpPr>
          <p:cNvPr id="9" name="직사각형 8">
            <a:extLst>
              <a:ext uri="{FF2B5EF4-FFF2-40B4-BE49-F238E27FC236}">
                <a16:creationId xmlns:a16="http://schemas.microsoft.com/office/drawing/2014/main" id="{B640425A-4C93-B5D5-A92B-C944D31D9655}"/>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5004087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업무관련\서비스디자인팀_2017\ps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484785"/>
            <a:ext cx="4471988" cy="3993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49942" y="4347102"/>
            <a:ext cx="4626514" cy="361140"/>
          </a:xfrm>
          <a:prstGeom prst="rect">
            <a:avLst/>
          </a:prstGeom>
          <a:noFill/>
        </p:spPr>
        <p:txBody>
          <a:bodyPr wrap="square" lIns="68405" tIns="34202" rIns="68405" bIns="34202" rtlCol="0">
            <a:spAutoFit/>
          </a:bodyPr>
          <a:lstStyle/>
          <a:p>
            <a:pPr algn="l" defTabSz="685800" fontAlgn="auto">
              <a:lnSpc>
                <a:spcPct val="150000"/>
              </a:lnSpc>
              <a:spcBef>
                <a:spcPts val="0"/>
              </a:spcBef>
              <a:spcAft>
                <a:spcPts val="0"/>
              </a:spcAft>
            </a:pPr>
            <a:r>
              <a:rPr lang="ko-KR" altLang="en-US" sz="1400" dirty="0">
                <a:solidFill>
                  <a:prstClr val="black"/>
                </a:solidFill>
                <a:latin typeface="나눔스퀘어 ExtraBold" panose="020B0600000101010101" pitchFamily="50" charset="-127"/>
                <a:ea typeface="나눔스퀘어 ExtraBold" panose="020B0600000101010101" pitchFamily="50" charset="-127"/>
              </a:rPr>
              <a:t>디자인을 통한 문제해결 </a:t>
            </a:r>
            <a:r>
              <a:rPr lang="en-US" altLang="ko-KR" sz="1400" dirty="0">
                <a:solidFill>
                  <a:prstClr val="black"/>
                </a:solidFill>
                <a:latin typeface="나눔스퀘어 ExtraBold" panose="020B0600000101010101" pitchFamily="50" charset="-127"/>
                <a:ea typeface="나눔스퀘어 ExtraBold" panose="020B0600000101010101" pitchFamily="50" charset="-127"/>
              </a:rPr>
              <a:t>(</a:t>
            </a:r>
            <a:r>
              <a:rPr lang="ko-KR" altLang="en-US" sz="1400" dirty="0">
                <a:solidFill>
                  <a:prstClr val="black"/>
                </a:solidFill>
                <a:latin typeface="나눔스퀘어 ExtraBold" panose="020B0600000101010101" pitchFamily="50" charset="-127"/>
                <a:ea typeface="나눔스퀘어 ExtraBold" panose="020B0600000101010101" pitchFamily="50" charset="-127"/>
              </a:rPr>
              <a:t>프로젝트 단위에서 활용되는 단계</a:t>
            </a:r>
            <a:r>
              <a:rPr lang="en-US" altLang="ko-KR" sz="1400" dirty="0">
                <a:solidFill>
                  <a:prstClr val="black"/>
                </a:solidFill>
                <a:latin typeface="나눔스퀘어 ExtraBold" panose="020B0600000101010101" pitchFamily="50" charset="-127"/>
                <a:ea typeface="나눔스퀘어 ExtraBold" panose="020B0600000101010101" pitchFamily="50" charset="-127"/>
              </a:rPr>
              <a:t>)</a:t>
            </a:r>
            <a:endParaRPr kumimoji="0" lang="en-US" altLang="ko-KR" sz="1400" dirty="0">
              <a:solidFill>
                <a:prstClr val="black"/>
              </a:solidFill>
              <a:latin typeface="나눔스퀘어" panose="020B0600000101010101" pitchFamily="50" charset="-127"/>
              <a:ea typeface="나눔스퀘어" panose="020B0600000101010101" pitchFamily="50" charset="-127"/>
            </a:endParaRPr>
          </a:p>
        </p:txBody>
      </p:sp>
      <p:sp>
        <p:nvSpPr>
          <p:cNvPr id="8" name="TextBox 7"/>
          <p:cNvSpPr txBox="1"/>
          <p:nvPr/>
        </p:nvSpPr>
        <p:spPr>
          <a:xfrm>
            <a:off x="5106764" y="3374995"/>
            <a:ext cx="3415166" cy="684305"/>
          </a:xfrm>
          <a:prstGeom prst="rect">
            <a:avLst/>
          </a:prstGeom>
          <a:noFill/>
        </p:spPr>
        <p:txBody>
          <a:bodyPr wrap="square" lIns="68405" tIns="34202" rIns="68405" bIns="34202" rtlCol="0">
            <a:spAutoFit/>
          </a:bodyPr>
          <a:lstStyle/>
          <a:p>
            <a:pPr algn="l" defTabSz="685800" fontAlgn="auto">
              <a:lnSpc>
                <a:spcPct val="150000"/>
              </a:lnSpc>
              <a:spcBef>
                <a:spcPts val="0"/>
              </a:spcBef>
              <a:spcAft>
                <a:spcPts val="0"/>
              </a:spcAft>
            </a:pPr>
            <a:r>
              <a:rPr lang="ko-KR" altLang="en-US" sz="1400" dirty="0">
                <a:solidFill>
                  <a:prstClr val="black"/>
                </a:solidFill>
                <a:latin typeface="나눔스퀘어 ExtraBold" panose="020B0600000101010101" pitchFamily="50" charset="-127"/>
                <a:ea typeface="나눔스퀘어 ExtraBold" panose="020B0600000101010101" pitchFamily="50" charset="-127"/>
              </a:rPr>
              <a:t>조직 역량으로써 디자인 활용</a:t>
            </a:r>
            <a:br>
              <a:rPr lang="en-US" altLang="ko-KR" sz="1400" dirty="0">
                <a:solidFill>
                  <a:prstClr val="black"/>
                </a:solidFill>
                <a:latin typeface="나눔스퀘어 ExtraBold" panose="020B0600000101010101" pitchFamily="50" charset="-127"/>
                <a:ea typeface="나눔스퀘어 ExtraBold" panose="020B0600000101010101" pitchFamily="50" charset="-127"/>
              </a:rPr>
            </a:br>
            <a:r>
              <a:rPr kumimoji="0" lang="en-US" altLang="ko-KR" sz="1400" dirty="0">
                <a:solidFill>
                  <a:prstClr val="black"/>
                </a:solidFill>
                <a:latin typeface="나눔스퀘어 ExtraBold" panose="020B0600000101010101" pitchFamily="50" charset="-127"/>
                <a:ea typeface="나눔스퀘어 ExtraBold" panose="020B0600000101010101" pitchFamily="50" charset="-127"/>
              </a:rPr>
              <a:t>(</a:t>
            </a:r>
            <a:r>
              <a:rPr kumimoji="0" lang="ko-KR" altLang="en-US" sz="1400" dirty="0">
                <a:solidFill>
                  <a:prstClr val="black"/>
                </a:solidFill>
                <a:latin typeface="나눔스퀘어 ExtraBold" panose="020B0600000101010101" pitchFamily="50" charset="-127"/>
                <a:ea typeface="나눔스퀘어 ExtraBold" panose="020B0600000101010101" pitchFamily="50" charset="-127"/>
              </a:rPr>
              <a:t>일하는 방식으로써 디자인을 활용하는 단계</a:t>
            </a:r>
            <a:r>
              <a:rPr kumimoji="0" lang="en-US" altLang="ko-KR" sz="1400" dirty="0">
                <a:solidFill>
                  <a:prstClr val="black"/>
                </a:solidFill>
                <a:latin typeface="나눔스퀘어 ExtraBold" panose="020B0600000101010101" pitchFamily="50" charset="-127"/>
                <a:ea typeface="나눔스퀘어 ExtraBold" panose="020B0600000101010101" pitchFamily="50" charset="-127"/>
              </a:rPr>
              <a:t>)</a:t>
            </a:r>
            <a:endParaRPr kumimoji="0" lang="en-US" altLang="ko-KR" sz="1400" dirty="0">
              <a:solidFill>
                <a:prstClr val="black"/>
              </a:solidFill>
              <a:latin typeface="나눔스퀘어" panose="020B0600000101010101" pitchFamily="50" charset="-127"/>
              <a:ea typeface="나눔스퀘어" panose="020B0600000101010101" pitchFamily="50" charset="-127"/>
            </a:endParaRPr>
          </a:p>
        </p:txBody>
      </p:sp>
      <p:sp>
        <p:nvSpPr>
          <p:cNvPr id="9" name="TextBox 8"/>
          <p:cNvSpPr txBox="1"/>
          <p:nvPr/>
        </p:nvSpPr>
        <p:spPr>
          <a:xfrm>
            <a:off x="5916854" y="1754815"/>
            <a:ext cx="3047634" cy="1007470"/>
          </a:xfrm>
          <a:prstGeom prst="rect">
            <a:avLst/>
          </a:prstGeom>
          <a:noFill/>
        </p:spPr>
        <p:txBody>
          <a:bodyPr wrap="square" lIns="68405" tIns="34202" rIns="68405" bIns="34202" rtlCol="0">
            <a:spAutoFit/>
          </a:bodyPr>
          <a:lstStyle/>
          <a:p>
            <a:pPr algn="l" defTabSz="685800" fontAlgn="auto">
              <a:lnSpc>
                <a:spcPct val="150000"/>
              </a:lnSpc>
              <a:spcBef>
                <a:spcPts val="0"/>
              </a:spcBef>
              <a:spcAft>
                <a:spcPts val="0"/>
              </a:spcAft>
            </a:pPr>
            <a:r>
              <a:rPr lang="ko-KR" altLang="en-US" sz="1400" dirty="0">
                <a:solidFill>
                  <a:prstClr val="black"/>
                </a:solidFill>
                <a:latin typeface="나눔스퀘어 ExtraBold" panose="020B0600000101010101" pitchFamily="50" charset="-127"/>
                <a:ea typeface="나눔스퀘어 ExtraBold" panose="020B0600000101010101" pitchFamily="50" charset="-127"/>
              </a:rPr>
              <a:t>정책을 위한 디자인</a:t>
            </a:r>
            <a:endParaRPr lang="en-US" altLang="ko-KR" sz="1400" dirty="0">
              <a:solidFill>
                <a:prstClr val="black"/>
              </a:solidFill>
              <a:latin typeface="나눔스퀘어 ExtraBold" panose="020B0600000101010101" pitchFamily="50" charset="-127"/>
              <a:ea typeface="나눔스퀘어 ExtraBold" panose="020B0600000101010101" pitchFamily="50" charset="-127"/>
            </a:endParaRPr>
          </a:p>
          <a:p>
            <a:pPr algn="l" defTabSz="685800" fontAlgn="auto">
              <a:lnSpc>
                <a:spcPct val="150000"/>
              </a:lnSpc>
              <a:spcBef>
                <a:spcPts val="0"/>
              </a:spcBef>
              <a:spcAft>
                <a:spcPts val="0"/>
              </a:spcAft>
            </a:pPr>
            <a:r>
              <a:rPr kumimoji="0" lang="en-US" altLang="ko-KR" sz="1400" dirty="0">
                <a:solidFill>
                  <a:prstClr val="black"/>
                </a:solidFill>
                <a:latin typeface="나눔스퀘어 ExtraBold" panose="020B0600000101010101" pitchFamily="50" charset="-127"/>
                <a:ea typeface="나눔스퀘어 ExtraBold" panose="020B0600000101010101" pitchFamily="50" charset="-127"/>
              </a:rPr>
              <a:t>(</a:t>
            </a:r>
            <a:r>
              <a:rPr kumimoji="0" lang="ko-KR" altLang="en-US" sz="1400" dirty="0">
                <a:solidFill>
                  <a:prstClr val="black"/>
                </a:solidFill>
                <a:latin typeface="나눔스퀘어 ExtraBold" panose="020B0600000101010101" pitchFamily="50" charset="-127"/>
                <a:ea typeface="나눔스퀘어 ExtraBold" panose="020B0600000101010101" pitchFamily="50" charset="-127"/>
              </a:rPr>
              <a:t>정책 의사결정자들이 디자인을 활용하는 단계</a:t>
            </a:r>
            <a:r>
              <a:rPr kumimoji="0" lang="en-US" altLang="ko-KR" sz="1400" dirty="0">
                <a:solidFill>
                  <a:prstClr val="black"/>
                </a:solidFill>
                <a:latin typeface="나눔스퀘어 ExtraBold" panose="020B0600000101010101" pitchFamily="50" charset="-127"/>
                <a:ea typeface="나눔스퀘어 ExtraBold" panose="020B0600000101010101" pitchFamily="50" charset="-127"/>
              </a:rPr>
              <a:t>)</a:t>
            </a:r>
            <a:endParaRPr kumimoji="0" lang="en-US" altLang="ko-KR" sz="1400" dirty="0">
              <a:solidFill>
                <a:prstClr val="black"/>
              </a:solidFill>
              <a:latin typeface="나눔스퀘어" panose="020B0600000101010101" pitchFamily="50" charset="-127"/>
              <a:ea typeface="나눔스퀘어" panose="020B0600000101010101" pitchFamily="50" charset="-127"/>
            </a:endParaRPr>
          </a:p>
        </p:txBody>
      </p:sp>
      <p:sp>
        <p:nvSpPr>
          <p:cNvPr id="3" name="직사각형 2"/>
          <p:cNvSpPr/>
          <p:nvPr/>
        </p:nvSpPr>
        <p:spPr>
          <a:xfrm>
            <a:off x="3455876" y="5535234"/>
            <a:ext cx="3429000" cy="307777"/>
          </a:xfrm>
          <a:prstGeom prst="rect">
            <a:avLst/>
          </a:prstGeom>
        </p:spPr>
        <p:txBody>
          <a:bodyPr>
            <a:spAutoFit/>
          </a:bodyPr>
          <a:lstStyle/>
          <a:p>
            <a:pPr algn="l" defTabSz="685800"/>
            <a:r>
              <a:rPr kumimoji="0" lang="ko-KR" altLang="en-US" sz="1400" dirty="0">
                <a:solidFill>
                  <a:prstClr val="black"/>
                </a:solidFill>
                <a:latin typeface="나눔스퀘어" panose="020B0600000101010101" pitchFamily="50" charset="-127"/>
                <a:ea typeface="나눔스퀘어" panose="020B0600000101010101" pitchFamily="50" charset="-127"/>
              </a:rPr>
              <a:t>영국 </a:t>
            </a:r>
            <a:r>
              <a:rPr kumimoji="0" lang="ko-KR" altLang="en-US" sz="1400" dirty="0" err="1">
                <a:solidFill>
                  <a:prstClr val="black"/>
                </a:solidFill>
                <a:latin typeface="나눔스퀘어" panose="020B0600000101010101" pitchFamily="50" charset="-127"/>
                <a:ea typeface="나눔스퀘어" panose="020B0600000101010101" pitchFamily="50" charset="-127"/>
              </a:rPr>
              <a:t>디자인카운슬</a:t>
            </a:r>
            <a:r>
              <a:rPr kumimoji="0" lang="en-US" altLang="ko-KR" sz="1400" dirty="0">
                <a:solidFill>
                  <a:prstClr val="black"/>
                </a:solidFill>
                <a:latin typeface="나눔스퀘어" panose="020B0600000101010101" pitchFamily="50" charset="-127"/>
                <a:ea typeface="나눔스퀘어" panose="020B0600000101010101" pitchFamily="50" charset="-127"/>
              </a:rPr>
              <a:t> </a:t>
            </a:r>
            <a:r>
              <a:rPr kumimoji="0" lang="ko-KR" altLang="en-US" sz="1400" dirty="0">
                <a:solidFill>
                  <a:prstClr val="black"/>
                </a:solidFill>
                <a:latin typeface="나눔스퀘어" panose="020B0600000101010101" pitchFamily="50" charset="-127"/>
                <a:ea typeface="나눔스퀘어" panose="020B0600000101010101" pitchFamily="50" charset="-127"/>
              </a:rPr>
              <a:t>등</a:t>
            </a:r>
            <a:r>
              <a:rPr kumimoji="0" lang="en-US" altLang="ko-KR" sz="1400" dirty="0">
                <a:solidFill>
                  <a:prstClr val="black"/>
                </a:solidFill>
                <a:latin typeface="나눔스퀘어" panose="020B0600000101010101" pitchFamily="50" charset="-127"/>
                <a:ea typeface="나눔스퀘어" panose="020B0600000101010101" pitchFamily="50" charset="-127"/>
              </a:rPr>
              <a:t>.</a:t>
            </a:r>
            <a:r>
              <a:rPr kumimoji="0" lang="ko-KR" altLang="en-US" sz="1400" dirty="0">
                <a:solidFill>
                  <a:prstClr val="black"/>
                </a:solidFill>
                <a:latin typeface="나눔스퀘어" panose="020B0600000101010101" pitchFamily="50" charset="-127"/>
                <a:ea typeface="나눔스퀘어" panose="020B0600000101010101" pitchFamily="50" charset="-127"/>
              </a:rPr>
              <a:t> </a:t>
            </a:r>
            <a:r>
              <a:rPr kumimoji="0" lang="en-US" altLang="ko-KR" sz="1400" dirty="0">
                <a:solidFill>
                  <a:prstClr val="black"/>
                </a:solidFill>
                <a:latin typeface="나눔스퀘어" panose="020B0600000101010101" pitchFamily="50" charset="-127"/>
                <a:ea typeface="나눔스퀘어" panose="020B0600000101010101" pitchFamily="50" charset="-127"/>
              </a:rPr>
              <a:t>2013.</a:t>
            </a:r>
            <a:endParaRPr lang="ko-KR" altLang="en-US" sz="1400" dirty="0">
              <a:latin typeface="나눔스퀘어 ExtraBold" panose="020B0600000101010101" pitchFamily="50" charset="-127"/>
              <a:ea typeface="나눔스퀘어 ExtraBold" panose="020B0600000101010101" pitchFamily="50" charset="-127"/>
            </a:endParaRPr>
          </a:p>
        </p:txBody>
      </p:sp>
      <p:sp>
        <p:nvSpPr>
          <p:cNvPr id="11" name="직사각형 10">
            <a:extLst>
              <a:ext uri="{FF2B5EF4-FFF2-40B4-BE49-F238E27FC236}">
                <a16:creationId xmlns:a16="http://schemas.microsoft.com/office/drawing/2014/main" id="{D55EE2DE-4619-4006-8FAB-C38B6BF1B031}"/>
              </a:ext>
            </a:extLst>
          </p:cNvPr>
          <p:cNvSpPr/>
          <p:nvPr/>
        </p:nvSpPr>
        <p:spPr>
          <a:xfrm>
            <a:off x="364270" y="1401672"/>
            <a:ext cx="3096344" cy="402881"/>
          </a:xfrm>
          <a:prstGeom prst="rect">
            <a:avLst/>
          </a:prstGeom>
        </p:spPr>
        <p:txBody>
          <a:bodyPr wrap="square" lIns="68405" tIns="34202" rIns="68405" bIns="34202">
            <a:spAutoFit/>
          </a:bodyPr>
          <a:lstStyle/>
          <a:p>
            <a:pPr algn="l" defTabSz="685800">
              <a:lnSpc>
                <a:spcPct val="150000"/>
              </a:lnSpc>
            </a:pPr>
            <a:r>
              <a:rPr lang="ko-KR" altLang="en-US" sz="1600" dirty="0">
                <a:solidFill>
                  <a:srgbClr val="000000"/>
                </a:solidFill>
                <a:latin typeface="나눔스퀘어" panose="020B0600000101010101" pitchFamily="50" charset="-127"/>
                <a:ea typeface="나눔스퀘어" panose="020B0600000101010101" pitchFamily="50" charset="-127"/>
              </a:rPr>
              <a:t>공공영역에서 디자인의 활용 단계</a:t>
            </a:r>
          </a:p>
        </p:txBody>
      </p:sp>
      <p:sp>
        <p:nvSpPr>
          <p:cNvPr id="12" name="직사각형 11">
            <a:extLst>
              <a:ext uri="{FF2B5EF4-FFF2-40B4-BE49-F238E27FC236}">
                <a16:creationId xmlns:a16="http://schemas.microsoft.com/office/drawing/2014/main" id="{E255346F-818F-BA3C-CF27-065D0197EF74}"/>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5429581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직선 화살표 연결선 6"/>
          <p:cNvCxnSpPr/>
          <p:nvPr/>
        </p:nvCxnSpPr>
        <p:spPr bwMode="auto">
          <a:xfrm flipV="1">
            <a:off x="2177414" y="3833086"/>
            <a:ext cx="0" cy="1469416"/>
          </a:xfrm>
          <a:prstGeom prst="straightConnector1">
            <a:avLst/>
          </a:prstGeom>
          <a:solidFill>
            <a:schemeClr val="bg1"/>
          </a:solidFill>
          <a:ln w="25400" cap="flat" cmpd="sng" algn="ctr">
            <a:solidFill>
              <a:schemeClr val="bg1">
                <a:lumMod val="65000"/>
              </a:schemeClr>
            </a:solidFill>
            <a:prstDash val="solid"/>
            <a:round/>
            <a:headEnd type="triangle" w="lg" len="med"/>
            <a:tailEnd type="triangle" w="lg" len="med"/>
          </a:ln>
          <a:effectLst/>
        </p:spPr>
      </p:cxnSp>
      <p:cxnSp>
        <p:nvCxnSpPr>
          <p:cNvPr id="22" name="직선 화살표 연결선 21"/>
          <p:cNvCxnSpPr/>
          <p:nvPr/>
        </p:nvCxnSpPr>
        <p:spPr bwMode="auto">
          <a:xfrm flipV="1">
            <a:off x="2177414" y="1845133"/>
            <a:ext cx="0" cy="1981598"/>
          </a:xfrm>
          <a:prstGeom prst="straightConnector1">
            <a:avLst/>
          </a:prstGeom>
          <a:solidFill>
            <a:schemeClr val="bg1"/>
          </a:solidFill>
          <a:ln w="25400" cap="flat" cmpd="sng" algn="ctr">
            <a:solidFill>
              <a:schemeClr val="bg1">
                <a:lumMod val="65000"/>
              </a:schemeClr>
            </a:solidFill>
            <a:prstDash val="solid"/>
            <a:round/>
            <a:headEnd type="triangle" w="lg" len="med"/>
            <a:tailEnd type="triangle" w="lg" len="med"/>
          </a:ln>
          <a:effectLst/>
        </p:spPr>
      </p:cxnSp>
      <p:pic>
        <p:nvPicPr>
          <p:cNvPr id="15" name="Picture 2"/>
          <p:cNvPicPr>
            <a:picLocks noChangeAspect="1" noChangeArrowheads="1"/>
          </p:cNvPicPr>
          <p:nvPr/>
        </p:nvPicPr>
        <p:blipFill rotWithShape="1">
          <a:blip r:embed="rId3" cstate="print"/>
          <a:srcRect l="12048" t="23106" r="43277" b="6251"/>
          <a:stretch/>
        </p:blipFill>
        <p:spPr bwMode="auto">
          <a:xfrm>
            <a:off x="4019264" y="1720689"/>
            <a:ext cx="4040102" cy="3591752"/>
          </a:xfrm>
          <a:prstGeom prst="rect">
            <a:avLst/>
          </a:prstGeom>
          <a:noFill/>
          <a:ln w="9525">
            <a:noFill/>
            <a:miter lim="800000"/>
            <a:headEnd/>
            <a:tailEnd/>
          </a:ln>
        </p:spPr>
      </p:pic>
      <p:pic>
        <p:nvPicPr>
          <p:cNvPr id="17082370" name="Picture 2" descr="C:\업무관련\서비스디자인_2018\KakaoTalk_20181220_191415133.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9443"/>
          <a:stretch/>
        </p:blipFill>
        <p:spPr bwMode="auto">
          <a:xfrm>
            <a:off x="2826446" y="3743612"/>
            <a:ext cx="1324058" cy="155889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직선 연결선 3"/>
          <p:cNvCxnSpPr/>
          <p:nvPr/>
        </p:nvCxnSpPr>
        <p:spPr bwMode="auto">
          <a:xfrm>
            <a:off x="1601670" y="3833086"/>
            <a:ext cx="5940660" cy="0"/>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sp>
        <p:nvSpPr>
          <p:cNvPr id="5" name="직사각형 4"/>
          <p:cNvSpPr/>
          <p:nvPr/>
        </p:nvSpPr>
        <p:spPr>
          <a:xfrm>
            <a:off x="1187627" y="4252617"/>
            <a:ext cx="1709064" cy="670761"/>
          </a:xfrm>
          <a:prstGeom prst="rect">
            <a:avLst/>
          </a:prstGeom>
          <a:solidFill>
            <a:schemeClr val="bg1"/>
          </a:solidFill>
        </p:spPr>
        <p:txBody>
          <a:bodyPr wrap="square">
            <a:spAutoFit/>
          </a:bodyPr>
          <a:lstStyle/>
          <a:p>
            <a:pPr algn="l" defTabSz="685800">
              <a:lnSpc>
                <a:spcPct val="130000"/>
              </a:lnSpc>
            </a:pPr>
            <a:r>
              <a:rPr lang="ko-KR" altLang="en-US" sz="1500" dirty="0">
                <a:solidFill>
                  <a:srgbClr val="000000"/>
                </a:solidFill>
                <a:latin typeface="나눔스퀘어" panose="020B0600000101010101" pitchFamily="50" charset="-127"/>
                <a:ea typeface="나눔스퀘어" panose="020B0600000101010101" pitchFamily="50" charset="-127"/>
              </a:rPr>
              <a:t>가치창출 과정에서 디자인의 역할</a:t>
            </a:r>
            <a:endParaRPr lang="ko-KR" altLang="en-US" sz="1500" dirty="0">
              <a:latin typeface="나눔스퀘어" panose="020B0600000101010101" pitchFamily="50" charset="-127"/>
              <a:ea typeface="나눔스퀘어" panose="020B0600000101010101" pitchFamily="50" charset="-127"/>
            </a:endParaRPr>
          </a:p>
        </p:txBody>
      </p:sp>
      <p:sp>
        <p:nvSpPr>
          <p:cNvPr id="19" name="직사각형 18"/>
          <p:cNvSpPr/>
          <p:nvPr/>
        </p:nvSpPr>
        <p:spPr>
          <a:xfrm>
            <a:off x="1198490" y="2491530"/>
            <a:ext cx="3799700" cy="670761"/>
          </a:xfrm>
          <a:prstGeom prst="rect">
            <a:avLst/>
          </a:prstGeom>
          <a:solidFill>
            <a:schemeClr val="bg1"/>
          </a:solidFill>
        </p:spPr>
        <p:txBody>
          <a:bodyPr wrap="square">
            <a:spAutoFit/>
          </a:bodyPr>
          <a:lstStyle/>
          <a:p>
            <a:pPr algn="l" defTabSz="685800">
              <a:lnSpc>
                <a:spcPct val="130000"/>
              </a:lnSpc>
            </a:pPr>
            <a:r>
              <a:rPr lang="ko-KR" altLang="en-US" sz="1500" dirty="0">
                <a:solidFill>
                  <a:srgbClr val="000000"/>
                </a:solidFill>
                <a:latin typeface="나눔스퀘어" panose="020B0600000101010101" pitchFamily="50" charset="-127"/>
                <a:ea typeface="나눔스퀘어" panose="020B0600000101010101" pitchFamily="50" charset="-127"/>
              </a:rPr>
              <a:t>가치 창출의 주체와 이해관계자의 조직</a:t>
            </a:r>
            <a:r>
              <a:rPr lang="en-US" altLang="ko-KR" sz="1500" dirty="0">
                <a:solidFill>
                  <a:srgbClr val="000000"/>
                </a:solidFill>
                <a:latin typeface="나눔스퀘어" panose="020B0600000101010101" pitchFamily="50" charset="-127"/>
                <a:ea typeface="나눔스퀘어" panose="020B0600000101010101" pitchFamily="50" charset="-127"/>
              </a:rPr>
              <a:t>,</a:t>
            </a:r>
            <a:r>
              <a:rPr lang="ko-KR" altLang="en-US" sz="1500" dirty="0">
                <a:solidFill>
                  <a:srgbClr val="000000"/>
                </a:solidFill>
                <a:latin typeface="나눔스퀘어" panose="020B0600000101010101" pitchFamily="50" charset="-127"/>
                <a:ea typeface="나눔스퀘어" panose="020B0600000101010101" pitchFamily="50" charset="-127"/>
              </a:rPr>
              <a:t> 문화를 변화시키는 디자인의 역할</a:t>
            </a:r>
            <a:endParaRPr lang="ko-KR" altLang="en-US" sz="1500" dirty="0">
              <a:latin typeface="나눔스퀘어" panose="020B0600000101010101" pitchFamily="50" charset="-127"/>
              <a:ea typeface="나눔스퀘어" panose="020B0600000101010101" pitchFamily="50" charset="-127"/>
            </a:endParaRPr>
          </a:p>
        </p:txBody>
      </p:sp>
      <p:cxnSp>
        <p:nvCxnSpPr>
          <p:cNvPr id="24" name="직선 연결선 23"/>
          <p:cNvCxnSpPr/>
          <p:nvPr/>
        </p:nvCxnSpPr>
        <p:spPr bwMode="auto">
          <a:xfrm>
            <a:off x="1601670" y="1845134"/>
            <a:ext cx="5940660" cy="0"/>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sp>
        <p:nvSpPr>
          <p:cNvPr id="26" name="직사각형 25"/>
          <p:cNvSpPr/>
          <p:nvPr/>
        </p:nvSpPr>
        <p:spPr>
          <a:xfrm>
            <a:off x="2267744" y="2137060"/>
            <a:ext cx="3192236" cy="370679"/>
          </a:xfrm>
          <a:prstGeom prst="rect">
            <a:avLst/>
          </a:prstGeom>
          <a:solidFill>
            <a:schemeClr val="bg1"/>
          </a:solidFill>
        </p:spPr>
        <p:txBody>
          <a:bodyPr wrap="square">
            <a:spAutoFit/>
          </a:bodyPr>
          <a:lstStyle/>
          <a:p>
            <a:pPr algn="l" defTabSz="685800">
              <a:lnSpc>
                <a:spcPct val="130000"/>
              </a:lnSpc>
            </a:pPr>
            <a:r>
              <a:rPr lang="ko-KR" altLang="en-US" sz="1500" dirty="0">
                <a:latin typeface="나눔스퀘어" panose="020B0600000101010101" pitchFamily="50" charset="-127"/>
                <a:ea typeface="나눔스퀘어" panose="020B0600000101010101" pitchFamily="50" charset="-127"/>
              </a:rPr>
              <a:t>새롭게 주목 받는 디자인의 역할</a:t>
            </a:r>
          </a:p>
        </p:txBody>
      </p:sp>
      <p:cxnSp>
        <p:nvCxnSpPr>
          <p:cNvPr id="12" name="직선 연결선 11">
            <a:extLst>
              <a:ext uri="{FF2B5EF4-FFF2-40B4-BE49-F238E27FC236}">
                <a16:creationId xmlns:a16="http://schemas.microsoft.com/office/drawing/2014/main" id="{4BA2AAB7-0F9A-428A-A1FA-45251550D12A}"/>
              </a:ext>
            </a:extLst>
          </p:cNvPr>
          <p:cNvCxnSpPr/>
          <p:nvPr/>
        </p:nvCxnSpPr>
        <p:spPr bwMode="auto">
          <a:xfrm>
            <a:off x="1601670" y="5333894"/>
            <a:ext cx="5940660" cy="0"/>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sp>
        <p:nvSpPr>
          <p:cNvPr id="14" name="직사각형 13">
            <a:extLst>
              <a:ext uri="{FF2B5EF4-FFF2-40B4-BE49-F238E27FC236}">
                <a16:creationId xmlns:a16="http://schemas.microsoft.com/office/drawing/2014/main" id="{9C899A3F-AE06-FD72-A740-C7BC462461FA}"/>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29891479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3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688" y="980728"/>
            <a:ext cx="6184712" cy="4645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직사각형 1"/>
          <p:cNvSpPr/>
          <p:nvPr/>
        </p:nvSpPr>
        <p:spPr>
          <a:xfrm>
            <a:off x="1475656" y="6046726"/>
            <a:ext cx="6192688" cy="307777"/>
          </a:xfrm>
          <a:prstGeom prst="rect">
            <a:avLst/>
          </a:prstGeom>
        </p:spPr>
        <p:txBody>
          <a:bodyPr wrap="square">
            <a:spAutoFit/>
          </a:bodyPr>
          <a:lstStyle/>
          <a:p>
            <a:pPr defTabSz="685800"/>
            <a:r>
              <a:rPr lang="en-US" altLang="ko-KR" sz="1400" dirty="0">
                <a:solidFill>
                  <a:srgbClr val="000000"/>
                </a:solidFill>
                <a:latin typeface="나눔스퀘어" panose="020B0600000101010101" pitchFamily="50" charset="-127"/>
                <a:ea typeface="나눔스퀘어" panose="020B0600000101010101" pitchFamily="50" charset="-127"/>
              </a:rPr>
              <a:t>A Design Innovation Adoption Tool for SMEs. David Pettigrew </a:t>
            </a:r>
            <a:r>
              <a:rPr lang="ko-KR" altLang="en-US" sz="1400" dirty="0">
                <a:solidFill>
                  <a:srgbClr val="000000"/>
                </a:solidFill>
                <a:latin typeface="나눔스퀘어" panose="020B0600000101010101" pitchFamily="50" charset="-127"/>
                <a:ea typeface="나눔스퀘어" panose="020B0600000101010101" pitchFamily="50" charset="-127"/>
              </a:rPr>
              <a:t>등</a:t>
            </a:r>
            <a:r>
              <a:rPr lang="en-US" altLang="ko-KR" sz="1400" dirty="0">
                <a:solidFill>
                  <a:srgbClr val="000000"/>
                </a:solidFill>
                <a:latin typeface="나눔스퀘어" panose="020B0600000101010101" pitchFamily="50" charset="-127"/>
                <a:ea typeface="나눔스퀘어" panose="020B0600000101010101" pitchFamily="50" charset="-127"/>
              </a:rPr>
              <a:t>. 2016.</a:t>
            </a:r>
            <a:endParaRPr lang="ko-KR" altLang="en-US" sz="1400" dirty="0">
              <a:solidFill>
                <a:srgbClr val="000000"/>
              </a:solidFill>
              <a:latin typeface="나눔스퀘어" panose="020B0600000101010101" pitchFamily="50" charset="-127"/>
              <a:ea typeface="나눔스퀘어" panose="020B0600000101010101" pitchFamily="50" charset="-127"/>
            </a:endParaRPr>
          </a:p>
        </p:txBody>
      </p:sp>
      <p:cxnSp>
        <p:nvCxnSpPr>
          <p:cNvPr id="9" name="직선 연결선 8"/>
          <p:cNvCxnSpPr/>
          <p:nvPr/>
        </p:nvCxnSpPr>
        <p:spPr bwMode="auto">
          <a:xfrm>
            <a:off x="845586" y="2576876"/>
            <a:ext cx="3078342" cy="0"/>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sp>
        <p:nvSpPr>
          <p:cNvPr id="7" name="직사각형 6">
            <a:extLst>
              <a:ext uri="{FF2B5EF4-FFF2-40B4-BE49-F238E27FC236}">
                <a16:creationId xmlns:a16="http://schemas.microsoft.com/office/drawing/2014/main" id="{6A297961-3EBE-E1D9-4694-D91002B19165}"/>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40861080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208018" y="5660579"/>
            <a:ext cx="6712355" cy="523220"/>
          </a:xfrm>
          <a:prstGeom prst="rect">
            <a:avLst/>
          </a:prstGeom>
        </p:spPr>
        <p:txBody>
          <a:bodyPr wrap="square">
            <a:spAutoFit/>
          </a:bodyPr>
          <a:lstStyle/>
          <a:p>
            <a:pPr defTabSz="685800"/>
            <a:r>
              <a:rPr lang="en-US" altLang="ko-KR" sz="1400" dirty="0">
                <a:solidFill>
                  <a:srgbClr val="000000"/>
                </a:solidFill>
                <a:latin typeface="나눔스퀘어" panose="020B0600000101010101" pitchFamily="50" charset="-127"/>
                <a:ea typeface="나눔스퀘어" panose="020B0600000101010101" pitchFamily="50" charset="-127"/>
                <a:hlinkClick r:id="rId3"/>
              </a:rPr>
              <a:t>https://medium.com/design-for-business/are-you-getting-the-most-out-of-design-f2f47caf2339</a:t>
            </a:r>
            <a:r>
              <a:rPr lang="en-US" altLang="ko-KR" sz="1400" dirty="0">
                <a:solidFill>
                  <a:srgbClr val="000000"/>
                </a:solidFill>
                <a:latin typeface="나눔스퀘어" panose="020B0600000101010101" pitchFamily="50" charset="-127"/>
                <a:ea typeface="나눔스퀘어" panose="020B0600000101010101" pitchFamily="50" charset="-127"/>
              </a:rPr>
              <a:t> </a:t>
            </a:r>
            <a:endParaRPr lang="ko-KR" altLang="en-US" sz="1400" dirty="0">
              <a:solidFill>
                <a:srgbClr val="000000"/>
              </a:solidFill>
              <a:latin typeface="나눔스퀘어" panose="020B0600000101010101" pitchFamily="50" charset="-127"/>
              <a:ea typeface="나눔스퀘어" panose="020B0600000101010101" pitchFamily="50" charset="-127"/>
            </a:endParaRPr>
          </a:p>
        </p:txBody>
      </p:sp>
      <p:pic>
        <p:nvPicPr>
          <p:cNvPr id="5" name="Picture 4" descr="C:\업무관련\서비스디자인_2018\1_wLn5HwphB6Gvp-PvBP7eS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821" y="1320568"/>
            <a:ext cx="6431539"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1208018" y="5319210"/>
            <a:ext cx="6712355" cy="307777"/>
          </a:xfrm>
          <a:prstGeom prst="rect">
            <a:avLst/>
          </a:prstGeom>
        </p:spPr>
        <p:txBody>
          <a:bodyPr wrap="square">
            <a:spAutoFit/>
          </a:bodyPr>
          <a:lstStyle/>
          <a:p>
            <a:pPr defTabSz="685800"/>
            <a:r>
              <a:rPr lang="en-US" altLang="ko-KR" sz="1400" dirty="0">
                <a:solidFill>
                  <a:srgbClr val="000000"/>
                </a:solidFill>
                <a:latin typeface="나눔스퀘어" panose="020B0600000101010101" pitchFamily="50" charset="-127"/>
                <a:ea typeface="나눔스퀘어" panose="020B0600000101010101" pitchFamily="50" charset="-127"/>
              </a:rPr>
              <a:t>Bryan </a:t>
            </a:r>
            <a:r>
              <a:rPr lang="en-US" altLang="ko-KR" sz="1400" dirty="0" err="1">
                <a:solidFill>
                  <a:srgbClr val="000000"/>
                </a:solidFill>
                <a:latin typeface="나눔스퀘어" panose="020B0600000101010101" pitchFamily="50" charset="-127"/>
                <a:ea typeface="나눔스퀘어" panose="020B0600000101010101" pitchFamily="50" charset="-127"/>
              </a:rPr>
              <a:t>Hoedemaeckers</a:t>
            </a:r>
            <a:r>
              <a:rPr lang="en-US" altLang="ko-KR" sz="1400" dirty="0">
                <a:solidFill>
                  <a:srgbClr val="000000"/>
                </a:solidFill>
                <a:latin typeface="나눔스퀘어" panose="020B0600000101010101" pitchFamily="50" charset="-127"/>
                <a:ea typeface="나눔스퀘어" panose="020B0600000101010101" pitchFamily="50" charset="-127"/>
              </a:rPr>
              <a:t>. Deloitte Digital UX</a:t>
            </a:r>
            <a:r>
              <a:rPr lang="ko-KR" altLang="en-US" sz="1400" dirty="0">
                <a:solidFill>
                  <a:srgbClr val="000000"/>
                </a:solidFill>
                <a:latin typeface="나눔스퀘어" panose="020B0600000101010101" pitchFamily="50" charset="-127"/>
                <a:ea typeface="나눔스퀘어" panose="020B0600000101010101" pitchFamily="50" charset="-127"/>
              </a:rPr>
              <a:t>디자인 </a:t>
            </a:r>
            <a:r>
              <a:rPr lang="ko-KR" altLang="en-US" sz="1400" dirty="0" err="1">
                <a:solidFill>
                  <a:srgbClr val="000000"/>
                </a:solidFill>
                <a:latin typeface="나눔스퀘어" panose="020B0600000101010101" pitchFamily="50" charset="-127"/>
                <a:ea typeface="나눔스퀘어" panose="020B0600000101010101" pitchFamily="50" charset="-127"/>
              </a:rPr>
              <a:t>디렉터</a:t>
            </a:r>
            <a:r>
              <a:rPr lang="en-US" altLang="ko-KR" sz="1400" dirty="0">
                <a:solidFill>
                  <a:srgbClr val="000000"/>
                </a:solidFill>
                <a:latin typeface="나눔스퀘어" panose="020B0600000101010101" pitchFamily="50" charset="-127"/>
                <a:ea typeface="나눔스퀘어" panose="020B0600000101010101" pitchFamily="50" charset="-127"/>
              </a:rPr>
              <a:t>. 2016</a:t>
            </a:r>
            <a:endParaRPr lang="ko-KR" altLang="en-US" sz="1400" dirty="0">
              <a:solidFill>
                <a:srgbClr val="000000"/>
              </a:solidFill>
              <a:latin typeface="나눔스퀘어" panose="020B0600000101010101" pitchFamily="50" charset="-127"/>
              <a:ea typeface="나눔스퀘어" panose="020B0600000101010101" pitchFamily="50" charset="-127"/>
            </a:endParaRPr>
          </a:p>
        </p:txBody>
      </p:sp>
      <p:sp>
        <p:nvSpPr>
          <p:cNvPr id="8" name="직사각형 7">
            <a:extLst>
              <a:ext uri="{FF2B5EF4-FFF2-40B4-BE49-F238E27FC236}">
                <a16:creationId xmlns:a16="http://schemas.microsoft.com/office/drawing/2014/main" id="{6D938304-699E-99A2-9DFC-B84D1DF4545E}"/>
              </a:ext>
            </a:extLst>
          </p:cNvPr>
          <p:cNvSpPr/>
          <p:nvPr/>
        </p:nvSpPr>
        <p:spPr>
          <a:xfrm>
            <a:off x="197072" y="260648"/>
            <a:ext cx="3192238" cy="55399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사다리</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42816044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7BA3B9-9C3B-4D15-D879-3B71DD6EE8D3}"/>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2" name="직사각형 1">
            <a:extLst>
              <a:ext uri="{FF2B5EF4-FFF2-40B4-BE49-F238E27FC236}">
                <a16:creationId xmlns:a16="http://schemas.microsoft.com/office/drawing/2014/main" id="{72F7916C-4B34-4B18-AD54-C3904698D8EE}"/>
              </a:ext>
            </a:extLst>
          </p:cNvPr>
          <p:cNvSpPr/>
          <p:nvPr/>
        </p:nvSpPr>
        <p:spPr>
          <a:xfrm>
            <a:off x="197072" y="1214751"/>
            <a:ext cx="5239024" cy="2554545"/>
          </a:xfrm>
          <a:prstGeom prst="rect">
            <a:avLst/>
          </a:prstGeom>
          <a:noFill/>
        </p:spPr>
        <p:txBody>
          <a:bodyPr wrap="square">
            <a:spAutoFit/>
          </a:bodyPr>
          <a:lstStyle/>
          <a:p>
            <a:pPr algn="l" defTabSz="685772" fontAlgn="auto" latinLnBrk="0">
              <a:spcBef>
                <a:spcPts val="0"/>
              </a:spcBef>
              <a:spcAft>
                <a:spcPts val="0"/>
              </a:spcAft>
              <a:defRPr/>
            </a:pPr>
            <a:r>
              <a:rPr kumimoji="0" lang="en-US" altLang="ko-KR" sz="4000" dirty="0">
                <a:solidFill>
                  <a:schemeClr val="bg1"/>
                </a:solidFill>
                <a:latin typeface="나눔스퀘어 ExtraBold" panose="020B0600000101010101" pitchFamily="50" charset="-127"/>
                <a:ea typeface="나눔스퀘어 ExtraBold" panose="020B0600000101010101" pitchFamily="50" charset="-127"/>
              </a:rPr>
              <a:t>1. </a:t>
            </a:r>
            <a:r>
              <a:rPr kumimoji="0" lang="ko-KR" altLang="en-US" sz="4000" dirty="0">
                <a:solidFill>
                  <a:schemeClr val="bg1"/>
                </a:solidFill>
                <a:latin typeface="나눔스퀘어 ExtraBold" panose="020B0600000101010101" pitchFamily="50" charset="-127"/>
                <a:ea typeface="나눔스퀘어 ExtraBold" panose="020B0600000101010101" pitchFamily="50" charset="-127"/>
              </a:rPr>
              <a:t>산업에서의 과제</a:t>
            </a:r>
            <a:endParaRPr kumimoji="0" lang="en-US" altLang="ko-KR" sz="4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endParaRPr kumimoji="0" lang="en-US" altLang="ko-KR" sz="4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endParaRPr kumimoji="0" lang="en-US" altLang="ko-KR" sz="4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r>
              <a:rPr kumimoji="0" lang="en-US" altLang="ko-KR" sz="4000" dirty="0">
                <a:solidFill>
                  <a:schemeClr val="bg1"/>
                </a:solidFill>
                <a:latin typeface="나눔스퀘어 ExtraBold" panose="020B0600000101010101" pitchFamily="50" charset="-127"/>
                <a:ea typeface="나눔스퀘어 ExtraBold" panose="020B0600000101010101" pitchFamily="50" charset="-127"/>
              </a:rPr>
              <a:t>2. </a:t>
            </a:r>
            <a:r>
              <a:rPr kumimoji="0" lang="ko-KR" altLang="en-US" sz="4000" dirty="0">
                <a:solidFill>
                  <a:schemeClr val="bg1"/>
                </a:solidFill>
                <a:latin typeface="나눔스퀘어 ExtraBold" panose="020B0600000101010101" pitchFamily="50" charset="-127"/>
                <a:ea typeface="나눔스퀘어 ExtraBold" panose="020B0600000101010101" pitchFamily="50" charset="-127"/>
              </a:rPr>
              <a:t>공공에서의 과제</a:t>
            </a:r>
            <a:endParaRPr kumimoji="0" lang="en-US" altLang="ko-KR" sz="40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1636374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1A35BF7-CCC6-5196-DF1A-8181C2D314AD}"/>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3131840" y="2636912"/>
            <a:ext cx="5239024" cy="1814728"/>
          </a:xfrm>
          <a:prstGeom prst="rect">
            <a:avLst/>
          </a:prstGeom>
          <a:noFill/>
        </p:spPr>
        <p:txBody>
          <a:bodyPr wrap="square">
            <a:spAutoFit/>
          </a:bodyPr>
          <a:lstStyle/>
          <a:p>
            <a:pPr algn="l" defTabSz="685772" fontAlgn="auto" latinLnBrk="0">
              <a:lnSpc>
                <a:spcPct val="200000"/>
              </a:lnSpc>
              <a:spcBef>
                <a:spcPts val="0"/>
              </a:spcBef>
              <a:spcAft>
                <a:spcPts val="0"/>
              </a:spcAft>
              <a:defRPr/>
            </a:pP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산업의 서비스화에 대한 대응</a:t>
            </a:r>
            <a:endParaRPr kumimoji="0" lang="en-US" altLang="ko-KR" sz="3000" u="sng"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인간</a:t>
            </a: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수요자 중심으로 전환</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
        <p:nvSpPr>
          <p:cNvPr id="5" name="직사각형 4">
            <a:extLst>
              <a:ext uri="{FF2B5EF4-FFF2-40B4-BE49-F238E27FC236}">
                <a16:creationId xmlns:a16="http://schemas.microsoft.com/office/drawing/2014/main" id="{8CB727CB-4D95-3A35-2DFB-AAED81C7C21A}"/>
              </a:ext>
            </a:extLst>
          </p:cNvPr>
          <p:cNvSpPr/>
          <p:nvPr/>
        </p:nvSpPr>
        <p:spPr>
          <a:xfrm>
            <a:off x="197072" y="1214751"/>
            <a:ext cx="5383040" cy="784830"/>
          </a:xfrm>
          <a:prstGeom prst="rect">
            <a:avLst/>
          </a:prstGeom>
          <a:noFill/>
        </p:spPr>
        <p:txBody>
          <a:bodyPr wrap="square">
            <a:spAutoFit/>
          </a:bodyPr>
          <a:lstStyle/>
          <a:p>
            <a:pPr algn="l" defTabSz="685772" fontAlgn="auto" latinLnBrk="0">
              <a:spcBef>
                <a:spcPts val="0"/>
              </a:spcBef>
              <a:spcAft>
                <a:spcPts val="0"/>
              </a:spcAft>
              <a:defRPr/>
            </a:pPr>
            <a:r>
              <a:rPr kumimoji="0" lang="en-US" altLang="ko-KR" sz="4500" dirty="0">
                <a:solidFill>
                  <a:schemeClr val="bg1"/>
                </a:solidFill>
                <a:latin typeface="나눔스퀘어 ExtraBold" panose="020B0600000101010101" pitchFamily="50" charset="-127"/>
                <a:ea typeface="나눔스퀘어 ExtraBold" panose="020B0600000101010101" pitchFamily="50" charset="-127"/>
              </a:rPr>
              <a:t>1. </a:t>
            </a: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산업에서의 과제</a:t>
            </a:r>
            <a:endParaRPr kumimoji="0" lang="en-US" altLang="ko-KR" sz="45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170611268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72F7916C-4B34-4B18-AD54-C3904698D8EE}"/>
              </a:ext>
            </a:extLst>
          </p:cNvPr>
          <p:cNvSpPr/>
          <p:nvPr/>
        </p:nvSpPr>
        <p:spPr>
          <a:xfrm>
            <a:off x="197072" y="404664"/>
            <a:ext cx="2862760" cy="1015663"/>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디자인은 </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중간재형 산업</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12" name="직사각형 11">
            <a:extLst>
              <a:ext uri="{FF2B5EF4-FFF2-40B4-BE49-F238E27FC236}">
                <a16:creationId xmlns:a16="http://schemas.microsoft.com/office/drawing/2014/main" id="{1D55F86A-E782-82F1-209A-83FA4B74BD16}"/>
              </a:ext>
            </a:extLst>
          </p:cNvPr>
          <p:cNvSpPr/>
          <p:nvPr/>
        </p:nvSpPr>
        <p:spPr>
          <a:xfrm>
            <a:off x="395539" y="5007024"/>
            <a:ext cx="8064893" cy="1446312"/>
          </a:xfrm>
          <a:prstGeom prst="rect">
            <a:avLst/>
          </a:prstGeom>
        </p:spPr>
        <p:txBody>
          <a:bodyPr wrap="square" lIns="91206" tIns="45602" rIns="91206" bIns="45602">
            <a:spAutoFit/>
          </a:bodyPr>
          <a:lstStyle/>
          <a:p>
            <a:pPr algn="l"/>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디자인업은 사업서비스업</a:t>
            </a:r>
            <a:endPar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endParaRPr>
          </a:p>
          <a:p>
            <a:pPr algn="l"/>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‘사업서비스업’</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비즈니스서비스업</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비즈니스 컨설팅</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디자인 컨설팅</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법률 회계 자문 등</a:t>
            </a:r>
            <a:endPar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endParaRPr>
          </a:p>
          <a:p>
            <a:pPr algn="l"/>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   사업서비스업은 지식서비스업의 대분류 </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6</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개 중 하나</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산업의 중간재적 성격</a:t>
            </a:r>
            <a:endPar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endParaRPr>
          </a:p>
          <a:p>
            <a:pPr algn="l"/>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   사업서비스업의 고도화 수준은 산업의 고도화를 좌우하는 중요한 자원</a:t>
            </a:r>
            <a:endPar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endParaRPr>
          </a:p>
        </p:txBody>
      </p:sp>
      <p:sp>
        <p:nvSpPr>
          <p:cNvPr id="13" name="직사각형 12">
            <a:extLst>
              <a:ext uri="{FF2B5EF4-FFF2-40B4-BE49-F238E27FC236}">
                <a16:creationId xmlns:a16="http://schemas.microsoft.com/office/drawing/2014/main" id="{44A8B967-0232-8AF2-6F35-3A7DEACE17EC}"/>
              </a:ext>
            </a:extLst>
          </p:cNvPr>
          <p:cNvSpPr/>
          <p:nvPr/>
        </p:nvSpPr>
        <p:spPr>
          <a:xfrm>
            <a:off x="1095478" y="1900396"/>
            <a:ext cx="6953044" cy="1003223"/>
          </a:xfrm>
          <a:prstGeom prst="rect">
            <a:avLst/>
          </a:prstGeom>
        </p:spPr>
        <p:txBody>
          <a:bodyPr wrap="square">
            <a:spAutoFit/>
          </a:bodyPr>
          <a:lstStyle/>
          <a:p>
            <a:pPr>
              <a:lnSpc>
                <a:spcPct val="150000"/>
              </a:lnSpc>
            </a:pPr>
            <a:r>
              <a:rPr lang="en-US" altLang="ko-KR"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‘IDEO</a:t>
            </a:r>
            <a:r>
              <a:rPr lang="ko-KR" altLang="en-US"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는 세계에서 가장 혁신적인 기업 </a:t>
            </a:r>
            <a:r>
              <a:rPr lang="en-US" altLang="ko-KR"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25</a:t>
            </a:r>
            <a:r>
              <a:rPr lang="ko-KR" altLang="en-US"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a:t>
            </a:r>
            <a:r>
              <a:rPr lang="en-US" altLang="ko-KR"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 </a:t>
            </a:r>
            <a:r>
              <a:rPr lang="ko-KR" altLang="en-US"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중 하나</a:t>
            </a:r>
            <a:r>
              <a:rPr lang="en-US" altLang="ko-KR" sz="2500" dirty="0">
                <a:solidFill>
                  <a:schemeClr val="tx1">
                    <a:lumMod val="95000"/>
                    <a:lumOff val="5000"/>
                  </a:schemeClr>
                </a:solidFill>
                <a:latin typeface="나눔스퀘어 ExtraBold" panose="020B0600000101010101" pitchFamily="50" charset="-127"/>
                <a:ea typeface="나눔스퀘어 ExtraBold" panose="020B0600000101010101" pitchFamily="50" charset="-127"/>
              </a:rPr>
              <a:t>’</a:t>
            </a:r>
            <a:br>
              <a:rPr lang="en-US" altLang="ko-KR" sz="2500" dirty="0">
                <a:solidFill>
                  <a:schemeClr val="tx1">
                    <a:lumMod val="95000"/>
                    <a:lumOff val="5000"/>
                  </a:schemeClr>
                </a:solidFill>
                <a:latin typeface="나눔스퀘어" panose="020B0600000101010101" pitchFamily="50" charset="-127"/>
                <a:ea typeface="나눔스퀘어" panose="020B0600000101010101" pitchFamily="50" charset="-127"/>
              </a:rPr>
            </a:br>
            <a:r>
              <a:rPr lang="ko-KR" altLang="en-US" sz="1600" dirty="0">
                <a:solidFill>
                  <a:srgbClr val="000000">
                    <a:lumMod val="95000"/>
                    <a:lumOff val="5000"/>
                  </a:srgbClr>
                </a:solidFill>
                <a:latin typeface="나눔스퀘어" panose="020B0600000101010101" pitchFamily="50" charset="-127"/>
                <a:ea typeface="나눔스퀘어" panose="020B0600000101010101" pitchFamily="50" charset="-127"/>
              </a:rPr>
              <a:t>*</a:t>
            </a:r>
            <a:r>
              <a:rPr lang="en-US" altLang="ko-KR" sz="16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600" dirty="0">
                <a:solidFill>
                  <a:schemeClr val="tx1">
                    <a:lumMod val="95000"/>
                    <a:lumOff val="5000"/>
                  </a:schemeClr>
                </a:solidFill>
                <a:latin typeface="나눔스퀘어" panose="020B0600000101010101" pitchFamily="50" charset="-127"/>
                <a:ea typeface="나눔스퀘어" panose="020B0600000101010101" pitchFamily="50" charset="-127"/>
              </a:rPr>
              <a:t>비즈니스위크</a:t>
            </a:r>
            <a:endParaRPr lang="ko-KR" altLang="en-US" sz="1600" dirty="0">
              <a:latin typeface="나눔스퀘어" panose="020B0600000101010101" pitchFamily="50" charset="-127"/>
              <a:ea typeface="나눔스퀘어" panose="020B0600000101010101" pitchFamily="50" charset="-127"/>
            </a:endParaRPr>
          </a:p>
        </p:txBody>
      </p:sp>
      <p:sp>
        <p:nvSpPr>
          <p:cNvPr id="14" name="직사각형 13">
            <a:extLst>
              <a:ext uri="{FF2B5EF4-FFF2-40B4-BE49-F238E27FC236}">
                <a16:creationId xmlns:a16="http://schemas.microsoft.com/office/drawing/2014/main" id="{5E954D8C-C44A-49A2-E4EE-EE83C60D7BFD}"/>
              </a:ext>
            </a:extLst>
          </p:cNvPr>
          <p:cNvSpPr/>
          <p:nvPr/>
        </p:nvSpPr>
        <p:spPr>
          <a:xfrm>
            <a:off x="1714495" y="3306424"/>
            <a:ext cx="5715026" cy="861774"/>
          </a:xfrm>
          <a:prstGeom prst="rect">
            <a:avLst/>
          </a:prstGeom>
        </p:spPr>
        <p:txBody>
          <a:bodyPr wrap="none">
            <a:spAutoFit/>
          </a:bodyPr>
          <a:lstStyle/>
          <a:p>
            <a:r>
              <a:rPr lang="ko-KR" altLang="en-US" sz="2000" dirty="0">
                <a:solidFill>
                  <a:schemeClr val="tx1">
                    <a:lumMod val="95000"/>
                    <a:lumOff val="5000"/>
                  </a:schemeClr>
                </a:solidFill>
                <a:latin typeface="나눔스퀘어" panose="020B0600000101010101" pitchFamily="50" charset="-127"/>
                <a:ea typeface="나눔스퀘어" panose="020B0600000101010101" pitchFamily="50" charset="-127"/>
              </a:rPr>
              <a:t>나머지 </a:t>
            </a:r>
            <a:r>
              <a:rPr lang="en-US" altLang="ko-KR" sz="2000" dirty="0">
                <a:solidFill>
                  <a:schemeClr val="tx1">
                    <a:lumMod val="95000"/>
                    <a:lumOff val="5000"/>
                  </a:schemeClr>
                </a:solidFill>
                <a:latin typeface="나눔스퀘어" panose="020B0600000101010101" pitchFamily="50" charset="-127"/>
                <a:ea typeface="나눔스퀘어" panose="020B0600000101010101" pitchFamily="50" charset="-127"/>
              </a:rPr>
              <a:t>24</a:t>
            </a:r>
            <a:r>
              <a:rPr lang="ko-KR" altLang="en-US" sz="2000" dirty="0">
                <a:solidFill>
                  <a:schemeClr val="tx1">
                    <a:lumMod val="95000"/>
                    <a:lumOff val="5000"/>
                  </a:schemeClr>
                </a:solidFill>
                <a:latin typeface="나눔스퀘어" panose="020B0600000101010101" pitchFamily="50" charset="-127"/>
                <a:ea typeface="나눔스퀘어" panose="020B0600000101010101" pitchFamily="50" charset="-127"/>
              </a:rPr>
              <a:t>개 기업이 모두 </a:t>
            </a:r>
            <a:r>
              <a:rPr lang="en-US" altLang="ko-KR" sz="2000" dirty="0">
                <a:solidFill>
                  <a:schemeClr val="tx1">
                    <a:lumMod val="95000"/>
                    <a:lumOff val="5000"/>
                  </a:schemeClr>
                </a:solidFill>
                <a:latin typeface="나눔스퀘어" panose="020B0600000101010101" pitchFamily="50" charset="-127"/>
                <a:ea typeface="나눔스퀘어" panose="020B0600000101010101" pitchFamily="50" charset="-127"/>
              </a:rPr>
              <a:t>IDEO</a:t>
            </a:r>
            <a:r>
              <a:rPr lang="ko-KR" altLang="en-US" sz="2000" dirty="0">
                <a:solidFill>
                  <a:schemeClr val="tx1">
                    <a:lumMod val="95000"/>
                    <a:lumOff val="5000"/>
                  </a:schemeClr>
                </a:solidFill>
                <a:latin typeface="나눔스퀘어" panose="020B0600000101010101" pitchFamily="50" charset="-127"/>
                <a:ea typeface="나눔스퀘어" panose="020B0600000101010101" pitchFamily="50" charset="-127"/>
              </a:rPr>
              <a:t>의 컨설팅을 받는 기업</a:t>
            </a:r>
            <a:endParaRPr lang="en-US" altLang="ko-KR" sz="2000" dirty="0">
              <a:solidFill>
                <a:schemeClr val="tx1">
                  <a:lumMod val="95000"/>
                  <a:lumOff val="5000"/>
                </a:schemeClr>
              </a:solidFill>
              <a:latin typeface="나눔스퀘어" panose="020B0600000101010101" pitchFamily="50" charset="-127"/>
              <a:ea typeface="나눔스퀘어" panose="020B0600000101010101" pitchFamily="50" charset="-127"/>
            </a:endParaRPr>
          </a:p>
          <a:p>
            <a:r>
              <a:rPr lang="ko-KR" altLang="en-US" sz="2000" dirty="0">
                <a:solidFill>
                  <a:schemeClr val="tx1">
                    <a:lumMod val="95000"/>
                    <a:lumOff val="5000"/>
                  </a:schemeClr>
                </a:solidFill>
                <a:latin typeface="나눔스퀘어" panose="020B0600000101010101" pitchFamily="50" charset="-127"/>
                <a:ea typeface="나눔스퀘어" panose="020B0600000101010101" pitchFamily="50" charset="-127"/>
              </a:rPr>
              <a:t>세계에서 가장 혁신적인 기업을 혁신하는 기업</a:t>
            </a:r>
            <a:r>
              <a:rPr lang="en-US" altLang="ko-KR" sz="2000" dirty="0">
                <a:solidFill>
                  <a:schemeClr val="tx1">
                    <a:lumMod val="95000"/>
                    <a:lumOff val="5000"/>
                  </a:schemeClr>
                </a:solidFill>
                <a:latin typeface="나눔스퀘어" panose="020B0600000101010101" pitchFamily="50" charset="-127"/>
                <a:ea typeface="나눔스퀘어" panose="020B0600000101010101" pitchFamily="50" charset="-127"/>
              </a:rPr>
              <a:t>,</a:t>
            </a:r>
            <a:r>
              <a:rPr lang="ko-KR" altLang="en-US" sz="20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en-US" altLang="ko-KR" sz="2000" dirty="0">
                <a:solidFill>
                  <a:schemeClr val="tx1">
                    <a:lumMod val="95000"/>
                    <a:lumOff val="5000"/>
                  </a:schemeClr>
                </a:solidFill>
                <a:latin typeface="나눔스퀘어" panose="020B0600000101010101" pitchFamily="50" charset="-127"/>
                <a:ea typeface="나눔스퀘어" panose="020B0600000101010101" pitchFamily="50" charset="-127"/>
              </a:rPr>
              <a:t>IDEO</a:t>
            </a:r>
            <a:endParaRPr lang="ko-KR" altLang="en-US" sz="2000" dirty="0">
              <a:latin typeface="나눔스퀘어" panose="020B0600000101010101" pitchFamily="50" charset="-127"/>
              <a:ea typeface="나눔스퀘어" panose="020B0600000101010101" pitchFamily="50" charset="-127"/>
            </a:endParaRPr>
          </a:p>
        </p:txBody>
      </p:sp>
      <p:sp>
        <p:nvSpPr>
          <p:cNvPr id="15" name="직사각형 14">
            <a:extLst>
              <a:ext uri="{FF2B5EF4-FFF2-40B4-BE49-F238E27FC236}">
                <a16:creationId xmlns:a16="http://schemas.microsoft.com/office/drawing/2014/main" id="{2B66555A-93BD-A374-7E9D-C1CAF023B430}"/>
              </a:ext>
            </a:extLst>
          </p:cNvPr>
          <p:cNvSpPr/>
          <p:nvPr/>
        </p:nvSpPr>
        <p:spPr>
          <a:xfrm>
            <a:off x="2627784" y="4293105"/>
            <a:ext cx="4129977" cy="307777"/>
          </a:xfrm>
          <a:prstGeom prst="rect">
            <a:avLst/>
          </a:prstGeom>
        </p:spPr>
        <p:txBody>
          <a:bodyPr wrap="none">
            <a:spAutoFit/>
          </a:bodyPr>
          <a:lstStyle/>
          <a:p>
            <a:pPr algn="l"/>
            <a:r>
              <a:rPr lang="en-US" altLang="ko-KR" sz="14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ko-KR" altLang="en-US" sz="1400" dirty="0">
                <a:solidFill>
                  <a:schemeClr val="tx1">
                    <a:lumMod val="95000"/>
                    <a:lumOff val="5000"/>
                  </a:schemeClr>
                </a:solidFill>
                <a:latin typeface="나눔스퀘어" panose="020B0600000101010101" pitchFamily="50" charset="-127"/>
                <a:ea typeface="나눔스퀘어" panose="020B0600000101010101" pitchFamily="50" charset="-127"/>
              </a:rPr>
              <a:t>참고 </a:t>
            </a:r>
            <a:r>
              <a:rPr lang="en-US" altLang="ko-KR" sz="1400" dirty="0">
                <a:solidFill>
                  <a:schemeClr val="tx1">
                    <a:lumMod val="95000"/>
                    <a:lumOff val="5000"/>
                  </a:schemeClr>
                </a:solidFill>
                <a:latin typeface="나눔스퀘어" panose="020B0600000101010101" pitchFamily="50" charset="-127"/>
                <a:ea typeface="나눔스퀘어" panose="020B0600000101010101" pitchFamily="50" charset="-127"/>
              </a:rPr>
              <a:t>: </a:t>
            </a:r>
            <a:r>
              <a:rPr lang="en-US" altLang="ko-KR" sz="1400" dirty="0">
                <a:solidFill>
                  <a:schemeClr val="tx1">
                    <a:lumMod val="95000"/>
                    <a:lumOff val="5000"/>
                  </a:schemeClr>
                </a:solidFill>
                <a:latin typeface="나눔스퀘어" panose="020B0600000101010101" pitchFamily="50" charset="-127"/>
                <a:ea typeface="나눔스퀘어" panose="020B0600000101010101" pitchFamily="50" charset="-127"/>
                <a:hlinkClick r:id="rId2"/>
              </a:rPr>
              <a:t>https://brunch.co.kr/@vagabondboy/25</a:t>
            </a:r>
            <a:r>
              <a:rPr lang="en-US" altLang="ko-KR" sz="1400" dirty="0">
                <a:solidFill>
                  <a:schemeClr val="tx1">
                    <a:lumMod val="95000"/>
                    <a:lumOff val="5000"/>
                  </a:schemeClr>
                </a:solidFill>
                <a:latin typeface="나눔스퀘어" panose="020B0600000101010101" pitchFamily="50" charset="-127"/>
                <a:ea typeface="나눔스퀘어" panose="020B0600000101010101" pitchFamily="50" charset="-127"/>
              </a:rPr>
              <a:t> </a:t>
            </a:r>
            <a:endParaRPr lang="ko-KR" altLang="en-US" sz="1400" dirty="0">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8012281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72F7916C-4B34-4B18-AD54-C3904698D8EE}"/>
              </a:ext>
            </a:extLst>
          </p:cNvPr>
          <p:cNvSpPr/>
          <p:nvPr/>
        </p:nvSpPr>
        <p:spPr>
          <a:xfrm>
            <a:off x="197072" y="404664"/>
            <a:ext cx="2862760" cy="1015663"/>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디자인은 </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중간재형 산업</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pic>
        <p:nvPicPr>
          <p:cNvPr id="4" name="그림 3">
            <a:extLst>
              <a:ext uri="{FF2B5EF4-FFF2-40B4-BE49-F238E27FC236}">
                <a16:creationId xmlns:a16="http://schemas.microsoft.com/office/drawing/2014/main" id="{25E85A71-7FEE-4255-A4CB-4C3AC2DEBF72}"/>
              </a:ext>
            </a:extLst>
          </p:cNvPr>
          <p:cNvPicPr>
            <a:picLocks noChangeAspect="1"/>
          </p:cNvPicPr>
          <p:nvPr/>
        </p:nvPicPr>
        <p:blipFill>
          <a:blip r:embed="rId2"/>
          <a:stretch>
            <a:fillRect/>
          </a:stretch>
        </p:blipFill>
        <p:spPr>
          <a:xfrm>
            <a:off x="2627785" y="1340768"/>
            <a:ext cx="5379585" cy="4023061"/>
          </a:xfrm>
          <a:prstGeom prst="rect">
            <a:avLst/>
          </a:prstGeom>
        </p:spPr>
      </p:pic>
      <p:sp>
        <p:nvSpPr>
          <p:cNvPr id="5" name="직사각형 4">
            <a:extLst>
              <a:ext uri="{FF2B5EF4-FFF2-40B4-BE49-F238E27FC236}">
                <a16:creationId xmlns:a16="http://schemas.microsoft.com/office/drawing/2014/main" id="{784DC5F6-6FF3-4E41-B702-A36667B83AF3}"/>
              </a:ext>
            </a:extLst>
          </p:cNvPr>
          <p:cNvSpPr/>
          <p:nvPr/>
        </p:nvSpPr>
        <p:spPr>
          <a:xfrm>
            <a:off x="6444208" y="5016053"/>
            <a:ext cx="180020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8" fontAlgn="auto">
              <a:spcBef>
                <a:spcPts val="0"/>
              </a:spcBef>
              <a:spcAft>
                <a:spcPts val="0"/>
              </a:spcAft>
            </a:pPr>
            <a:endParaRPr kumimoji="0" lang="ko-KR" altLang="en-US" sz="1800" dirty="0">
              <a:solidFill>
                <a:prstClr val="white"/>
              </a:solidFill>
              <a:latin typeface="나눔스퀘어" panose="020B0600000101010101" pitchFamily="50" charset="-127"/>
              <a:ea typeface="나눔스퀘어" panose="020B0600000101010101" pitchFamily="50" charset="-127"/>
            </a:endParaRPr>
          </a:p>
        </p:txBody>
      </p:sp>
      <p:grpSp>
        <p:nvGrpSpPr>
          <p:cNvPr id="9" name="그룹 8">
            <a:extLst>
              <a:ext uri="{FF2B5EF4-FFF2-40B4-BE49-F238E27FC236}">
                <a16:creationId xmlns:a16="http://schemas.microsoft.com/office/drawing/2014/main" id="{4E1982C8-7438-25F3-6C0E-9DC89825DDC0}"/>
              </a:ext>
            </a:extLst>
          </p:cNvPr>
          <p:cNvGrpSpPr/>
          <p:nvPr/>
        </p:nvGrpSpPr>
        <p:grpSpPr>
          <a:xfrm>
            <a:off x="2627784" y="2023467"/>
            <a:ext cx="5184576" cy="2320032"/>
            <a:chOff x="2627784" y="1307356"/>
            <a:chExt cx="5184576" cy="2320032"/>
          </a:xfrm>
        </p:grpSpPr>
        <p:sp>
          <p:nvSpPr>
            <p:cNvPr id="3" name="직사각형 2">
              <a:extLst>
                <a:ext uri="{FF2B5EF4-FFF2-40B4-BE49-F238E27FC236}">
                  <a16:creationId xmlns:a16="http://schemas.microsoft.com/office/drawing/2014/main" id="{B1A858FA-C891-2973-FA63-F2842058778D}"/>
                </a:ext>
              </a:extLst>
            </p:cNvPr>
            <p:cNvSpPr/>
            <p:nvPr/>
          </p:nvSpPr>
          <p:spPr>
            <a:xfrm>
              <a:off x="2627784" y="1307356"/>
              <a:ext cx="5184576" cy="288032"/>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8" fontAlgn="auto">
                <a:spcBef>
                  <a:spcPts val="0"/>
                </a:spcBef>
                <a:spcAft>
                  <a:spcPts val="0"/>
                </a:spcAft>
              </a:pPr>
              <a:endParaRPr kumimoji="0" lang="ko-KR" altLang="en-US" sz="1800">
                <a:solidFill>
                  <a:prstClr val="white"/>
                </a:solidFill>
                <a:latin typeface="맑은 고딕"/>
                <a:ea typeface="맑은 고딕" panose="020B0503020000020004" pitchFamily="50" charset="-127"/>
              </a:endParaRPr>
            </a:p>
          </p:txBody>
        </p:sp>
        <p:sp>
          <p:nvSpPr>
            <p:cNvPr id="6" name="직사각형 5">
              <a:extLst>
                <a:ext uri="{FF2B5EF4-FFF2-40B4-BE49-F238E27FC236}">
                  <a16:creationId xmlns:a16="http://schemas.microsoft.com/office/drawing/2014/main" id="{410E7B57-F26E-D9DB-6E43-9B52FF39AC19}"/>
                </a:ext>
              </a:extLst>
            </p:cNvPr>
            <p:cNvSpPr/>
            <p:nvPr/>
          </p:nvSpPr>
          <p:spPr>
            <a:xfrm>
              <a:off x="2627784" y="1643906"/>
              <a:ext cx="2016224" cy="288032"/>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8" fontAlgn="auto">
                <a:spcBef>
                  <a:spcPts val="0"/>
                </a:spcBef>
                <a:spcAft>
                  <a:spcPts val="0"/>
                </a:spcAft>
              </a:pPr>
              <a:endParaRPr kumimoji="0" lang="ko-KR" altLang="en-US" sz="1800">
                <a:solidFill>
                  <a:prstClr val="white"/>
                </a:solidFill>
                <a:latin typeface="맑은 고딕"/>
                <a:ea typeface="맑은 고딕" panose="020B0503020000020004" pitchFamily="50" charset="-127"/>
              </a:endParaRPr>
            </a:p>
          </p:txBody>
        </p:sp>
        <p:sp>
          <p:nvSpPr>
            <p:cNvPr id="7" name="직사각형 6">
              <a:extLst>
                <a:ext uri="{FF2B5EF4-FFF2-40B4-BE49-F238E27FC236}">
                  <a16:creationId xmlns:a16="http://schemas.microsoft.com/office/drawing/2014/main" id="{5C46B9C1-A0D8-9F8B-5D28-83F054576F93}"/>
                </a:ext>
              </a:extLst>
            </p:cNvPr>
            <p:cNvSpPr/>
            <p:nvPr/>
          </p:nvSpPr>
          <p:spPr>
            <a:xfrm>
              <a:off x="2627784" y="3339356"/>
              <a:ext cx="4032448" cy="288032"/>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8" fontAlgn="auto">
                <a:spcBef>
                  <a:spcPts val="0"/>
                </a:spcBef>
                <a:spcAft>
                  <a:spcPts val="0"/>
                </a:spcAft>
              </a:pPr>
              <a:endParaRPr kumimoji="0" lang="ko-KR" altLang="en-US" sz="1800">
                <a:solidFill>
                  <a:prstClr val="white"/>
                </a:solidFill>
                <a:latin typeface="맑은 고딕"/>
                <a:ea typeface="맑은 고딕" panose="020B0503020000020004" pitchFamily="50" charset="-127"/>
              </a:endParaRPr>
            </a:p>
          </p:txBody>
        </p:sp>
        <p:sp>
          <p:nvSpPr>
            <p:cNvPr id="8" name="직사각형 7">
              <a:extLst>
                <a:ext uri="{FF2B5EF4-FFF2-40B4-BE49-F238E27FC236}">
                  <a16:creationId xmlns:a16="http://schemas.microsoft.com/office/drawing/2014/main" id="{5FAB1FA2-FE36-8B85-DB05-CD3E5045BF33}"/>
                </a:ext>
              </a:extLst>
            </p:cNvPr>
            <p:cNvSpPr/>
            <p:nvPr/>
          </p:nvSpPr>
          <p:spPr>
            <a:xfrm>
              <a:off x="5724128" y="2990106"/>
              <a:ext cx="2021954" cy="288032"/>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88" fontAlgn="auto">
                <a:spcBef>
                  <a:spcPts val="0"/>
                </a:spcBef>
                <a:spcAft>
                  <a:spcPts val="0"/>
                </a:spcAft>
              </a:pPr>
              <a:endParaRPr kumimoji="0" lang="ko-KR" altLang="en-US" sz="1800">
                <a:solidFill>
                  <a:prstClr val="white"/>
                </a:solidFill>
                <a:latin typeface="맑은 고딕"/>
                <a:ea typeface="맑은 고딕" panose="020B0503020000020004" pitchFamily="50" charset="-127"/>
              </a:endParaRPr>
            </a:p>
          </p:txBody>
        </p:sp>
      </p:grpSp>
      <p:sp>
        <p:nvSpPr>
          <p:cNvPr id="10" name="직사각형 9">
            <a:extLst>
              <a:ext uri="{FF2B5EF4-FFF2-40B4-BE49-F238E27FC236}">
                <a16:creationId xmlns:a16="http://schemas.microsoft.com/office/drawing/2014/main" id="{6D09E929-6659-5342-A714-ACE0F59CC1AA}"/>
              </a:ext>
            </a:extLst>
          </p:cNvPr>
          <p:cNvSpPr/>
          <p:nvPr/>
        </p:nvSpPr>
        <p:spPr>
          <a:xfrm>
            <a:off x="654024" y="5626060"/>
            <a:ext cx="7806408" cy="971292"/>
          </a:xfrm>
          <a:prstGeom prst="rect">
            <a:avLst/>
          </a:prstGeom>
          <a:noFill/>
        </p:spPr>
        <p:txBody>
          <a:bodyPr wrap="square">
            <a:spAutoFit/>
          </a:bodyPr>
          <a:lstStyle/>
          <a:p>
            <a:pPr defTabSz="685772" fontAlgn="auto" latinLnBrk="0">
              <a:lnSpc>
                <a:spcPct val="150000"/>
              </a:lnSpc>
              <a:spcBef>
                <a:spcPts val="0"/>
              </a:spcBef>
              <a:spcAft>
                <a:spcPts val="0"/>
              </a:spcAft>
              <a:defRPr/>
            </a:pP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유통</a:t>
            </a:r>
            <a:r>
              <a:rPr kumimoji="0" lang="en-US" altLang="ko-KR" sz="2000" dirty="0">
                <a:solidFill>
                  <a:prstClr val="black"/>
                </a:solidFill>
                <a:latin typeface="나눔스퀘어 ExtraBold" panose="020B0600000101010101" pitchFamily="50" charset="-127"/>
                <a:ea typeface="나눔스퀘어 ExtraBold" panose="020B0600000101010101" pitchFamily="50" charset="-127"/>
              </a:rPr>
              <a:t>/</a:t>
            </a: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물류</a:t>
            </a:r>
            <a:r>
              <a:rPr kumimoji="0" lang="en-US" altLang="ko-KR" sz="2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디자인</a:t>
            </a:r>
            <a:r>
              <a:rPr kumimoji="0" lang="en-US" altLang="ko-KR" sz="2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등 산업 전반에 영향을 미치는</a:t>
            </a:r>
            <a:br>
              <a:rPr kumimoji="0" lang="en-US" altLang="ko-KR" sz="2000" dirty="0">
                <a:solidFill>
                  <a:prstClr val="black"/>
                </a:solidFill>
                <a:latin typeface="나눔스퀘어 ExtraBold" panose="020B0600000101010101" pitchFamily="50" charset="-127"/>
                <a:ea typeface="나눔스퀘어 ExtraBold" panose="020B0600000101010101" pitchFamily="50" charset="-127"/>
              </a:rPr>
            </a:b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중간재적 성격의 산업 육성 관리체계 필요 </a:t>
            </a:r>
            <a:endParaRPr kumimoji="0" lang="en-US" altLang="ko-KR" sz="2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1524271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직사각형 13"/>
          <p:cNvSpPr/>
          <p:nvPr/>
        </p:nvSpPr>
        <p:spPr>
          <a:xfrm>
            <a:off x="2682330" y="3212976"/>
            <a:ext cx="6210150" cy="2395674"/>
          </a:xfrm>
          <a:prstGeom prst="rect">
            <a:avLst/>
          </a:prstGeom>
        </p:spPr>
        <p:txBody>
          <a:bodyPr wrap="square" lIns="91205" tIns="45602" rIns="91205" bIns="45602">
            <a:spAutoFit/>
          </a:bodyPr>
          <a:lstStyle/>
          <a:p>
            <a:pPr algn="l">
              <a:lnSpc>
                <a:spcPct val="150000"/>
              </a:lnSpc>
              <a:defRPr/>
            </a:pPr>
            <a:r>
              <a:rPr lang="ko-KR" altLang="en-US" sz="1600" dirty="0">
                <a:solidFill>
                  <a:schemeClr val="tx1"/>
                </a:solidFill>
                <a:latin typeface="나눔스퀘어OTF" panose="020B0600000101010101" pitchFamily="34" charset="-127"/>
                <a:ea typeface="나눔스퀘어OTF" panose="020B0600000101010101" pitchFamily="34" charset="-127"/>
              </a:rPr>
              <a:t>하는 일</a:t>
            </a:r>
            <a:r>
              <a:rPr lang="en-US" altLang="ko-KR" sz="1600" dirty="0">
                <a:solidFill>
                  <a:schemeClr val="tx1"/>
                </a:solidFill>
                <a:latin typeface="나눔스퀘어OTF" panose="020B0600000101010101" pitchFamily="34" charset="-127"/>
                <a:ea typeface="나눔스퀘어OTF" panose="020B0600000101010101" pitchFamily="34" charset="-127"/>
              </a:rPr>
              <a:t>.</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err="1">
                <a:solidFill>
                  <a:schemeClr val="tx1"/>
                </a:solidFill>
                <a:latin typeface="나눔스퀘어OTF" panose="020B0600000101010101" pitchFamily="34" charset="-127"/>
                <a:ea typeface="나눔스퀘어OTF" panose="020B0600000101010101" pitchFamily="34" charset="-127"/>
              </a:rPr>
              <a:t>디자인정보제공포털</a:t>
            </a:r>
            <a:r>
              <a:rPr lang="ko-KR" altLang="en-US" sz="1600" dirty="0">
                <a:solidFill>
                  <a:schemeClr val="tx1"/>
                </a:solidFill>
                <a:latin typeface="나눔스퀘어OTF" panose="020B0600000101010101" pitchFamily="34" charset="-127"/>
                <a:ea typeface="나눔스퀘어OTF" panose="020B0600000101010101" pitchFamily="34" charset="-127"/>
              </a:rPr>
              <a:t> 디자인</a:t>
            </a:r>
            <a:r>
              <a:rPr lang="en-US" altLang="ko-KR" sz="1600" dirty="0">
                <a:solidFill>
                  <a:schemeClr val="tx1"/>
                </a:solidFill>
                <a:latin typeface="나눔스퀘어OTF" panose="020B0600000101010101" pitchFamily="34" charset="-127"/>
                <a:ea typeface="나눔스퀘어OTF" panose="020B0600000101010101" pitchFamily="34" charset="-127"/>
              </a:rPr>
              <a:t>DB(</a:t>
            </a:r>
            <a:r>
              <a:rPr lang="en-US" altLang="ko-KR" sz="1600" dirty="0">
                <a:solidFill>
                  <a:schemeClr val="tx1"/>
                </a:solidFill>
                <a:latin typeface="나눔스퀘어OTF" panose="020B0600000101010101" pitchFamily="34" charset="-127"/>
                <a:ea typeface="나눔스퀘어OTF" panose="020B0600000101010101" pitchFamily="34" charset="-127"/>
                <a:hlinkClick r:id="rId3"/>
              </a:rPr>
              <a:t>www.designdb.com</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운영</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a:solidFill>
                  <a:schemeClr val="tx1"/>
                </a:solidFill>
                <a:latin typeface="나눔스퀘어OTF" panose="020B0600000101010101" pitchFamily="34" charset="-127"/>
                <a:ea typeface="나눔스퀘어OTF" panose="020B0600000101010101" pitchFamily="34" charset="-127"/>
              </a:rPr>
              <a:t>서비스디자인이 각 영역에</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확산 될 수 있도록 하는 활동 </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a:solidFill>
                  <a:schemeClr val="tx1"/>
                </a:solidFill>
                <a:latin typeface="나눔스퀘어OTF" panose="020B0600000101010101" pitchFamily="34" charset="-127"/>
                <a:ea typeface="나눔스퀘어OTF" panose="020B0600000101010101" pitchFamily="34" charset="-127"/>
              </a:rPr>
              <a:t>정책 개발</a:t>
            </a:r>
            <a:r>
              <a:rPr lang="en-US" altLang="ko-KR" sz="1600" dirty="0">
                <a:solidFill>
                  <a:schemeClr val="tx1"/>
                </a:solidFill>
                <a:latin typeface="나눔스퀘어OTF" panose="020B0600000101010101" pitchFamily="34" charset="-127"/>
                <a:ea typeface="나눔스퀘어OTF" panose="020B0600000101010101" pitchFamily="34" charset="-127"/>
              </a:rPr>
              <a:t>, R&amp;D, </a:t>
            </a:r>
            <a:r>
              <a:rPr lang="ko-KR" altLang="en-US" sz="1600" dirty="0">
                <a:solidFill>
                  <a:schemeClr val="tx1"/>
                </a:solidFill>
                <a:latin typeface="나눔스퀘어OTF" panose="020B0600000101010101" pitchFamily="34" charset="-127"/>
                <a:ea typeface="나눔스퀘어OTF" panose="020B0600000101010101" pitchFamily="34" charset="-127"/>
              </a:rPr>
              <a:t>글쓰기 등</a:t>
            </a:r>
          </a:p>
          <a:p>
            <a:pPr algn="l">
              <a:lnSpc>
                <a:spcPct val="150000"/>
              </a:lnSpc>
              <a:defRPr/>
            </a:pPr>
            <a:r>
              <a:rPr lang="ko-KR" altLang="en-US" sz="1600" dirty="0">
                <a:solidFill>
                  <a:schemeClr val="tx1"/>
                </a:solidFill>
                <a:latin typeface="나눔스퀘어OTF" panose="020B0600000101010101" pitchFamily="34" charset="-127"/>
                <a:ea typeface="나눔스퀘어OTF" panose="020B0600000101010101" pitchFamily="34" charset="-127"/>
              </a:rPr>
              <a:t>관심사</a:t>
            </a:r>
            <a:r>
              <a:rPr lang="en-US" altLang="ko-KR" sz="1600" dirty="0">
                <a:solidFill>
                  <a:schemeClr val="tx1"/>
                </a:solidFill>
                <a:latin typeface="나눔스퀘어OTF" panose="020B0600000101010101" pitchFamily="34" charset="-127"/>
                <a:ea typeface="나눔스퀘어OTF" panose="020B0600000101010101" pitchFamily="34" charset="-127"/>
              </a:rPr>
              <a:t>.</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a:solidFill>
                  <a:schemeClr val="tx1"/>
                </a:solidFill>
                <a:latin typeface="나눔스퀘어OTF" panose="020B0600000101010101" pitchFamily="34" charset="-127"/>
                <a:ea typeface="나눔스퀘어OTF" panose="020B0600000101010101" pitchFamily="34" charset="-127"/>
              </a:rPr>
              <a:t>서비스디자인</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공공서비스 혁신</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디자인 역할 확대</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등</a:t>
            </a:r>
          </a:p>
        </p:txBody>
      </p:sp>
      <p:sp>
        <p:nvSpPr>
          <p:cNvPr id="15" name="직사각형 14"/>
          <p:cNvSpPr/>
          <p:nvPr/>
        </p:nvSpPr>
        <p:spPr>
          <a:xfrm>
            <a:off x="2704808" y="128207"/>
            <a:ext cx="6331688" cy="2826561"/>
          </a:xfrm>
          <a:prstGeom prst="rect">
            <a:avLst/>
          </a:prstGeom>
        </p:spPr>
        <p:txBody>
          <a:bodyPr wrap="square" lIns="91205" tIns="45602" rIns="91205" bIns="45602">
            <a:spAutoFit/>
          </a:bodyPr>
          <a:lstStyle/>
          <a:p>
            <a:pPr lvl="0" algn="l">
              <a:lnSpc>
                <a:spcPct val="150000"/>
              </a:lnSpc>
              <a:defRPr/>
            </a:pPr>
            <a:r>
              <a:rPr lang="ko-KR" altLang="en-US" sz="4000" dirty="0">
                <a:solidFill>
                  <a:srgbClr val="000000"/>
                </a:solidFill>
                <a:latin typeface="나눔스퀘어OTF" panose="020B0600000101010101" pitchFamily="34" charset="-127"/>
                <a:ea typeface="나눔스퀘어OTF" panose="020B0600000101010101" pitchFamily="34" charset="-127"/>
              </a:rPr>
              <a:t>윤성원</a:t>
            </a:r>
            <a:br>
              <a:rPr lang="en-US" altLang="ko-KR" sz="4000" dirty="0">
                <a:solidFill>
                  <a:srgbClr val="000000"/>
                </a:solidFill>
                <a:latin typeface="나눔스퀘어OTF" panose="020B0600000101010101" pitchFamily="34" charset="-127"/>
                <a:ea typeface="나눔스퀘어OTF" panose="020B0600000101010101" pitchFamily="34" charset="-127"/>
              </a:rPr>
            </a:br>
            <a:r>
              <a:rPr lang="ko-KR" altLang="en-US" sz="1600" dirty="0">
                <a:solidFill>
                  <a:srgbClr val="000000"/>
                </a:solidFill>
                <a:latin typeface="나눔스퀘어OTF" panose="020B0600000101010101" pitchFamily="34" charset="-127"/>
                <a:ea typeface="나눔스퀘어OTF" panose="020B0600000101010101" pitchFamily="34" charset="-127"/>
              </a:rPr>
              <a:t>한국디자인진흥원 </a:t>
            </a:r>
            <a:r>
              <a:rPr lang="ko-KR" altLang="en-US" sz="1600" dirty="0" err="1">
                <a:solidFill>
                  <a:srgbClr val="000000"/>
                </a:solidFill>
                <a:latin typeface="나눔스퀘어OTF" panose="020B0600000101010101" pitchFamily="34" charset="-127"/>
                <a:ea typeface="나눔스퀘어OTF" panose="020B0600000101010101" pitchFamily="34" charset="-127"/>
              </a:rPr>
              <a:t>데이터플랫폼실</a:t>
            </a:r>
            <a:r>
              <a:rPr lang="ko-KR" altLang="en-US" sz="1600" dirty="0">
                <a:solidFill>
                  <a:srgbClr val="000000"/>
                </a:solidFill>
                <a:latin typeface="나눔스퀘어OTF" panose="020B0600000101010101" pitchFamily="34" charset="-127"/>
                <a:ea typeface="나눔스퀘어OTF" panose="020B0600000101010101" pitchFamily="34" charset="-127"/>
              </a:rPr>
              <a:t> 수석연구원</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a:solidFill>
                  <a:schemeClr val="tx1"/>
                </a:solidFill>
                <a:latin typeface="나눔스퀘어OTF" panose="020B0600000101010101" pitchFamily="34" charset="-127"/>
                <a:ea typeface="나눔스퀘어OTF" panose="020B0600000101010101" pitchFamily="34" charset="-127"/>
              </a:rPr>
              <a:t>전 이화여자대학교 디자인대학원 서비스디자인 전공 겸임교수</a:t>
            </a:r>
            <a:br>
              <a:rPr lang="en-US" altLang="ko-KR" sz="1600" dirty="0">
                <a:solidFill>
                  <a:schemeClr val="tx1"/>
                </a:solidFill>
                <a:latin typeface="나눔스퀘어OTF" panose="020B0600000101010101" pitchFamily="34" charset="-127"/>
                <a:ea typeface="나눔스퀘어OTF" panose="020B0600000101010101" pitchFamily="34" charset="-127"/>
              </a:rPr>
            </a:br>
            <a:r>
              <a:rPr lang="ko-KR" altLang="en-US" sz="1600" dirty="0">
                <a:solidFill>
                  <a:schemeClr val="tx1"/>
                </a:solidFill>
                <a:latin typeface="나눔스퀘어OTF" panose="020B0600000101010101" pitchFamily="34" charset="-127"/>
                <a:ea typeface="나눔스퀘어OTF" panose="020B0600000101010101" pitchFamily="34" charset="-127"/>
              </a:rPr>
              <a:t>디자인학 박사</a:t>
            </a:r>
            <a:br>
              <a:rPr lang="en-US" altLang="ko-KR" sz="1600" dirty="0">
                <a:solidFill>
                  <a:srgbClr val="000000"/>
                </a:solidFill>
                <a:latin typeface="나눔스퀘어OTF" panose="020B0600000101010101" pitchFamily="34" charset="-127"/>
                <a:ea typeface="나눔스퀘어OTF" panose="020B0600000101010101" pitchFamily="34" charset="-127"/>
              </a:rPr>
            </a:br>
            <a:r>
              <a:rPr lang="en-US" altLang="ko-KR" sz="1600" dirty="0">
                <a:solidFill>
                  <a:srgbClr val="000000"/>
                </a:solidFill>
                <a:latin typeface="나눔스퀘어OTF" panose="020B0600000101010101" pitchFamily="34" charset="-127"/>
                <a:ea typeface="나눔스퀘어OTF" panose="020B0600000101010101" pitchFamily="34" charset="-127"/>
                <a:hlinkClick r:id="rId4"/>
              </a:rPr>
              <a:t>design@naver.com</a:t>
            </a:r>
            <a:r>
              <a:rPr lang="en-US" altLang="ko-KR" sz="1600" dirty="0">
                <a:solidFill>
                  <a:srgbClr val="000000"/>
                </a:solidFill>
                <a:latin typeface="나눔스퀘어OTF" panose="020B0600000101010101" pitchFamily="34" charset="-127"/>
                <a:ea typeface="나눔스퀘어OTF" panose="020B0600000101010101" pitchFamily="34" charset="-127"/>
              </a:rPr>
              <a:t> </a:t>
            </a:r>
            <a:br>
              <a:rPr lang="en-US" altLang="ko-KR" sz="1600" dirty="0">
                <a:solidFill>
                  <a:srgbClr val="000000"/>
                </a:solidFill>
                <a:latin typeface="나눔스퀘어OTF" panose="020B0600000101010101" pitchFamily="34" charset="-127"/>
                <a:ea typeface="나눔스퀘어OTF" panose="020B0600000101010101" pitchFamily="34" charset="-127"/>
              </a:rPr>
            </a:br>
            <a:r>
              <a:rPr lang="en-US" altLang="ko-KR" sz="1600" dirty="0">
                <a:solidFill>
                  <a:srgbClr val="000000"/>
                </a:solidFill>
                <a:latin typeface="나눔스퀘어OTF" panose="020B0600000101010101" pitchFamily="34" charset="-127"/>
                <a:ea typeface="나눔스퀘어OTF" panose="020B0600000101010101" pitchFamily="34" charset="-127"/>
                <a:hlinkClick r:id="rId5"/>
              </a:rPr>
              <a:t>www.usable.co.kr</a:t>
            </a:r>
            <a:r>
              <a:rPr lang="en-US" altLang="ko-KR" sz="1600" dirty="0">
                <a:solidFill>
                  <a:srgbClr val="000000"/>
                </a:solidFill>
                <a:latin typeface="나눔스퀘어OTF" panose="020B0600000101010101" pitchFamily="34" charset="-127"/>
                <a:ea typeface="나눔스퀘어OTF" panose="020B0600000101010101" pitchFamily="34" charset="-127"/>
              </a:rPr>
              <a:t>      </a:t>
            </a:r>
            <a:r>
              <a:rPr lang="en-US" altLang="ko-KR" sz="1600" dirty="0">
                <a:solidFill>
                  <a:srgbClr val="000000"/>
                </a:solidFill>
                <a:latin typeface="나눔스퀘어OTF" panose="020B0600000101010101" pitchFamily="34" charset="-127"/>
                <a:ea typeface="나눔스퀘어OTF" panose="020B0600000101010101" pitchFamily="34" charset="-127"/>
                <a:hlinkClick r:id="rId6"/>
              </a:rPr>
              <a:t>facebook.com/usable </a:t>
            </a:r>
            <a:endParaRPr lang="en-US" altLang="ko-KR" sz="1600" dirty="0">
              <a:solidFill>
                <a:srgbClr val="000000"/>
              </a:solidFill>
              <a:latin typeface="나눔스퀘어OTF" panose="020B0600000101010101" pitchFamily="34" charset="-127"/>
              <a:ea typeface="나눔스퀘어OTF" panose="020B0600000101010101" pitchFamily="34" charset="-127"/>
            </a:endParaRPr>
          </a:p>
        </p:txBody>
      </p:sp>
      <p:pic>
        <p:nvPicPr>
          <p:cNvPr id="5" name="Picture 1" descr="C:\업무관련\서비스디자인팀_2015\20150301151614615.jpg"/>
          <p:cNvPicPr>
            <a:picLocks noChangeAspect="1" noChangeArrowheads="1"/>
          </p:cNvPicPr>
          <p:nvPr/>
        </p:nvPicPr>
        <p:blipFill rotWithShape="1">
          <a:blip r:embed="rId7">
            <a:grayscl/>
          </a:blip>
          <a:srcRect t="11750" r="6780" b="6880"/>
          <a:stretch>
            <a:fillRect/>
          </a:stretch>
        </p:blipFill>
        <p:spPr>
          <a:xfrm>
            <a:off x="408599" y="450546"/>
            <a:ext cx="1979712" cy="2304256"/>
          </a:xfrm>
          <a:prstGeom prst="rect">
            <a:avLst/>
          </a:prstGeom>
          <a:noFill/>
        </p:spPr>
      </p:pic>
      <p:pic>
        <p:nvPicPr>
          <p:cNvPr id="17073154" name="Picture 2" descr="C:\업무관련\서비스디자인팀_2015\chart.png"/>
          <p:cNvPicPr>
            <a:picLocks noChangeAspect="1" noChangeArrowheads="1"/>
          </p:cNvPicPr>
          <p:nvPr/>
        </p:nvPicPr>
        <p:blipFill rotWithShape="1">
          <a:blip r:embed="rId8"/>
          <a:srcRect/>
          <a:stretch>
            <a:fillRect/>
          </a:stretch>
        </p:blipFill>
        <p:spPr>
          <a:xfrm>
            <a:off x="145559" y="2780928"/>
            <a:ext cx="2505792" cy="250579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785786" y="1500174"/>
            <a:ext cx="6929486" cy="3286148"/>
            <a:chOff x="785786" y="1500174"/>
            <a:chExt cx="6929486" cy="3286148"/>
          </a:xfrm>
        </p:grpSpPr>
        <p:sp>
          <p:nvSpPr>
            <p:cNvPr id="5" name="직사각형 4"/>
            <p:cNvSpPr/>
            <p:nvPr/>
          </p:nvSpPr>
          <p:spPr bwMode="auto">
            <a:xfrm>
              <a:off x="1428728" y="1500174"/>
              <a:ext cx="6286544" cy="3286148"/>
            </a:xfrm>
            <a:prstGeom prst="rect">
              <a:avLst/>
            </a:prstGeom>
            <a:solidFill>
              <a:schemeClr val="bg1"/>
            </a:solidFill>
            <a:ln w="38100" cap="flat" cmpd="sng" algn="ctr">
              <a:solidFill>
                <a:schemeClr val="bg1">
                  <a:lumMod val="65000"/>
                </a:schemeClr>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3512">
                <a:spcBef>
                  <a:spcPct val="0"/>
                </a:spcBef>
              </a:pPr>
              <a:endParaRPr lang="ko-KR" altLang="en-US" sz="1600" b="1" dirty="0">
                <a:solidFill>
                  <a:schemeClr val="tx1"/>
                </a:solidFill>
                <a:latin typeface="나눔스퀘어OTF" panose="020B0600000101010101" pitchFamily="34" charset="-127"/>
                <a:ea typeface="나눔스퀘어OTF" panose="020B0600000101010101" pitchFamily="34" charset="-127"/>
              </a:endParaRPr>
            </a:p>
          </p:txBody>
        </p:sp>
        <p:sp>
          <p:nvSpPr>
            <p:cNvPr id="4" name="직사각형 3"/>
            <p:cNvSpPr/>
            <p:nvPr/>
          </p:nvSpPr>
          <p:spPr>
            <a:xfrm>
              <a:off x="785786" y="2285992"/>
              <a:ext cx="2143140" cy="1994731"/>
            </a:xfrm>
            <a:prstGeom prst="rect">
              <a:avLst/>
            </a:prstGeom>
            <a:solidFill>
              <a:schemeClr val="bg1"/>
            </a:solidFill>
          </p:spPr>
          <p:txBody>
            <a:bodyPr wrap="square" tIns="180000" bIns="180000">
              <a:spAutoFit/>
            </a:bodyPr>
            <a:lstStyle/>
            <a:p>
              <a:pPr algn="l"/>
              <a:r>
                <a:rPr lang="en-US" altLang="ko-KR" sz="2600" dirty="0">
                  <a:solidFill>
                    <a:schemeClr val="tx1"/>
                  </a:solidFill>
                  <a:latin typeface="나눔스퀘어 ExtraBold" panose="020B0600000101010101" pitchFamily="50" charset="-127"/>
                  <a:ea typeface="나눔스퀘어 ExtraBold" panose="020B0600000101010101" pitchFamily="50" charset="-127"/>
                </a:rPr>
                <a:t>SSME</a:t>
              </a:r>
              <a:r>
                <a:rPr lang="en-US" altLang="ko-KR" sz="2600" dirty="0">
                  <a:solidFill>
                    <a:schemeClr val="tx1"/>
                  </a:solidFill>
                  <a:latin typeface="나눔스퀘어OTF" panose="020B0600000101010101" pitchFamily="34" charset="-127"/>
                  <a:ea typeface="나눔스퀘어OTF" panose="020B0600000101010101" pitchFamily="34" charset="-127"/>
                </a:rPr>
                <a:t> </a:t>
              </a:r>
              <a:br>
                <a:rPr lang="en-US" altLang="ko-KR" sz="2000" dirty="0">
                  <a:solidFill>
                    <a:schemeClr val="tx1"/>
                  </a:solidFill>
                  <a:latin typeface="나눔스퀘어OTF" panose="020B0600000101010101" pitchFamily="34" charset="-127"/>
                  <a:ea typeface="나눔스퀘어OTF" panose="020B0600000101010101" pitchFamily="34" charset="-127"/>
                </a:rPr>
              </a:br>
              <a:r>
                <a:rPr lang="en-US" altLang="ko-KR" sz="2000" dirty="0">
                  <a:solidFill>
                    <a:schemeClr val="tx1"/>
                  </a:solidFill>
                  <a:latin typeface="나눔스퀘어OTF" panose="020B0600000101010101" pitchFamily="34" charset="-127"/>
                  <a:ea typeface="나눔스퀘어OTF" panose="020B0600000101010101" pitchFamily="34" charset="-127"/>
                </a:rPr>
                <a:t>Service Science, </a:t>
              </a:r>
              <a:br>
                <a:rPr lang="en-US" altLang="ko-KR" sz="2000" dirty="0">
                  <a:solidFill>
                    <a:schemeClr val="tx1"/>
                  </a:solidFill>
                  <a:latin typeface="나눔스퀘어OTF" panose="020B0600000101010101" pitchFamily="34" charset="-127"/>
                  <a:ea typeface="나눔스퀘어OTF" panose="020B0600000101010101" pitchFamily="34" charset="-127"/>
                </a:rPr>
              </a:br>
              <a:r>
                <a:rPr lang="en-US" altLang="ko-KR" sz="2000" dirty="0">
                  <a:solidFill>
                    <a:schemeClr val="tx1"/>
                  </a:solidFill>
                  <a:latin typeface="나눔스퀘어OTF" panose="020B0600000101010101" pitchFamily="34" charset="-127"/>
                  <a:ea typeface="나눔스퀘어OTF" panose="020B0600000101010101" pitchFamily="34" charset="-127"/>
                </a:rPr>
                <a:t>Management and </a:t>
              </a:r>
              <a:br>
                <a:rPr lang="en-US" altLang="ko-KR" sz="2000" dirty="0">
                  <a:solidFill>
                    <a:schemeClr val="tx1"/>
                  </a:solidFill>
                  <a:latin typeface="나눔스퀘어OTF" panose="020B0600000101010101" pitchFamily="34" charset="-127"/>
                  <a:ea typeface="나눔스퀘어OTF" panose="020B0600000101010101" pitchFamily="34" charset="-127"/>
                </a:rPr>
              </a:br>
              <a:r>
                <a:rPr lang="en-US" altLang="ko-KR" sz="2000" dirty="0">
                  <a:solidFill>
                    <a:schemeClr val="tx1"/>
                  </a:solidFill>
                  <a:latin typeface="나눔스퀘어OTF" panose="020B0600000101010101" pitchFamily="34" charset="-127"/>
                  <a:ea typeface="나눔스퀘어OTF" panose="020B0600000101010101" pitchFamily="34" charset="-127"/>
                </a:rPr>
                <a:t>Engineering</a:t>
              </a:r>
              <a:endParaRPr lang="ko-KR" altLang="en-US" sz="2000" dirty="0">
                <a:latin typeface="나눔스퀘어 ExtraBold" panose="020B0600000101010101" pitchFamily="50" charset="-127"/>
                <a:ea typeface="나눔스퀘어 ExtraBold" panose="020B0600000101010101" pitchFamily="50" charset="-127"/>
              </a:endParaRPr>
            </a:p>
          </p:txBody>
        </p:sp>
      </p:grpSp>
      <p:sp>
        <p:nvSpPr>
          <p:cNvPr id="56322" name="Text Box 3"/>
          <p:cNvSpPr txBox="1">
            <a:spLocks noChangeArrowheads="1"/>
          </p:cNvSpPr>
          <p:nvPr/>
        </p:nvSpPr>
        <p:spPr bwMode="auto">
          <a:xfrm>
            <a:off x="2192340" y="1412884"/>
            <a:ext cx="4860925" cy="4998181"/>
          </a:xfrm>
          <a:prstGeom prst="rect">
            <a:avLst/>
          </a:prstGeom>
          <a:noFill/>
          <a:ln w="9525" algn="ctr">
            <a:noFill/>
            <a:miter lim="800000"/>
            <a:headEnd/>
            <a:tailEnd/>
          </a:ln>
        </p:spPr>
        <p:txBody>
          <a:bodyPr lIns="91206" tIns="45602" rIns="91206" bIns="45602">
            <a:spAutoFit/>
          </a:bodyPr>
          <a:lstStyle/>
          <a:p>
            <a:pPr>
              <a:lnSpc>
                <a:spcPct val="150000"/>
              </a:lnSpc>
            </a:pPr>
            <a:r>
              <a:rPr lang="ko-KR" altLang="en-US" sz="3600" dirty="0">
                <a:solidFill>
                  <a:schemeClr val="tx1"/>
                </a:solidFill>
                <a:latin typeface="나눔스퀘어OTF" panose="020B0600000101010101" pitchFamily="34" charset="-127"/>
                <a:ea typeface="나눔스퀘어OTF" panose="020B0600000101010101" pitchFamily="34" charset="-127"/>
              </a:rPr>
              <a:t>서비스 </a:t>
            </a:r>
            <a:r>
              <a:rPr lang="ko-KR" altLang="en-US" sz="3600" dirty="0" err="1">
                <a:solidFill>
                  <a:schemeClr val="tx1"/>
                </a:solidFill>
                <a:latin typeface="나눔스퀘어OTF" panose="020B0600000101010101" pitchFamily="34" charset="-127"/>
                <a:ea typeface="나눔스퀘어OTF" panose="020B0600000101010101" pitchFamily="34" charset="-127"/>
              </a:rPr>
              <a:t>사이언스</a:t>
            </a:r>
            <a:br>
              <a:rPr lang="en-US" altLang="ko-KR" sz="3600" dirty="0">
                <a:solidFill>
                  <a:schemeClr val="tx1"/>
                </a:solidFill>
                <a:latin typeface="나눔스퀘어OTF" panose="020B0600000101010101" pitchFamily="34" charset="-127"/>
                <a:ea typeface="나눔스퀘어OTF" panose="020B0600000101010101" pitchFamily="34" charset="-127"/>
              </a:rPr>
            </a:br>
            <a:r>
              <a:rPr lang="ko-KR" altLang="en-US" sz="3600" dirty="0">
                <a:solidFill>
                  <a:schemeClr val="tx1"/>
                </a:solidFill>
                <a:latin typeface="나눔스퀘어OTF" panose="020B0600000101010101" pitchFamily="34" charset="-127"/>
                <a:ea typeface="나눔스퀘어OTF" panose="020B0600000101010101" pitchFamily="34" charset="-127"/>
              </a:rPr>
              <a:t>서비스 경영</a:t>
            </a:r>
            <a:br>
              <a:rPr lang="en-US" altLang="ko-KR" sz="3600" dirty="0">
                <a:solidFill>
                  <a:schemeClr val="tx1"/>
                </a:solidFill>
                <a:latin typeface="나눔스퀘어OTF" panose="020B0600000101010101" pitchFamily="34" charset="-127"/>
                <a:ea typeface="나눔스퀘어OTF" panose="020B0600000101010101" pitchFamily="34" charset="-127"/>
              </a:rPr>
            </a:br>
            <a:r>
              <a:rPr lang="ko-KR" altLang="en-US" sz="3600" dirty="0">
                <a:solidFill>
                  <a:schemeClr val="tx1"/>
                </a:solidFill>
                <a:latin typeface="나눔스퀘어OTF" panose="020B0600000101010101" pitchFamily="34" charset="-127"/>
                <a:ea typeface="나눔스퀘어OTF" panose="020B0600000101010101" pitchFamily="34" charset="-127"/>
              </a:rPr>
              <a:t>서비스 마케팅</a:t>
            </a:r>
            <a:br>
              <a:rPr lang="en-US" altLang="ko-KR" sz="3600" dirty="0">
                <a:solidFill>
                  <a:schemeClr val="tx1"/>
                </a:solidFill>
                <a:latin typeface="나눔스퀘어OTF" panose="020B0600000101010101" pitchFamily="34" charset="-127"/>
                <a:ea typeface="나눔스퀘어OTF" panose="020B0600000101010101" pitchFamily="34" charset="-127"/>
              </a:rPr>
            </a:br>
            <a:r>
              <a:rPr lang="ko-KR" altLang="en-US" sz="3600" dirty="0">
                <a:solidFill>
                  <a:schemeClr val="tx1"/>
                </a:solidFill>
                <a:latin typeface="나눔스퀘어OTF" panose="020B0600000101010101" pitchFamily="34" charset="-127"/>
                <a:ea typeface="나눔스퀘어OTF" panose="020B0600000101010101" pitchFamily="34" charset="-127"/>
              </a:rPr>
              <a:t> 서비스 엔지니어링 </a:t>
            </a:r>
            <a:br>
              <a:rPr lang="en-US" altLang="ko-KR" sz="3600" dirty="0">
                <a:solidFill>
                  <a:schemeClr val="tx1"/>
                </a:solidFill>
                <a:latin typeface="나눔스퀘어OTF" panose="020B0600000101010101" pitchFamily="34" charset="-127"/>
                <a:ea typeface="나눔스퀘어OTF" panose="020B0600000101010101" pitchFamily="34" charset="-127"/>
              </a:rPr>
            </a:br>
            <a:r>
              <a:rPr lang="ko-KR" altLang="en-US" sz="3600" dirty="0">
                <a:solidFill>
                  <a:schemeClr val="tx1"/>
                </a:solidFill>
                <a:latin typeface="나눔스퀘어OTF" panose="020B0600000101010101" pitchFamily="34" charset="-127"/>
                <a:ea typeface="나눔스퀘어OTF" panose="020B0600000101010101" pitchFamily="34" charset="-127"/>
              </a:rPr>
              <a:t>서비스 디자인</a:t>
            </a:r>
            <a:br>
              <a:rPr lang="en-US" altLang="ko-KR" sz="3600" dirty="0">
                <a:solidFill>
                  <a:schemeClr val="tx1"/>
                </a:solidFill>
                <a:latin typeface="나눔스퀘어OTF" panose="020B0600000101010101" pitchFamily="34" charset="-127"/>
                <a:ea typeface="나눔스퀘어OTF" panose="020B0600000101010101" pitchFamily="34" charset="-127"/>
              </a:rPr>
            </a:br>
            <a:r>
              <a:rPr lang="en-US" altLang="ko-KR" sz="3600" dirty="0">
                <a:solidFill>
                  <a:schemeClr val="tx1"/>
                </a:solidFill>
                <a:latin typeface="나눔스퀘어OTF" panose="020B0600000101010101" pitchFamily="34" charset="-127"/>
                <a:ea typeface="나눔스퀘어OTF" panose="020B0600000101010101" pitchFamily="34" charset="-127"/>
              </a:rPr>
              <a:t>…</a:t>
            </a:r>
          </a:p>
        </p:txBody>
      </p:sp>
      <p:sp>
        <p:nvSpPr>
          <p:cNvPr id="56323" name="Text Box 4"/>
          <p:cNvSpPr txBox="1">
            <a:spLocks noChangeArrowheads="1"/>
          </p:cNvSpPr>
          <p:nvPr/>
        </p:nvSpPr>
        <p:spPr bwMode="auto">
          <a:xfrm>
            <a:off x="106363" y="77796"/>
            <a:ext cx="8786812" cy="707648"/>
          </a:xfrm>
          <a:prstGeom prst="rect">
            <a:avLst/>
          </a:prstGeom>
          <a:noFill/>
          <a:ln w="9525" algn="ctr">
            <a:noFill/>
            <a:miter lim="800000"/>
            <a:headEnd/>
            <a:tailEnd/>
          </a:ln>
        </p:spPr>
        <p:txBody>
          <a:bodyPr lIns="91206" tIns="45602" rIns="91206" bIns="45602">
            <a:spAutoFit/>
          </a:bodyPr>
          <a:lstStyle/>
          <a:p>
            <a:pPr algn="l"/>
            <a:r>
              <a:rPr lang="ko-KR" altLang="en-US" sz="4000" dirty="0">
                <a:solidFill>
                  <a:schemeClr val="tx1"/>
                </a:solidFill>
                <a:latin typeface="나눔스퀘어OTF" panose="020B0600000101010101" pitchFamily="34" charset="-127"/>
                <a:ea typeface="나눔스퀘어OTF" panose="020B0600000101010101" pitchFamily="34" charset="-127"/>
              </a:rPr>
              <a:t>서비스</a:t>
            </a:r>
            <a:r>
              <a:rPr lang="en-US" altLang="ko-KR" sz="4000" dirty="0">
                <a:solidFill>
                  <a:schemeClr val="tx1"/>
                </a:solidFill>
                <a:latin typeface="나눔스퀘어OTF" panose="020B0600000101010101" pitchFamily="34" charset="-127"/>
                <a:ea typeface="나눔스퀘어OTF" panose="020B0600000101010101" pitchFamily="34" charset="-127"/>
              </a:rPr>
              <a:t> </a:t>
            </a:r>
            <a:r>
              <a:rPr lang="ko-KR" altLang="en-US" sz="4000" dirty="0">
                <a:solidFill>
                  <a:schemeClr val="tx1"/>
                </a:solidFill>
                <a:latin typeface="나눔스퀘어OTF" panose="020B0600000101010101" pitchFamily="34" charset="-127"/>
                <a:ea typeface="나눔스퀘어OTF" panose="020B0600000101010101" pitchFamily="34" charset="-127"/>
              </a:rPr>
              <a:t>혁신 방법은</a:t>
            </a:r>
            <a:r>
              <a:rPr lang="en-US" altLang="ko-KR" sz="4000" dirty="0">
                <a:solidFill>
                  <a:schemeClr val="tx1"/>
                </a:solidFill>
                <a:latin typeface="나눔스퀘어OTF" panose="020B0600000101010101" pitchFamily="34" charset="-127"/>
                <a:ea typeface="나눔스퀘어OTF" panose="020B0600000101010101" pitchFamily="34" charset="-127"/>
              </a:rPr>
              <a:t>?</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8466" name="Picture 2" descr="http://www.stayfolio.com/system/pictures/images/000/001/359/original/8dbf3ad5411978140c03a4e80f4344f84bdadd50.jpg?1414384890"/>
          <p:cNvPicPr>
            <a:picLocks noChangeAspect="1" noChangeArrowheads="1"/>
          </p:cNvPicPr>
          <p:nvPr/>
        </p:nvPicPr>
        <p:blipFill rotWithShape="1">
          <a:blip r:embed="rId3" cstate="print"/>
          <a:srcRect l="7778" r="6379"/>
          <a:stretch/>
        </p:blipFill>
        <p:spPr bwMode="auto">
          <a:xfrm>
            <a:off x="1" y="0"/>
            <a:ext cx="9144000" cy="7101408"/>
          </a:xfrm>
          <a:prstGeom prst="rect">
            <a:avLst/>
          </a:prstGeom>
          <a:noFill/>
        </p:spPr>
      </p:pic>
      <p:sp>
        <p:nvSpPr>
          <p:cNvPr id="3" name="Text Box 3"/>
          <p:cNvSpPr txBox="1">
            <a:spLocks noChangeArrowheads="1"/>
          </p:cNvSpPr>
          <p:nvPr/>
        </p:nvSpPr>
        <p:spPr bwMode="auto">
          <a:xfrm>
            <a:off x="179389" y="115895"/>
            <a:ext cx="5688756" cy="1323201"/>
          </a:xfrm>
          <a:prstGeom prst="rect">
            <a:avLst/>
          </a:prstGeom>
          <a:noFill/>
          <a:ln w="9525" algn="ctr">
            <a:noFill/>
            <a:miter lim="800000"/>
            <a:headEnd/>
            <a:tailEnd/>
          </a:ln>
        </p:spPr>
        <p:txBody>
          <a:bodyPr wrap="square" lIns="91206" tIns="45602" rIns="91206" bIns="45602">
            <a:spAutoFit/>
          </a:bodyPr>
          <a:lstStyle/>
          <a:p>
            <a:pPr algn="l"/>
            <a:r>
              <a:rPr lang="ko-KR" altLang="en-US" sz="4000" dirty="0" err="1">
                <a:solidFill>
                  <a:schemeClr val="bg1"/>
                </a:solidFill>
                <a:latin typeface="나눔스퀘어OTF" panose="020B0600000101010101" pitchFamily="34" charset="-127"/>
                <a:ea typeface="나눔스퀘어OTF" panose="020B0600000101010101" pitchFamily="34" charset="-127"/>
              </a:rPr>
              <a:t>호시노리조트</a:t>
            </a:r>
            <a:br>
              <a:rPr lang="en-US" altLang="ko-KR" sz="4000" dirty="0">
                <a:solidFill>
                  <a:schemeClr val="bg1"/>
                </a:solidFill>
                <a:latin typeface="나눔스퀘어OTF" panose="020B0600000101010101" pitchFamily="34" charset="-127"/>
                <a:ea typeface="나눔스퀘어OTF" panose="020B0600000101010101" pitchFamily="34" charset="-127"/>
              </a:rPr>
            </a:br>
            <a:r>
              <a:rPr lang="ko-KR" altLang="en-US" sz="4000" dirty="0" err="1">
                <a:solidFill>
                  <a:schemeClr val="bg1"/>
                </a:solidFill>
                <a:latin typeface="나눔스퀘어OTF" panose="020B0600000101010101" pitchFamily="34" charset="-127"/>
                <a:ea typeface="나눔스퀘어OTF" panose="020B0600000101010101" pitchFamily="34" charset="-127"/>
              </a:rPr>
              <a:t>서비스사이언스</a:t>
            </a:r>
            <a:r>
              <a:rPr lang="ko-KR" altLang="en-US" sz="4000" dirty="0">
                <a:solidFill>
                  <a:schemeClr val="bg1"/>
                </a:solidFill>
                <a:latin typeface="나눔스퀘어OTF" panose="020B0600000101010101" pitchFamily="34" charset="-127"/>
                <a:ea typeface="나눔스퀘어OTF" panose="020B0600000101010101" pitchFamily="34" charset="-127"/>
              </a:rPr>
              <a:t> 사례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170" name="Picture 2"/>
          <p:cNvPicPr>
            <a:picLocks noChangeAspect="1" noChangeArrowheads="1"/>
          </p:cNvPicPr>
          <p:nvPr/>
        </p:nvPicPr>
        <p:blipFill rotWithShape="1">
          <a:blip r:embed="rId3" cstate="print"/>
          <a:srcRect l="6437" r="18599"/>
          <a:stretch/>
        </p:blipFill>
        <p:spPr bwMode="auto">
          <a:xfrm>
            <a:off x="0" y="0"/>
            <a:ext cx="9144000" cy="6858000"/>
          </a:xfrm>
          <a:prstGeom prst="rect">
            <a:avLst/>
          </a:prstGeom>
          <a:noFill/>
          <a:ln w="9525">
            <a:noFill/>
            <a:miter lim="800000"/>
            <a:headEnd/>
            <a:tailEnd/>
          </a:ln>
        </p:spPr>
      </p:pic>
      <p:sp>
        <p:nvSpPr>
          <p:cNvPr id="80901" name="Text Box 3"/>
          <p:cNvSpPr txBox="1">
            <a:spLocks noChangeArrowheads="1"/>
          </p:cNvSpPr>
          <p:nvPr/>
        </p:nvSpPr>
        <p:spPr bwMode="auto">
          <a:xfrm>
            <a:off x="179388" y="115893"/>
            <a:ext cx="2520404" cy="1938754"/>
          </a:xfrm>
          <a:prstGeom prst="rect">
            <a:avLst/>
          </a:prstGeom>
          <a:noFill/>
          <a:ln w="9525" algn="ctr">
            <a:noFill/>
            <a:miter lim="800000"/>
            <a:headEnd/>
            <a:tailEnd/>
          </a:ln>
        </p:spPr>
        <p:txBody>
          <a:bodyPr wrap="square" lIns="91206" tIns="45602" rIns="91206" bIns="45602">
            <a:spAutoFit/>
          </a:bodyPr>
          <a:lstStyle/>
          <a:p>
            <a:pPr algn="l"/>
            <a:r>
              <a:rPr lang="ko-KR" altLang="en-US" sz="4000" dirty="0">
                <a:solidFill>
                  <a:schemeClr val="bg1"/>
                </a:solidFill>
                <a:latin typeface="나눔스퀘어OTF" panose="020B0600000101010101" pitchFamily="34" charset="-127"/>
                <a:ea typeface="나눔스퀘어OTF" panose="020B0600000101010101" pitchFamily="34" charset="-127"/>
              </a:rPr>
              <a:t>서비스</a:t>
            </a:r>
            <a:br>
              <a:rPr lang="en-US" altLang="ko-KR" sz="4000" dirty="0">
                <a:solidFill>
                  <a:schemeClr val="bg1"/>
                </a:solidFill>
                <a:latin typeface="나눔스퀘어OTF" panose="020B0600000101010101" pitchFamily="34" charset="-127"/>
                <a:ea typeface="나눔스퀘어OTF" panose="020B0600000101010101" pitchFamily="34" charset="-127"/>
              </a:rPr>
            </a:br>
            <a:r>
              <a:rPr lang="ko-KR" altLang="en-US" sz="4000" dirty="0" err="1">
                <a:solidFill>
                  <a:schemeClr val="bg1"/>
                </a:solidFill>
                <a:latin typeface="나눔스퀘어OTF" panose="020B0600000101010101" pitchFamily="34" charset="-127"/>
                <a:ea typeface="나눔스퀘어OTF" panose="020B0600000101010101" pitchFamily="34" charset="-127"/>
              </a:rPr>
              <a:t>사이언스</a:t>
            </a:r>
            <a:br>
              <a:rPr lang="en-US" altLang="ko-KR" sz="4000" dirty="0">
                <a:solidFill>
                  <a:schemeClr val="bg1"/>
                </a:solidFill>
                <a:latin typeface="나눔스퀘어OTF" panose="020B0600000101010101" pitchFamily="34" charset="-127"/>
                <a:ea typeface="나눔스퀘어OTF" panose="020B0600000101010101" pitchFamily="34" charset="-127"/>
              </a:rPr>
            </a:br>
            <a:r>
              <a:rPr lang="ko-KR" altLang="en-US" sz="4000" dirty="0">
                <a:solidFill>
                  <a:schemeClr val="bg1"/>
                </a:solidFill>
                <a:latin typeface="나눔스퀘어OTF" panose="020B0600000101010101" pitchFamily="34" charset="-127"/>
                <a:ea typeface="나눔스퀘어OTF" panose="020B0600000101010101" pitchFamily="34" charset="-127"/>
              </a:rPr>
              <a:t>사례</a:t>
            </a:r>
          </a:p>
        </p:txBody>
      </p:sp>
      <p:sp>
        <p:nvSpPr>
          <p:cNvPr id="4" name="직사각형 3"/>
          <p:cNvSpPr/>
          <p:nvPr/>
        </p:nvSpPr>
        <p:spPr>
          <a:xfrm>
            <a:off x="214282" y="4572008"/>
            <a:ext cx="2214578" cy="1938903"/>
          </a:xfrm>
          <a:prstGeom prst="rect">
            <a:avLst/>
          </a:prstGeom>
        </p:spPr>
        <p:txBody>
          <a:bodyPr wrap="square" lIns="91349" tIns="45676" rIns="91349" bIns="45676">
            <a:spAutoFit/>
          </a:bodyPr>
          <a:lstStyle/>
          <a:p>
            <a:pPr algn="l"/>
            <a:r>
              <a:rPr lang="ko-KR" altLang="en-US" sz="1600" dirty="0">
                <a:solidFill>
                  <a:schemeClr val="bg1"/>
                </a:solidFill>
                <a:latin typeface="나눔스퀘어OTF" panose="020B0600000101010101" pitchFamily="34" charset="-127"/>
                <a:ea typeface="나눔스퀘어OTF" panose="020B0600000101010101" pitchFamily="34" charset="-127"/>
              </a:rPr>
              <a:t>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서비스 </a:t>
            </a:r>
            <a:r>
              <a:rPr lang="ko-KR" altLang="en-US" sz="1600" dirty="0" err="1">
                <a:solidFill>
                  <a:schemeClr val="bg1"/>
                </a:solidFill>
                <a:latin typeface="나눔스퀘어OTF" panose="020B0600000101010101" pitchFamily="34" charset="-127"/>
                <a:ea typeface="나눔스퀘어OTF" panose="020B0600000101010101" pitchFamily="34" charset="-127"/>
              </a:rPr>
              <a:t>사이언스의</a:t>
            </a:r>
            <a:r>
              <a:rPr lang="ko-KR" altLang="en-US" sz="1600" dirty="0">
                <a:solidFill>
                  <a:schemeClr val="bg1"/>
                </a:solidFill>
                <a:latin typeface="나눔스퀘어OTF" panose="020B0600000101010101" pitchFamily="34" charset="-127"/>
                <a:ea typeface="나눔스퀘어OTF" panose="020B0600000101010101" pitchFamily="34" charset="-127"/>
              </a:rPr>
              <a:t> 부상</a:t>
            </a:r>
            <a:r>
              <a:rPr lang="en-US" altLang="ko-KR" sz="1600" dirty="0">
                <a:solidFill>
                  <a:schemeClr val="bg1"/>
                </a:solidFill>
                <a:latin typeface="나눔스퀘어OTF" panose="020B0600000101010101" pitchFamily="34" charset="-127"/>
                <a:ea typeface="나눔스퀘어OTF" panose="020B0600000101010101" pitchFamily="34" charset="-127"/>
              </a:rPr>
              <a:t>, 2013, </a:t>
            </a:r>
            <a:r>
              <a:rPr lang="ko-KR" altLang="en-US" sz="1600" dirty="0">
                <a:solidFill>
                  <a:schemeClr val="bg1"/>
                </a:solidFill>
                <a:latin typeface="나눔스퀘어OTF" panose="020B0600000101010101" pitchFamily="34" charset="-127"/>
                <a:ea typeface="나눔스퀘어OTF" panose="020B0600000101010101" pitchFamily="34" charset="-127"/>
              </a:rPr>
              <a:t>삼성경제연구소</a:t>
            </a:r>
            <a:endParaRPr lang="en-US" altLang="ko-KR" sz="1600" dirty="0">
              <a:solidFill>
                <a:schemeClr val="bg1"/>
              </a:solidFill>
              <a:latin typeface="나눔스퀘어OTF" panose="020B0600000101010101" pitchFamily="34" charset="-127"/>
              <a:ea typeface="나눔스퀘어OTF" panose="020B0600000101010101" pitchFamily="34" charset="-127"/>
            </a:endParaRPr>
          </a:p>
          <a:p>
            <a:pPr algn="l"/>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http://www.seri.org/db/dbReptV.html?menu=db03&amp;pubkey=db20130129001</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170" name="Picture 2"/>
          <p:cNvPicPr>
            <a:picLocks noChangeAspect="1" noChangeArrowheads="1"/>
          </p:cNvPicPr>
          <p:nvPr/>
        </p:nvPicPr>
        <p:blipFill rotWithShape="1">
          <a:blip r:embed="rId3" cstate="print"/>
          <a:srcRect l="6437" r="18599"/>
          <a:stretch/>
        </p:blipFill>
        <p:spPr bwMode="auto">
          <a:xfrm>
            <a:off x="0" y="0"/>
            <a:ext cx="9144000" cy="6858000"/>
          </a:xfrm>
          <a:prstGeom prst="rect">
            <a:avLst/>
          </a:prstGeom>
          <a:noFill/>
          <a:ln w="9525">
            <a:noFill/>
            <a:miter lim="800000"/>
            <a:headEnd/>
            <a:tailEnd/>
          </a:ln>
        </p:spPr>
      </p:pic>
      <p:sp>
        <p:nvSpPr>
          <p:cNvPr id="80901" name="Text Box 3"/>
          <p:cNvSpPr txBox="1">
            <a:spLocks noChangeArrowheads="1"/>
          </p:cNvSpPr>
          <p:nvPr/>
        </p:nvSpPr>
        <p:spPr bwMode="auto">
          <a:xfrm>
            <a:off x="179388" y="115893"/>
            <a:ext cx="2520404" cy="1938754"/>
          </a:xfrm>
          <a:prstGeom prst="rect">
            <a:avLst/>
          </a:prstGeom>
          <a:noFill/>
          <a:ln w="9525" algn="ctr">
            <a:noFill/>
            <a:miter lim="800000"/>
            <a:headEnd/>
            <a:tailEnd/>
          </a:ln>
        </p:spPr>
        <p:txBody>
          <a:bodyPr wrap="square" lIns="91206" tIns="45602" rIns="91206" bIns="45602">
            <a:spAutoFit/>
          </a:bodyPr>
          <a:lstStyle/>
          <a:p>
            <a:pPr algn="l"/>
            <a:r>
              <a:rPr lang="ko-KR" altLang="en-US" sz="4000" dirty="0">
                <a:solidFill>
                  <a:schemeClr val="bg1"/>
                </a:solidFill>
                <a:latin typeface="나눔스퀘어OTF" panose="020B0600000101010101" pitchFamily="34" charset="-127"/>
                <a:ea typeface="나눔스퀘어OTF" panose="020B0600000101010101" pitchFamily="34" charset="-127"/>
              </a:rPr>
              <a:t>서비스</a:t>
            </a:r>
            <a:br>
              <a:rPr lang="en-US" altLang="ko-KR" sz="4000" dirty="0">
                <a:solidFill>
                  <a:schemeClr val="bg1"/>
                </a:solidFill>
                <a:latin typeface="나눔스퀘어OTF" panose="020B0600000101010101" pitchFamily="34" charset="-127"/>
                <a:ea typeface="나눔스퀘어OTF" panose="020B0600000101010101" pitchFamily="34" charset="-127"/>
              </a:rPr>
            </a:br>
            <a:r>
              <a:rPr lang="ko-KR" altLang="en-US" sz="4000" dirty="0" err="1">
                <a:solidFill>
                  <a:schemeClr val="bg1"/>
                </a:solidFill>
                <a:latin typeface="나눔스퀘어OTF" panose="020B0600000101010101" pitchFamily="34" charset="-127"/>
                <a:ea typeface="나눔스퀘어OTF" panose="020B0600000101010101" pitchFamily="34" charset="-127"/>
              </a:rPr>
              <a:t>사이언스</a:t>
            </a:r>
            <a:br>
              <a:rPr lang="en-US" altLang="ko-KR" sz="4000" dirty="0">
                <a:solidFill>
                  <a:schemeClr val="bg1"/>
                </a:solidFill>
                <a:latin typeface="나눔스퀘어OTF" panose="020B0600000101010101" pitchFamily="34" charset="-127"/>
                <a:ea typeface="나눔스퀘어OTF" panose="020B0600000101010101" pitchFamily="34" charset="-127"/>
              </a:rPr>
            </a:br>
            <a:r>
              <a:rPr lang="ko-KR" altLang="en-US" sz="4000" dirty="0">
                <a:solidFill>
                  <a:schemeClr val="bg1"/>
                </a:solidFill>
                <a:latin typeface="나눔스퀘어OTF" panose="020B0600000101010101" pitchFamily="34" charset="-127"/>
                <a:ea typeface="나눔스퀘어OTF" panose="020B0600000101010101" pitchFamily="34" charset="-127"/>
              </a:rPr>
              <a:t>사례</a:t>
            </a:r>
          </a:p>
        </p:txBody>
      </p:sp>
      <p:sp>
        <p:nvSpPr>
          <p:cNvPr id="4" name="직사각형 3"/>
          <p:cNvSpPr/>
          <p:nvPr/>
        </p:nvSpPr>
        <p:spPr>
          <a:xfrm>
            <a:off x="214282" y="4572008"/>
            <a:ext cx="2214578" cy="1938903"/>
          </a:xfrm>
          <a:prstGeom prst="rect">
            <a:avLst/>
          </a:prstGeom>
        </p:spPr>
        <p:txBody>
          <a:bodyPr wrap="square" lIns="91349" tIns="45676" rIns="91349" bIns="45676">
            <a:spAutoFit/>
          </a:bodyPr>
          <a:lstStyle/>
          <a:p>
            <a:pPr algn="l"/>
            <a:r>
              <a:rPr lang="ko-KR" altLang="en-US" sz="1600" dirty="0">
                <a:solidFill>
                  <a:schemeClr val="bg1"/>
                </a:solidFill>
                <a:latin typeface="나눔스퀘어OTF" panose="020B0600000101010101" pitchFamily="34" charset="-127"/>
                <a:ea typeface="나눔스퀘어OTF" panose="020B0600000101010101" pitchFamily="34" charset="-127"/>
              </a:rPr>
              <a:t>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서비스 </a:t>
            </a:r>
            <a:r>
              <a:rPr lang="ko-KR" altLang="en-US" sz="1600" dirty="0" err="1">
                <a:solidFill>
                  <a:schemeClr val="bg1"/>
                </a:solidFill>
                <a:latin typeface="나눔스퀘어OTF" panose="020B0600000101010101" pitchFamily="34" charset="-127"/>
                <a:ea typeface="나눔스퀘어OTF" panose="020B0600000101010101" pitchFamily="34" charset="-127"/>
              </a:rPr>
              <a:t>사이언스의</a:t>
            </a:r>
            <a:r>
              <a:rPr lang="ko-KR" altLang="en-US" sz="1600" dirty="0">
                <a:solidFill>
                  <a:schemeClr val="bg1"/>
                </a:solidFill>
                <a:latin typeface="나눔스퀘어OTF" panose="020B0600000101010101" pitchFamily="34" charset="-127"/>
                <a:ea typeface="나눔스퀘어OTF" panose="020B0600000101010101" pitchFamily="34" charset="-127"/>
              </a:rPr>
              <a:t> 부상</a:t>
            </a:r>
            <a:r>
              <a:rPr lang="en-US" altLang="ko-KR" sz="1600" dirty="0">
                <a:solidFill>
                  <a:schemeClr val="bg1"/>
                </a:solidFill>
                <a:latin typeface="나눔스퀘어OTF" panose="020B0600000101010101" pitchFamily="34" charset="-127"/>
                <a:ea typeface="나눔스퀘어OTF" panose="020B0600000101010101" pitchFamily="34" charset="-127"/>
              </a:rPr>
              <a:t>, 2013, </a:t>
            </a:r>
            <a:r>
              <a:rPr lang="ko-KR" altLang="en-US" sz="1600" dirty="0">
                <a:solidFill>
                  <a:schemeClr val="bg1"/>
                </a:solidFill>
                <a:latin typeface="나눔스퀘어OTF" panose="020B0600000101010101" pitchFamily="34" charset="-127"/>
                <a:ea typeface="나눔스퀘어OTF" panose="020B0600000101010101" pitchFamily="34" charset="-127"/>
              </a:rPr>
              <a:t>삼성경제연구소</a:t>
            </a:r>
            <a:endParaRPr lang="en-US" altLang="ko-KR" sz="1600" dirty="0">
              <a:solidFill>
                <a:schemeClr val="bg1"/>
              </a:solidFill>
              <a:latin typeface="나눔스퀘어OTF" panose="020B0600000101010101" pitchFamily="34" charset="-127"/>
              <a:ea typeface="나눔스퀘어OTF" panose="020B0600000101010101" pitchFamily="34" charset="-127"/>
            </a:endParaRPr>
          </a:p>
          <a:p>
            <a:pPr algn="l"/>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http://www.seri.org/db/dbReptV.html?menu=db03&amp;pubkey=db20130129001</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
        <p:nvSpPr>
          <p:cNvPr id="5" name="직사각형 4"/>
          <p:cNvSpPr/>
          <p:nvPr/>
        </p:nvSpPr>
        <p:spPr>
          <a:xfrm>
            <a:off x="3240360" y="708372"/>
            <a:ext cx="4139952" cy="5816888"/>
          </a:xfrm>
          <a:prstGeom prst="rect">
            <a:avLst/>
          </a:prstGeom>
          <a:solidFill>
            <a:schemeClr val="bg1">
              <a:alpha val="74000"/>
            </a:schemeClr>
          </a:solidFill>
        </p:spPr>
        <p:txBody>
          <a:bodyPr wrap="square" lIns="91349" tIns="45676" rIns="91349" bIns="45676">
            <a:spAutoFit/>
          </a:bodyPr>
          <a:lstStyle/>
          <a:p>
            <a:pPr eaLnBrk="1" hangingPunct="1"/>
            <a:r>
              <a:rPr lang="ko-KR" altLang="en-US" dirty="0">
                <a:latin typeface="나눔스퀘어OTF" panose="020B0600000101010101" pitchFamily="34" charset="-127"/>
                <a:ea typeface="나눔스퀘어OTF" panose="020B0600000101010101" pitchFamily="34" charset="-127"/>
              </a:rPr>
              <a:t>생산성 증진</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근무방식 재조합</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직원 수 줄이기</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이동 동선 파악</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직원의 적정 배치</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대기시간 줄이기</a:t>
            </a:r>
            <a:endParaRPr lang="en-US" altLang="ko-KR" dirty="0">
              <a:latin typeface="나눔스퀘어OTF" panose="020B0600000101010101" pitchFamily="34" charset="-127"/>
              <a:ea typeface="나눔스퀘어OTF" panose="020B0600000101010101" pitchFamily="34" charset="-127"/>
            </a:endParaRPr>
          </a:p>
          <a:p>
            <a:pPr eaLnBrk="1" hangingPunct="1"/>
            <a:r>
              <a:rPr lang="ko-KR" altLang="en-US" dirty="0">
                <a:latin typeface="나눔스퀘어OTF" panose="020B0600000101010101" pitchFamily="34" charset="-127"/>
                <a:ea typeface="나눔스퀘어OTF" panose="020B0600000101010101" pitchFamily="34" charset="-127"/>
              </a:rPr>
              <a:t>업무량 측정</a:t>
            </a:r>
            <a:r>
              <a:rPr lang="en-US" altLang="ko-KR" dirty="0">
                <a:latin typeface="나눔스퀘어OTF" panose="020B0600000101010101" pitchFamily="34" charset="-127"/>
                <a:ea typeface="나눔스퀘어OTF" panose="020B0600000101010101" pitchFamily="34" charset="-127"/>
              </a:rPr>
              <a:t>, </a:t>
            </a:r>
          </a:p>
          <a:p>
            <a:pPr eaLnBrk="1" hangingPunct="1"/>
            <a:r>
              <a:rPr lang="ko-KR" altLang="en-US" dirty="0">
                <a:latin typeface="나눔스퀘어OTF" panose="020B0600000101010101" pitchFamily="34" charset="-127"/>
                <a:ea typeface="나눔스퀘어OTF" panose="020B0600000101010101" pitchFamily="34" charset="-127"/>
              </a:rPr>
              <a:t>인력 낭비 최소화</a:t>
            </a:r>
            <a:endParaRPr lang="en-US" altLang="ko-KR" dirty="0">
              <a:latin typeface="나눔스퀘어OTF" panose="020B0600000101010101" pitchFamily="34" charset="-127"/>
              <a:ea typeface="나눔스퀘어OTF" panose="020B0600000101010101" pitchFamily="34" charset="-127"/>
            </a:endParaRPr>
          </a:p>
          <a:p>
            <a:pPr eaLnBrk="1" hangingPunct="1"/>
            <a:r>
              <a:rPr lang="en-US" altLang="ko-KR" dirty="0">
                <a:latin typeface="나눔스퀘어OTF" panose="020B0600000101010101" pitchFamily="34" charset="-127"/>
                <a:ea typeface="나눔스퀘어OTF" panose="020B0600000101010101" pitchFamily="34" charset="-127"/>
              </a:rPr>
              <a:t>…</a:t>
            </a:r>
          </a:p>
          <a:p>
            <a:r>
              <a:rPr lang="ko-KR" altLang="en-US" dirty="0">
                <a:solidFill>
                  <a:schemeClr val="tx1"/>
                </a:solidFill>
                <a:latin typeface="나눔스퀘어OTF" panose="020B0600000101010101" pitchFamily="34" charset="-127"/>
                <a:ea typeface="나눔스퀘어OTF" panose="020B0600000101010101" pitchFamily="34" charset="-127"/>
              </a:rPr>
              <a:t>주로 </a:t>
            </a:r>
            <a:r>
              <a:rPr lang="ko-KR" altLang="en-US" u="sng" dirty="0">
                <a:solidFill>
                  <a:schemeClr val="tx1"/>
                </a:solidFill>
                <a:latin typeface="나눔스퀘어OTF" panose="020B0600000101010101" pitchFamily="34" charset="-127"/>
                <a:ea typeface="나눔스퀘어OTF" panose="020B0600000101010101" pitchFamily="34" charset="-127"/>
              </a:rPr>
              <a:t>제공자</a:t>
            </a:r>
            <a:r>
              <a:rPr lang="ko-KR" altLang="en-US" dirty="0">
                <a:solidFill>
                  <a:schemeClr val="tx1"/>
                </a:solidFill>
                <a:latin typeface="나눔스퀘어OTF" panose="020B0600000101010101" pitchFamily="34" charset="-127"/>
                <a:ea typeface="나눔스퀘어OTF" panose="020B0600000101010101" pitchFamily="34" charset="-127"/>
              </a:rPr>
              <a:t>의 </a:t>
            </a:r>
            <a:r>
              <a:rPr lang="ko-KR" altLang="en-US" u="sng" dirty="0">
                <a:solidFill>
                  <a:schemeClr val="tx1"/>
                </a:solidFill>
                <a:latin typeface="나눔스퀘어OTF" panose="020B0600000101010101" pitchFamily="34" charset="-127"/>
                <a:ea typeface="나눔스퀘어OTF" panose="020B0600000101010101" pitchFamily="34" charset="-127"/>
              </a:rPr>
              <a:t>생산성</a:t>
            </a:r>
            <a:r>
              <a:rPr lang="ko-KR" altLang="en-US" dirty="0">
                <a:solidFill>
                  <a:schemeClr val="tx1"/>
                </a:solidFill>
                <a:latin typeface="나눔스퀘어OTF" panose="020B0600000101010101" pitchFamily="34" charset="-127"/>
                <a:ea typeface="나눔스퀘어OTF" panose="020B0600000101010101" pitchFamily="34" charset="-127"/>
              </a:rPr>
              <a:t>과 </a:t>
            </a:r>
            <a:r>
              <a:rPr lang="ko-KR" altLang="en-US" u="sng" dirty="0">
                <a:solidFill>
                  <a:schemeClr val="tx1"/>
                </a:solidFill>
                <a:latin typeface="나눔스퀘어OTF" panose="020B0600000101010101" pitchFamily="34" charset="-127"/>
                <a:ea typeface="나눔스퀘어OTF" panose="020B0600000101010101" pitchFamily="34" charset="-127"/>
              </a:rPr>
              <a:t>효율성</a:t>
            </a:r>
            <a:r>
              <a:rPr lang="ko-KR" altLang="en-US" dirty="0">
                <a:solidFill>
                  <a:schemeClr val="tx1"/>
                </a:solidFill>
                <a:latin typeface="나눔스퀘어OTF" panose="020B0600000101010101" pitchFamily="34" charset="-127"/>
                <a:ea typeface="나눔스퀘어OTF" panose="020B0600000101010101" pitchFamily="34" charset="-127"/>
              </a:rPr>
              <a:t> 개선에 주목</a:t>
            </a:r>
            <a:endParaRPr lang="en-US" altLang="ko-KR"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75908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44610" name="Picture 2" descr="C:\업무관련\서비스디자인팀_2015\operation-540597_1280.jpg"/>
          <p:cNvPicPr>
            <a:picLocks noChangeAspect="1" noChangeArrowheads="1"/>
          </p:cNvPicPr>
          <p:nvPr/>
        </p:nvPicPr>
        <p:blipFill rotWithShape="1">
          <a:blip r:embed="rId3" cstate="print"/>
          <a:srcRect t="30375" b="20072"/>
          <a:stretch/>
        </p:blipFill>
        <p:spPr bwMode="auto">
          <a:xfrm>
            <a:off x="-42399" y="1"/>
            <a:ext cx="9222911" cy="6858000"/>
          </a:xfrm>
          <a:prstGeom prst="rect">
            <a:avLst/>
          </a:prstGeom>
          <a:noFill/>
        </p:spPr>
      </p:pic>
      <p:sp>
        <p:nvSpPr>
          <p:cNvPr id="186373" name="TextBox 2"/>
          <p:cNvSpPr txBox="1">
            <a:spLocks noChangeArrowheads="1"/>
          </p:cNvSpPr>
          <p:nvPr/>
        </p:nvSpPr>
        <p:spPr bwMode="auto">
          <a:xfrm>
            <a:off x="142884" y="104780"/>
            <a:ext cx="8749596" cy="648058"/>
          </a:xfrm>
          <a:prstGeom prst="rect">
            <a:avLst/>
          </a:prstGeom>
          <a:noFill/>
          <a:ln w="9525">
            <a:noFill/>
            <a:miter lim="800000"/>
            <a:headEnd/>
            <a:tailEnd/>
          </a:ln>
        </p:spPr>
        <p:txBody>
          <a:bodyPr wrap="square" lIns="91206" tIns="45602" rIns="91206" bIns="45602">
            <a:spAutoFit/>
          </a:bodyPr>
          <a:lstStyle/>
          <a:p>
            <a:pPr algn="l"/>
            <a:r>
              <a:rPr lang="ko-KR" altLang="en-US" sz="3500" dirty="0">
                <a:solidFill>
                  <a:schemeClr val="tx1"/>
                </a:solidFill>
                <a:latin typeface="나눔스퀘어OTF" panose="020B0600000101010101" pitchFamily="34" charset="-127"/>
                <a:ea typeface="나눔스퀘어OTF" panose="020B0600000101010101" pitchFamily="34" charset="-127"/>
              </a:rPr>
              <a:t>디자인 혁신 사례 </a:t>
            </a:r>
            <a:r>
              <a:rPr lang="ko-KR" altLang="en-US" sz="2000" dirty="0">
                <a:solidFill>
                  <a:schemeClr val="tx1"/>
                </a:solidFill>
                <a:latin typeface="나눔스퀘어OTF" panose="020B0600000101010101" pitchFamily="34" charset="-127"/>
                <a:ea typeface="나눔스퀘어OTF" panose="020B0600000101010101" pitchFamily="34" charset="-127"/>
              </a:rPr>
              <a:t> </a:t>
            </a:r>
            <a:r>
              <a:rPr lang="en-US" altLang="ko-KR" sz="2000" dirty="0">
                <a:solidFill>
                  <a:schemeClr val="tx1"/>
                </a:solidFill>
                <a:latin typeface="나눔스퀘어OTF" panose="020B0600000101010101" pitchFamily="34" charset="-127"/>
                <a:ea typeface="나눔스퀘어OTF" panose="020B0600000101010101" pitchFamily="34" charset="-127"/>
              </a:rPr>
              <a:t>SSME</a:t>
            </a:r>
            <a:r>
              <a:rPr lang="ko-KR" altLang="en-US" sz="2000" dirty="0">
                <a:solidFill>
                  <a:schemeClr val="tx1"/>
                </a:solidFill>
                <a:latin typeface="나눔스퀘어OTF" panose="020B0600000101010101" pitchFamily="34" charset="-127"/>
                <a:ea typeface="나눔스퀘어OTF" panose="020B0600000101010101" pitchFamily="34" charset="-127"/>
              </a:rPr>
              <a:t>적 방법과 디자인 방법의 </a:t>
            </a:r>
            <a:r>
              <a:rPr lang="ko-KR" altLang="en-US" sz="2000" dirty="0" err="1">
                <a:solidFill>
                  <a:schemeClr val="tx1"/>
                </a:solidFill>
                <a:latin typeface="나눔스퀘어OTF" panose="020B0600000101010101" pitchFamily="34" charset="-127"/>
                <a:ea typeface="나눔스퀘어OTF" panose="020B0600000101010101" pitchFamily="34" charset="-127"/>
              </a:rPr>
              <a:t>차별점은</a:t>
            </a:r>
            <a:r>
              <a:rPr lang="en-US" altLang="ko-KR" sz="2000" dirty="0">
                <a:solidFill>
                  <a:schemeClr val="tx1"/>
                </a:solidFill>
                <a:latin typeface="나눔스퀘어OTF" panose="020B0600000101010101" pitchFamily="34" charset="-127"/>
                <a:ea typeface="나눔스퀘어OTF" panose="020B0600000101010101" pitchFamily="34" charset="-127"/>
              </a:rPr>
              <a:t>?</a:t>
            </a:r>
            <a:endParaRPr lang="ko-KR" altLang="en-US" sz="2000" dirty="0">
              <a:solidFill>
                <a:schemeClr val="tx1"/>
              </a:solidFill>
              <a:latin typeface="나눔스퀘어OTF" panose="020B0600000101010101" pitchFamily="34" charset="-127"/>
              <a:ea typeface="나눔스퀘어OTF" panose="020B0600000101010101" pitchFamily="34" charset="-127"/>
            </a:endParaRPr>
          </a:p>
        </p:txBody>
      </p:sp>
      <p:sp>
        <p:nvSpPr>
          <p:cNvPr id="8" name="TextBox 2"/>
          <p:cNvSpPr txBox="1">
            <a:spLocks noChangeArrowheads="1"/>
          </p:cNvSpPr>
          <p:nvPr/>
        </p:nvSpPr>
        <p:spPr bwMode="auto">
          <a:xfrm>
            <a:off x="142884" y="756208"/>
            <a:ext cx="9001116" cy="1240217"/>
          </a:xfrm>
          <a:prstGeom prst="rect">
            <a:avLst/>
          </a:prstGeom>
          <a:noFill/>
          <a:ln w="9525">
            <a:noFill/>
            <a:miter lim="800000"/>
            <a:headEnd/>
            <a:tailEnd/>
          </a:ln>
        </p:spPr>
        <p:txBody>
          <a:bodyPr wrap="square" lIns="91206" tIns="45602" rIns="91206" bIns="45602">
            <a:spAutoFit/>
          </a:bodyPr>
          <a:lstStyle/>
          <a:p>
            <a:pPr algn="l"/>
            <a:r>
              <a:rPr lang="ko-KR" altLang="en-US" sz="2800" dirty="0">
                <a:solidFill>
                  <a:schemeClr val="tx1"/>
                </a:solidFill>
                <a:latin typeface="나눔스퀘어OTF" panose="020B0600000101010101" pitchFamily="34" charset="-127"/>
                <a:ea typeface="나눔스퀘어OTF" panose="020B0600000101010101" pitchFamily="34" charset="-127"/>
              </a:rPr>
              <a:t>의사의 행동을 결정하는 </a:t>
            </a:r>
            <a:br>
              <a:rPr lang="en-US" altLang="ko-KR" sz="2800" dirty="0">
                <a:solidFill>
                  <a:schemeClr val="tx1"/>
                </a:solidFill>
                <a:latin typeface="나눔스퀘어OTF" panose="020B0600000101010101" pitchFamily="34" charset="-127"/>
                <a:ea typeface="나눔스퀘어OTF" panose="020B0600000101010101" pitchFamily="34" charset="-127"/>
              </a:rPr>
            </a:br>
            <a:r>
              <a:rPr lang="ko-KR" altLang="en-US" sz="2800" dirty="0">
                <a:solidFill>
                  <a:schemeClr val="tx1"/>
                </a:solidFill>
                <a:latin typeface="나눔스퀘어OTF" panose="020B0600000101010101" pitchFamily="34" charset="-127"/>
                <a:ea typeface="나눔스퀘어OTF" panose="020B0600000101010101" pitchFamily="34" charset="-127"/>
              </a:rPr>
              <a:t>근원적인 심적 욕구</a:t>
            </a:r>
            <a:r>
              <a:rPr lang="en-US" altLang="ko-KR" sz="2800" dirty="0">
                <a:solidFill>
                  <a:schemeClr val="tx1"/>
                </a:solidFill>
                <a:latin typeface="나눔스퀘어OTF" panose="020B0600000101010101" pitchFamily="34" charset="-127"/>
                <a:ea typeface="나눔스퀘어OTF" panose="020B0600000101010101" pitchFamily="34" charset="-127"/>
              </a:rPr>
              <a:t>, </a:t>
            </a:r>
            <a:r>
              <a:rPr lang="ko-KR" altLang="en-US" sz="2800" dirty="0">
                <a:solidFill>
                  <a:schemeClr val="tx1"/>
                </a:solidFill>
                <a:latin typeface="나눔스퀘어OTF" panose="020B0600000101010101" pitchFamily="34" charset="-127"/>
                <a:ea typeface="나눔스퀘어OTF" panose="020B0600000101010101" pitchFamily="34" charset="-127"/>
              </a:rPr>
              <a:t>동기는 무엇일까요</a:t>
            </a:r>
            <a:r>
              <a:rPr lang="en-US" altLang="ko-KR" sz="2800" dirty="0">
                <a:solidFill>
                  <a:schemeClr val="tx1"/>
                </a:solidFill>
                <a:latin typeface="나눔스퀘어OTF" panose="020B0600000101010101" pitchFamily="34" charset="-127"/>
                <a:ea typeface="나눔스퀘어OTF" panose="020B0600000101010101" pitchFamily="34" charset="-127"/>
              </a:rPr>
              <a:t>?</a:t>
            </a:r>
            <a:br>
              <a:rPr lang="en-US" altLang="ko-KR" sz="2800" dirty="0">
                <a:solidFill>
                  <a:schemeClr val="tx1"/>
                </a:solidFill>
                <a:latin typeface="나눔스퀘어OTF" panose="020B0600000101010101" pitchFamily="34" charset="-127"/>
                <a:ea typeface="나눔스퀘어OTF" panose="020B0600000101010101" pitchFamily="34" charset="-127"/>
              </a:rPr>
            </a:br>
            <a:r>
              <a:rPr lang="ko-KR" altLang="en-US" sz="1600" dirty="0" err="1">
                <a:solidFill>
                  <a:schemeClr val="tx1"/>
                </a:solidFill>
                <a:latin typeface="나눔스퀘어OTF" panose="020B0600000101010101" pitchFamily="34" charset="-127"/>
                <a:ea typeface="나눔스퀘어OTF" panose="020B0600000101010101" pitchFamily="34" charset="-127"/>
              </a:rPr>
              <a:t>존슨</a:t>
            </a:r>
            <a:r>
              <a:rPr lang="ko-KR" altLang="en-US"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err="1">
                <a:solidFill>
                  <a:schemeClr val="tx1"/>
                </a:solidFill>
                <a:latin typeface="나눔스퀘어OTF" panose="020B0600000101010101" pitchFamily="34" charset="-127"/>
                <a:ea typeface="나눔스퀘어OTF" panose="020B0600000101010101" pitchFamily="34" charset="-127"/>
              </a:rPr>
              <a:t>홉킨스</a:t>
            </a:r>
            <a:r>
              <a:rPr lang="ko-KR" altLang="en-US" sz="1600" dirty="0">
                <a:solidFill>
                  <a:schemeClr val="tx1"/>
                </a:solidFill>
                <a:latin typeface="나눔스퀘어OTF" panose="020B0600000101010101" pitchFamily="34" charset="-127"/>
                <a:ea typeface="나눔스퀘어OTF" panose="020B0600000101010101" pitchFamily="34" charset="-127"/>
              </a:rPr>
              <a:t> 병원 퇴원 </a:t>
            </a:r>
            <a:r>
              <a:rPr lang="ko-KR" altLang="en-US" sz="1600" dirty="0" err="1">
                <a:solidFill>
                  <a:schemeClr val="tx1"/>
                </a:solidFill>
                <a:latin typeface="나눔스퀘어OTF" panose="020B0600000101010101" pitchFamily="34" charset="-127"/>
                <a:ea typeface="나눔스퀘어OTF" panose="020B0600000101010101" pitchFamily="34" charset="-127"/>
              </a:rPr>
              <a:t>요약지</a:t>
            </a:r>
            <a:r>
              <a:rPr lang="ko-KR" altLang="en-US" sz="1600" dirty="0">
                <a:solidFill>
                  <a:schemeClr val="tx1"/>
                </a:solidFill>
                <a:latin typeface="나눔스퀘어OTF" panose="020B0600000101010101" pitchFamily="34" charset="-127"/>
                <a:ea typeface="나눔스퀘어OTF" panose="020B0600000101010101" pitchFamily="34" charset="-127"/>
              </a:rPr>
              <a:t> 문제 해결하기</a:t>
            </a:r>
            <a:r>
              <a:rPr lang="en-US" altLang="ko-KR" sz="1600" dirty="0">
                <a:solidFill>
                  <a:schemeClr val="tx1"/>
                </a:solidFill>
                <a:latin typeface="나눔스퀘어OTF" panose="020B0600000101010101" pitchFamily="34" charset="-127"/>
                <a:ea typeface="나눔스퀘어OTF" panose="020B0600000101010101" pitchFamily="34" charset="-127"/>
              </a:rPr>
              <a:t>, IDEO</a:t>
            </a:r>
            <a:endParaRPr lang="ko-KR" altLang="en-US" sz="16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642348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44610" name="Picture 2" descr="C:\업무관련\서비스디자인팀_2015\operation-540597_1280.jpg"/>
          <p:cNvPicPr>
            <a:picLocks noChangeAspect="1" noChangeArrowheads="1"/>
          </p:cNvPicPr>
          <p:nvPr/>
        </p:nvPicPr>
        <p:blipFill rotWithShape="1">
          <a:blip r:embed="rId3" cstate="print"/>
          <a:srcRect t="30375" b="20072"/>
          <a:stretch/>
        </p:blipFill>
        <p:spPr bwMode="auto">
          <a:xfrm>
            <a:off x="-42399" y="1"/>
            <a:ext cx="9222911" cy="6858000"/>
          </a:xfrm>
          <a:prstGeom prst="rect">
            <a:avLst/>
          </a:prstGeom>
          <a:noFill/>
        </p:spPr>
      </p:pic>
      <p:sp>
        <p:nvSpPr>
          <p:cNvPr id="186373" name="TextBox 2"/>
          <p:cNvSpPr txBox="1">
            <a:spLocks noChangeArrowheads="1"/>
          </p:cNvSpPr>
          <p:nvPr/>
        </p:nvSpPr>
        <p:spPr bwMode="auto">
          <a:xfrm>
            <a:off x="142884" y="104780"/>
            <a:ext cx="8749596" cy="648058"/>
          </a:xfrm>
          <a:prstGeom prst="rect">
            <a:avLst/>
          </a:prstGeom>
          <a:noFill/>
          <a:ln w="9525">
            <a:noFill/>
            <a:miter lim="800000"/>
            <a:headEnd/>
            <a:tailEnd/>
          </a:ln>
        </p:spPr>
        <p:txBody>
          <a:bodyPr wrap="square" lIns="91206" tIns="45602" rIns="91206" bIns="45602">
            <a:spAutoFit/>
          </a:bodyPr>
          <a:lstStyle/>
          <a:p>
            <a:pPr algn="l"/>
            <a:r>
              <a:rPr lang="ko-KR" altLang="en-US" sz="3500" dirty="0">
                <a:solidFill>
                  <a:schemeClr val="tx1"/>
                </a:solidFill>
                <a:latin typeface="나눔스퀘어OTF" panose="020B0600000101010101" pitchFamily="34" charset="-127"/>
                <a:ea typeface="나눔스퀘어OTF" panose="020B0600000101010101" pitchFamily="34" charset="-127"/>
              </a:rPr>
              <a:t>디자인 혁신 사례 </a:t>
            </a:r>
            <a:r>
              <a:rPr lang="ko-KR" altLang="en-US" sz="2000" dirty="0">
                <a:solidFill>
                  <a:schemeClr val="tx1"/>
                </a:solidFill>
                <a:latin typeface="나눔스퀘어OTF" panose="020B0600000101010101" pitchFamily="34" charset="-127"/>
                <a:ea typeface="나눔스퀘어OTF" panose="020B0600000101010101" pitchFamily="34" charset="-127"/>
              </a:rPr>
              <a:t> </a:t>
            </a:r>
            <a:r>
              <a:rPr lang="en-US" altLang="ko-KR" sz="2000" dirty="0">
                <a:solidFill>
                  <a:schemeClr val="tx1"/>
                </a:solidFill>
                <a:latin typeface="나눔스퀘어OTF" panose="020B0600000101010101" pitchFamily="34" charset="-127"/>
                <a:ea typeface="나눔스퀘어OTF" panose="020B0600000101010101" pitchFamily="34" charset="-127"/>
              </a:rPr>
              <a:t>SSME</a:t>
            </a:r>
            <a:r>
              <a:rPr lang="ko-KR" altLang="en-US" sz="2000" dirty="0">
                <a:solidFill>
                  <a:schemeClr val="tx1"/>
                </a:solidFill>
                <a:latin typeface="나눔스퀘어OTF" panose="020B0600000101010101" pitchFamily="34" charset="-127"/>
                <a:ea typeface="나눔스퀘어OTF" panose="020B0600000101010101" pitchFamily="34" charset="-127"/>
              </a:rPr>
              <a:t>적 방법과 디자인 방법의 </a:t>
            </a:r>
            <a:r>
              <a:rPr lang="ko-KR" altLang="en-US" sz="2000" dirty="0" err="1">
                <a:solidFill>
                  <a:schemeClr val="tx1"/>
                </a:solidFill>
                <a:latin typeface="나눔스퀘어OTF" panose="020B0600000101010101" pitchFamily="34" charset="-127"/>
                <a:ea typeface="나눔스퀘어OTF" panose="020B0600000101010101" pitchFamily="34" charset="-127"/>
              </a:rPr>
              <a:t>차별점은</a:t>
            </a:r>
            <a:r>
              <a:rPr lang="en-US" altLang="ko-KR" sz="2000" dirty="0">
                <a:solidFill>
                  <a:schemeClr val="tx1"/>
                </a:solidFill>
                <a:latin typeface="나눔스퀘어OTF" panose="020B0600000101010101" pitchFamily="34" charset="-127"/>
                <a:ea typeface="나눔스퀘어OTF" panose="020B0600000101010101" pitchFamily="34" charset="-127"/>
              </a:rPr>
              <a:t>?</a:t>
            </a:r>
            <a:endParaRPr lang="ko-KR" altLang="en-US" sz="2000" dirty="0">
              <a:solidFill>
                <a:schemeClr val="tx1"/>
              </a:solidFill>
              <a:latin typeface="나눔스퀘어OTF" panose="020B0600000101010101" pitchFamily="34" charset="-127"/>
              <a:ea typeface="나눔스퀘어OTF" panose="020B0600000101010101" pitchFamily="34" charset="-127"/>
            </a:endParaRPr>
          </a:p>
        </p:txBody>
      </p:sp>
      <p:sp>
        <p:nvSpPr>
          <p:cNvPr id="8" name="TextBox 2"/>
          <p:cNvSpPr txBox="1">
            <a:spLocks noChangeArrowheads="1"/>
          </p:cNvSpPr>
          <p:nvPr/>
        </p:nvSpPr>
        <p:spPr bwMode="auto">
          <a:xfrm>
            <a:off x="142884" y="756208"/>
            <a:ext cx="8749596" cy="3015972"/>
          </a:xfrm>
          <a:prstGeom prst="rect">
            <a:avLst/>
          </a:prstGeom>
          <a:noFill/>
          <a:ln w="9525">
            <a:noFill/>
            <a:miter lim="800000"/>
            <a:headEnd/>
            <a:tailEnd/>
          </a:ln>
        </p:spPr>
        <p:txBody>
          <a:bodyPr wrap="square" lIns="91206" tIns="45602" rIns="91206" bIns="45602">
            <a:spAutoFit/>
          </a:bodyPr>
          <a:lstStyle/>
          <a:p>
            <a:pPr algn="l">
              <a:lnSpc>
                <a:spcPct val="150000"/>
              </a:lnSpc>
            </a:pPr>
            <a:r>
              <a:rPr lang="ko-KR" altLang="en-US" sz="2000" dirty="0">
                <a:solidFill>
                  <a:schemeClr val="tx1"/>
                </a:solidFill>
                <a:latin typeface="나눔스퀘어OTF" panose="020B0600000101010101" pitchFamily="34" charset="-127"/>
                <a:ea typeface="나눔스퀘어OTF" panose="020B0600000101010101" pitchFamily="34" charset="-127"/>
              </a:rPr>
              <a:t>환자에게 큰 영향을 미칠 결정을 거듭하면서도</a:t>
            </a:r>
            <a:r>
              <a:rPr lang="en-US" altLang="ko-KR" sz="2000" dirty="0">
                <a:solidFill>
                  <a:schemeClr val="tx1"/>
                </a:solidFill>
                <a:latin typeface="나눔스퀘어OTF" panose="020B0600000101010101" pitchFamily="34" charset="-127"/>
                <a:ea typeface="나눔스퀘어OTF" panose="020B0600000101010101" pitchFamily="34" charset="-127"/>
              </a:rPr>
              <a:t> </a:t>
            </a:r>
            <a:r>
              <a:rPr lang="ko-KR" altLang="en-US" sz="2000" dirty="0">
                <a:solidFill>
                  <a:schemeClr val="tx1"/>
                </a:solidFill>
                <a:latin typeface="나눔스퀘어OTF" panose="020B0600000101010101" pitchFamily="34" charset="-127"/>
                <a:ea typeface="나눔스퀘어OTF" panose="020B0600000101010101" pitchFamily="34" charset="-127"/>
              </a:rPr>
              <a:t>정답을 모르고 있음을 들키지 말아야 한다는 심리 상태를</a:t>
            </a:r>
            <a:r>
              <a:rPr lang="en-US" altLang="ko-KR" sz="2000" dirty="0">
                <a:solidFill>
                  <a:schemeClr val="tx1"/>
                </a:solidFill>
                <a:latin typeface="나눔스퀘어OTF" panose="020B0600000101010101" pitchFamily="34" charset="-127"/>
                <a:ea typeface="나눔스퀘어OTF" panose="020B0600000101010101" pitchFamily="34" charset="-127"/>
              </a:rPr>
              <a:t>, </a:t>
            </a:r>
            <a:r>
              <a:rPr lang="ko-KR" altLang="en-US" sz="2000" dirty="0">
                <a:solidFill>
                  <a:schemeClr val="tx1"/>
                </a:solidFill>
                <a:latin typeface="나눔스퀘어OTF" panose="020B0600000101010101" pitchFamily="34" charset="-127"/>
                <a:ea typeface="나눔스퀘어OTF" panose="020B0600000101010101" pitchFamily="34" charset="-127"/>
              </a:rPr>
              <a:t>의사의 근원적 </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공포심</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으로 정의</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 </a:t>
            </a:r>
            <a:br>
              <a:rPr lang="en-US" altLang="ko-KR" sz="2000" dirty="0">
                <a:solidFill>
                  <a:schemeClr val="tx1"/>
                </a:solidFill>
                <a:latin typeface="나눔스퀘어OTF" panose="020B0600000101010101" pitchFamily="34" charset="-127"/>
                <a:ea typeface="나눔스퀘어OTF" panose="020B0600000101010101" pitchFamily="34" charset="-127"/>
              </a:rPr>
            </a:b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의사가 이 공포심을 극복하고 바른 의사결정을 할 수 있도록 도우려면 어떤 디자인이 필요할까</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라는 질문을 디자인의 출발점으로 삼음</a:t>
            </a:r>
            <a:r>
              <a:rPr lang="en-US" altLang="ko-KR" sz="2000" dirty="0">
                <a:solidFill>
                  <a:schemeClr val="tx1"/>
                </a:solidFill>
                <a:latin typeface="나눔스퀘어OTF" panose="020B0600000101010101" pitchFamily="34" charset="-127"/>
                <a:ea typeface="나눔스퀘어OTF" panose="020B0600000101010101" pitchFamily="34" charset="-127"/>
              </a:rPr>
              <a:t>.</a:t>
            </a:r>
          </a:p>
          <a:p>
            <a:pPr algn="l">
              <a:lnSpc>
                <a:spcPct val="150000"/>
              </a:lnSpc>
            </a:pPr>
            <a:r>
              <a:rPr lang="ko-KR" altLang="en-US" sz="2000" dirty="0">
                <a:solidFill>
                  <a:schemeClr val="tx1"/>
                </a:solidFill>
                <a:latin typeface="나눔스퀘어 ExtraBold" panose="020B0600000101010101" pitchFamily="50" charset="-127"/>
                <a:ea typeface="나눔스퀘어 ExtraBold" panose="020B0600000101010101" pitchFamily="50" charset="-127"/>
              </a:rPr>
              <a:t>인간을 중심에 둔다는 점</a:t>
            </a:r>
            <a:r>
              <a:rPr lang="en-US" altLang="ko-KR" sz="2000" dirty="0">
                <a:solidFill>
                  <a:schemeClr val="tx1"/>
                </a:solidFill>
                <a:latin typeface="나눔스퀘어 ExtraBold" panose="020B0600000101010101" pitchFamily="50" charset="-127"/>
                <a:ea typeface="나눔스퀘어 ExtraBold" panose="020B0600000101010101" pitchFamily="50" charset="-127"/>
              </a:rPr>
              <a:t>. </a:t>
            </a:r>
            <a:br>
              <a:rPr lang="en-US" altLang="ko-KR" sz="2000" dirty="0">
                <a:solidFill>
                  <a:schemeClr val="tx1"/>
                </a:solidFill>
                <a:latin typeface="나눔스퀘어 ExtraBold" panose="020B0600000101010101" pitchFamily="50" charset="-127"/>
                <a:ea typeface="나눔스퀘어 ExtraBold" panose="020B0600000101010101" pitchFamily="50" charset="-127"/>
              </a:rPr>
            </a:br>
            <a:r>
              <a:rPr lang="ko-KR" altLang="en-US" sz="2000" dirty="0">
                <a:solidFill>
                  <a:schemeClr val="tx1"/>
                </a:solidFill>
                <a:latin typeface="나눔스퀘어 ExtraBold" panose="020B0600000101010101" pitchFamily="50" charset="-127"/>
                <a:ea typeface="나눔스퀘어 ExtraBold" panose="020B0600000101010101" pitchFamily="50" charset="-127"/>
              </a:rPr>
              <a:t>사용자의 심리에 주목한다는 점</a:t>
            </a:r>
            <a:r>
              <a:rPr lang="en-US" altLang="ko-KR" sz="2000" dirty="0">
                <a:solidFill>
                  <a:schemeClr val="tx1"/>
                </a:solidFill>
                <a:latin typeface="나눔스퀘어 ExtraBold" panose="020B0600000101010101" pitchFamily="50" charset="-127"/>
                <a:ea typeface="나눔스퀘어 ExtraBold" panose="020B0600000101010101" pitchFamily="50" charset="-127"/>
              </a:rPr>
              <a:t>.</a:t>
            </a:r>
            <a:endParaRPr lang="ko-KR" altLang="en-US" sz="2000" dirty="0">
              <a:solidFill>
                <a:schemeClr val="tx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111812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1A35BF7-CCC6-5196-DF1A-8181C2D314AD}"/>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3131840" y="2636912"/>
            <a:ext cx="5239024" cy="1814728"/>
          </a:xfrm>
          <a:prstGeom prst="rect">
            <a:avLst/>
          </a:prstGeom>
          <a:noFill/>
        </p:spPr>
        <p:txBody>
          <a:bodyPr wrap="square">
            <a:spAutoFit/>
          </a:bodyPr>
          <a:lstStyle/>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산업의 서비스화에 대한 대응</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인간</a:t>
            </a:r>
            <a:r>
              <a:rPr kumimoji="0" lang="en-US" altLang="ko-KR" sz="3000" u="sng" dirty="0">
                <a:solidFill>
                  <a:schemeClr val="bg1"/>
                </a:solidFill>
                <a:latin typeface="나눔스퀘어 ExtraBold" panose="020B0600000101010101" pitchFamily="50" charset="-127"/>
                <a:ea typeface="나눔스퀘어 ExtraBold" panose="020B0600000101010101" pitchFamily="50" charset="-127"/>
              </a:rPr>
              <a:t>/</a:t>
            </a: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수요자 중심으로 전환</a:t>
            </a:r>
            <a:endParaRPr kumimoji="0" lang="en-US" altLang="ko-KR" sz="3000" u="sng" dirty="0">
              <a:solidFill>
                <a:schemeClr val="bg1"/>
              </a:solidFill>
              <a:latin typeface="나눔스퀘어 ExtraBold" panose="020B0600000101010101" pitchFamily="50" charset="-127"/>
              <a:ea typeface="나눔스퀘어 ExtraBold" panose="020B0600000101010101" pitchFamily="50" charset="-127"/>
            </a:endParaRPr>
          </a:p>
        </p:txBody>
      </p:sp>
      <p:sp>
        <p:nvSpPr>
          <p:cNvPr id="5" name="직사각형 4">
            <a:extLst>
              <a:ext uri="{FF2B5EF4-FFF2-40B4-BE49-F238E27FC236}">
                <a16:creationId xmlns:a16="http://schemas.microsoft.com/office/drawing/2014/main" id="{8CB727CB-4D95-3A35-2DFB-AAED81C7C21A}"/>
              </a:ext>
            </a:extLst>
          </p:cNvPr>
          <p:cNvSpPr/>
          <p:nvPr/>
        </p:nvSpPr>
        <p:spPr>
          <a:xfrm>
            <a:off x="197072" y="1214751"/>
            <a:ext cx="5383040" cy="784830"/>
          </a:xfrm>
          <a:prstGeom prst="rect">
            <a:avLst/>
          </a:prstGeom>
          <a:noFill/>
        </p:spPr>
        <p:txBody>
          <a:bodyPr wrap="square">
            <a:spAutoFit/>
          </a:bodyPr>
          <a:lstStyle/>
          <a:p>
            <a:pPr algn="l" defTabSz="685772" fontAlgn="auto" latinLnBrk="0">
              <a:spcBef>
                <a:spcPts val="0"/>
              </a:spcBef>
              <a:spcAft>
                <a:spcPts val="0"/>
              </a:spcAft>
              <a:defRPr/>
            </a:pPr>
            <a:r>
              <a:rPr kumimoji="0" lang="en-US" altLang="ko-KR" sz="4500" dirty="0">
                <a:solidFill>
                  <a:schemeClr val="bg1"/>
                </a:solidFill>
                <a:latin typeface="나눔스퀘어 ExtraBold" panose="020B0600000101010101" pitchFamily="50" charset="-127"/>
                <a:ea typeface="나눔스퀘어 ExtraBold" panose="020B0600000101010101" pitchFamily="50" charset="-127"/>
              </a:rPr>
              <a:t>1. </a:t>
            </a: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산업에서의 과제</a:t>
            </a:r>
            <a:endParaRPr kumimoji="0" lang="en-US" altLang="ko-KR" sz="45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75807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06363" y="77795"/>
            <a:ext cx="3313509" cy="707648"/>
          </a:xfrm>
          <a:prstGeom prst="rect">
            <a:avLst/>
          </a:prstGeom>
          <a:noFill/>
          <a:ln w="9525" algn="ctr">
            <a:noFill/>
            <a:miter lim="800000"/>
            <a:headEnd/>
            <a:tailEnd/>
          </a:ln>
        </p:spPr>
        <p:txBody>
          <a:bodyPr wrap="square"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우리의 착각</a:t>
            </a:r>
            <a:endPar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7" name="Text Box 4"/>
          <p:cNvSpPr txBox="1">
            <a:spLocks noChangeArrowheads="1"/>
          </p:cNvSpPr>
          <p:nvPr/>
        </p:nvSpPr>
        <p:spPr bwMode="auto">
          <a:xfrm>
            <a:off x="106363" y="2420888"/>
            <a:ext cx="8930133" cy="1630977"/>
          </a:xfrm>
          <a:prstGeom prst="rect">
            <a:avLst/>
          </a:prstGeom>
          <a:noFill/>
          <a:ln w="9525" algn="ctr">
            <a:noFill/>
            <a:miter lim="800000"/>
            <a:headEnd/>
            <a:tailEnd/>
          </a:ln>
        </p:spPr>
        <p:txBody>
          <a:bodyPr wrap="square" lIns="91206" tIns="45602" rIns="91206" bIns="45602">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이미 인간 중심</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수요자 중심이라고</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아직 세상은 기술 중심</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공급자 중심</a:t>
            </a:r>
            <a:r>
              <a:rPr lang="en-US" altLang="ko-KR" sz="4000" dirty="0">
                <a:solidFill>
                  <a:srgbClr val="000000"/>
                </a:solidFill>
                <a:latin typeface="나눔스퀘어OTF" panose="020B0600000101010101" pitchFamily="34" charset="-127"/>
                <a:ea typeface="나눔스퀘어OTF" panose="020B0600000101010101" pitchFamily="34" charset="-127"/>
              </a:rPr>
              <a:t>…</a:t>
            </a:r>
            <a:endPar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2529272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충분히 인간 중심이라 할 수 있을까요</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sp>
        <p:nvSpPr>
          <p:cNvPr id="6" name="모서리가 둥근 직사각형 5"/>
          <p:cNvSpPr/>
          <p:nvPr/>
        </p:nvSpPr>
        <p:spPr bwMode="auto">
          <a:xfrm>
            <a:off x="3248539" y="1294668"/>
            <a:ext cx="2643206" cy="4357718"/>
          </a:xfrm>
          <a:prstGeom prst="roundRect">
            <a:avLst>
              <a:gd name="adj" fmla="val 2473"/>
            </a:avLst>
          </a:prstGeom>
          <a:solidFill>
            <a:schemeClr val="tx1">
              <a:lumMod val="95000"/>
              <a:lumOff val="5000"/>
            </a:schemeClr>
          </a:solidFill>
          <a:ln w="9525" cap="flat" cmpd="sng" algn="ctr">
            <a:noFill/>
            <a:prstDash val="solid"/>
            <a:round/>
            <a:headEnd type="none" w="med" len="med"/>
            <a:tailEnd type="none" w="med" len="med"/>
          </a:ln>
          <a:effectLst/>
        </p:spPr>
        <p:txBody>
          <a:bodyPr vert="horz" wrap="none" lIns="91349" tIns="45676" rIns="91349" bIns="45676" numCol="1" rtlCol="0" anchor="ctr" anchorCtr="0" compatLnSpc="1">
            <a:prstTxWarp prst="textNoShape">
              <a:avLst/>
            </a:prstTxWarp>
          </a:bodyPr>
          <a:lstStyle/>
          <a:p>
            <a:pPr marL="0" marR="0" lvl="0" indent="0" algn="ctr" defTabSz="913512" rtl="0" eaLnBrk="1" fontAlgn="base" latinLnBrk="1" hangingPunct="1">
              <a:lnSpc>
                <a:spcPct val="100000"/>
              </a:lnSpc>
              <a:spcBef>
                <a:spcPct val="0"/>
              </a:spcBef>
              <a:spcAft>
                <a:spcPct val="0"/>
              </a:spcAft>
              <a:buClrTx/>
              <a:buSzTx/>
              <a:buFontTx/>
              <a:buNone/>
              <a:tabLst/>
              <a:defRPr/>
            </a:pPr>
            <a:endParaRPr kumimoji="1" lang="ko-KR" altLang="en-US" sz="1600" b="1"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7" name="Text Box 4"/>
          <p:cNvSpPr txBox="1">
            <a:spLocks noChangeArrowheads="1"/>
          </p:cNvSpPr>
          <p:nvPr/>
        </p:nvSpPr>
        <p:spPr bwMode="auto">
          <a:xfrm>
            <a:off x="2915816" y="2503953"/>
            <a:ext cx="3423658" cy="1477089"/>
          </a:xfrm>
          <a:prstGeom prst="rect">
            <a:avLst/>
          </a:prstGeom>
          <a:noFill/>
          <a:ln w="9525" algn="ctr">
            <a:noFill/>
            <a:miter lim="800000"/>
            <a:headEnd/>
            <a:tailEnd/>
          </a:ln>
        </p:spPr>
        <p:txBody>
          <a:bodyPr wrap="square" lIns="91206" tIns="45602" rIns="91206" bIns="45602">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인간</a:t>
            </a:r>
            <a:r>
              <a:rPr lang="en-US" altLang="ko-KR" sz="3000" dirty="0">
                <a:solidFill>
                  <a:srgbClr val="FFFFFF"/>
                </a:solidFill>
                <a:latin typeface="나눔스퀘어OTF" panose="020B0600000101010101" pitchFamily="34" charset="-127"/>
                <a:ea typeface="나눔스퀘어OTF" panose="020B0600000101010101" pitchFamily="34" charset="-127"/>
              </a:rPr>
              <a:t> </a:t>
            </a: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중심의</a:t>
            </a:r>
            <a:b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자판기를</a:t>
            </a:r>
            <a:b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만든다면</a:t>
            </a:r>
            <a: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
        <p:nvSpPr>
          <p:cNvPr id="8" name="모서리가 둥근 직사각형 7"/>
          <p:cNvSpPr/>
          <p:nvPr/>
        </p:nvSpPr>
        <p:spPr bwMode="auto">
          <a:xfrm>
            <a:off x="3248539" y="5656641"/>
            <a:ext cx="2643206" cy="1000132"/>
          </a:xfrm>
          <a:prstGeom prst="roundRect">
            <a:avLst>
              <a:gd name="adj" fmla="val 7773"/>
            </a:avLst>
          </a:prstGeom>
          <a:gradFill>
            <a:gsLst>
              <a:gs pos="0">
                <a:schemeClr val="tx1">
                  <a:lumMod val="65000"/>
                  <a:lumOff val="35000"/>
                </a:schemeClr>
              </a:gs>
              <a:gs pos="38000">
                <a:schemeClr val="bg2">
                  <a:lumMod val="40000"/>
                  <a:lumOff val="60000"/>
                </a:schemeClr>
              </a:gs>
              <a:gs pos="94000">
                <a:schemeClr val="accent3"/>
              </a:gs>
            </a:gsLst>
            <a:lin ang="5400000" scaled="0"/>
          </a:gradFill>
          <a:ln w="9525" cap="flat" cmpd="sng" algn="ctr">
            <a:noFill/>
            <a:prstDash val="solid"/>
            <a:round/>
            <a:headEnd type="none" w="med" len="med"/>
            <a:tailEnd type="none" w="med" len="med"/>
          </a:ln>
          <a:effectLst/>
        </p:spPr>
        <p:txBody>
          <a:bodyPr vert="horz" wrap="none" lIns="91349" tIns="45676" rIns="91349" bIns="45676" numCol="1" rtlCol="0" anchor="ctr" anchorCtr="0" compatLnSpc="1">
            <a:prstTxWarp prst="textNoShape">
              <a:avLst/>
            </a:prstTxWarp>
          </a:bodyPr>
          <a:lstStyle/>
          <a:p>
            <a:pPr marL="0" marR="0" lvl="0" indent="0" algn="ctr" defTabSz="913512" rtl="0" eaLnBrk="1" fontAlgn="base" latinLnBrk="1" hangingPunct="1">
              <a:lnSpc>
                <a:spcPct val="100000"/>
              </a:lnSpc>
              <a:spcBef>
                <a:spcPct val="0"/>
              </a:spcBef>
              <a:spcAft>
                <a:spcPct val="0"/>
              </a:spcAft>
              <a:buClrTx/>
              <a:buSzTx/>
              <a:buFontTx/>
              <a:buNone/>
              <a:tabLst/>
              <a:defRPr/>
            </a:pPr>
            <a:endParaRPr kumimoji="1" lang="ko-KR" altLang="en-US" sz="1600" b="1"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4019477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충분히 인간 중심이라 할 수 있을까요</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sp>
        <p:nvSpPr>
          <p:cNvPr id="6" name="모서리가 둥근 직사각형 5"/>
          <p:cNvSpPr/>
          <p:nvPr/>
        </p:nvSpPr>
        <p:spPr bwMode="auto">
          <a:xfrm>
            <a:off x="3248539" y="1294668"/>
            <a:ext cx="2643206" cy="4357718"/>
          </a:xfrm>
          <a:prstGeom prst="roundRect">
            <a:avLst>
              <a:gd name="adj" fmla="val 2473"/>
            </a:avLst>
          </a:prstGeom>
          <a:solidFill>
            <a:schemeClr val="tx1">
              <a:lumMod val="95000"/>
              <a:lumOff val="5000"/>
            </a:schemeClr>
          </a:solidFill>
          <a:ln w="9525" cap="flat" cmpd="sng" algn="ctr">
            <a:noFill/>
            <a:prstDash val="solid"/>
            <a:round/>
            <a:headEnd type="none" w="med" len="med"/>
            <a:tailEnd type="none" w="med" len="med"/>
          </a:ln>
          <a:effectLst/>
        </p:spPr>
        <p:txBody>
          <a:bodyPr vert="horz" wrap="none" lIns="91349" tIns="45676" rIns="91349" bIns="45676" numCol="1" rtlCol="0" anchor="ctr" anchorCtr="0" compatLnSpc="1">
            <a:prstTxWarp prst="textNoShape">
              <a:avLst/>
            </a:prstTxWarp>
          </a:bodyPr>
          <a:lstStyle/>
          <a:p>
            <a:pPr marL="0" marR="0" lvl="0" indent="0" algn="ctr" defTabSz="913512" rtl="0" eaLnBrk="1" fontAlgn="base" latinLnBrk="1" hangingPunct="1">
              <a:lnSpc>
                <a:spcPct val="100000"/>
              </a:lnSpc>
              <a:spcBef>
                <a:spcPct val="0"/>
              </a:spcBef>
              <a:spcAft>
                <a:spcPct val="0"/>
              </a:spcAft>
              <a:buClrTx/>
              <a:buSzTx/>
              <a:buFontTx/>
              <a:buNone/>
              <a:tabLst/>
              <a:defRPr/>
            </a:pPr>
            <a:endParaRPr kumimoji="1" lang="ko-KR" altLang="en-US" sz="1600" b="1"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7" name="Text Box 4"/>
          <p:cNvSpPr txBox="1">
            <a:spLocks noChangeArrowheads="1"/>
          </p:cNvSpPr>
          <p:nvPr/>
        </p:nvSpPr>
        <p:spPr bwMode="auto">
          <a:xfrm>
            <a:off x="2915816" y="2348880"/>
            <a:ext cx="3423658" cy="1938754"/>
          </a:xfrm>
          <a:prstGeom prst="rect">
            <a:avLst/>
          </a:prstGeom>
          <a:noFill/>
          <a:ln w="9525" algn="ctr">
            <a:noFill/>
            <a:miter lim="800000"/>
            <a:headEnd/>
            <a:tailEnd/>
          </a:ln>
        </p:spPr>
        <p:txBody>
          <a:bodyPr wrap="square" lIns="91206" tIns="45602" rIns="91206" bIns="45602">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전자제품에</a:t>
            </a:r>
            <a:b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하나의 </a:t>
            </a:r>
            <a:b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버튼만 </a:t>
            </a:r>
            <a:br>
              <a:rPr lang="en-US" altLang="ko-KR" sz="3000" dirty="0">
                <a:solidFill>
                  <a:srgbClr val="FFFFFF"/>
                </a:solidFill>
                <a:latin typeface="나눔스퀘어OTF" panose="020B0600000101010101" pitchFamily="34" charset="-127"/>
                <a:ea typeface="나눔스퀘어OTF" panose="020B0600000101010101" pitchFamily="34" charset="-127"/>
              </a:rPr>
            </a:br>
            <a:r>
              <a:rPr kumimoji="1" lang="ko-KR" altLang="en-US"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남겨야 한다면</a:t>
            </a:r>
            <a:r>
              <a:rPr kumimoji="1" lang="en-US" altLang="ko-KR" sz="3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
        <p:nvSpPr>
          <p:cNvPr id="8" name="모서리가 둥근 직사각형 7"/>
          <p:cNvSpPr/>
          <p:nvPr/>
        </p:nvSpPr>
        <p:spPr bwMode="auto">
          <a:xfrm>
            <a:off x="3248539" y="5656641"/>
            <a:ext cx="2643206" cy="1000132"/>
          </a:xfrm>
          <a:prstGeom prst="roundRect">
            <a:avLst>
              <a:gd name="adj" fmla="val 7773"/>
            </a:avLst>
          </a:prstGeom>
          <a:gradFill>
            <a:gsLst>
              <a:gs pos="0">
                <a:schemeClr val="tx1">
                  <a:lumMod val="65000"/>
                  <a:lumOff val="35000"/>
                </a:schemeClr>
              </a:gs>
              <a:gs pos="38000">
                <a:schemeClr val="bg2">
                  <a:lumMod val="40000"/>
                  <a:lumOff val="60000"/>
                </a:schemeClr>
              </a:gs>
              <a:gs pos="94000">
                <a:schemeClr val="accent3"/>
              </a:gs>
            </a:gsLst>
            <a:lin ang="5400000" scaled="0"/>
          </a:gradFill>
          <a:ln w="9525" cap="flat" cmpd="sng" algn="ctr">
            <a:noFill/>
            <a:prstDash val="solid"/>
            <a:round/>
            <a:headEnd type="none" w="med" len="med"/>
            <a:tailEnd type="none" w="med" len="med"/>
          </a:ln>
          <a:effectLst/>
        </p:spPr>
        <p:txBody>
          <a:bodyPr vert="horz" wrap="none" lIns="91349" tIns="45676" rIns="91349" bIns="45676" numCol="1" rtlCol="0" anchor="ctr" anchorCtr="0" compatLnSpc="1">
            <a:prstTxWarp prst="textNoShape">
              <a:avLst/>
            </a:prstTxWarp>
          </a:bodyPr>
          <a:lstStyle/>
          <a:p>
            <a:pPr marL="0" marR="0" lvl="0" indent="0" algn="ctr" defTabSz="913512" rtl="0" eaLnBrk="1" fontAlgn="base" latinLnBrk="1" hangingPunct="1">
              <a:lnSpc>
                <a:spcPct val="100000"/>
              </a:lnSpc>
              <a:spcBef>
                <a:spcPct val="0"/>
              </a:spcBef>
              <a:spcAft>
                <a:spcPct val="0"/>
              </a:spcAft>
              <a:buClrTx/>
              <a:buSzTx/>
              <a:buFontTx/>
              <a:buNone/>
              <a:tabLst/>
              <a:defRPr/>
            </a:pPr>
            <a:endParaRPr kumimoji="1" lang="ko-KR" altLang="en-US" sz="1600" b="1"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2818185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srcRect/>
          <a:stretch>
            <a:fillRect/>
          </a:stretch>
        </p:blipFill>
        <p:spPr bwMode="auto">
          <a:xfrm>
            <a:off x="0" y="2"/>
            <a:ext cx="9144000" cy="6884988"/>
          </a:xfrm>
          <a:prstGeom prst="rect">
            <a:avLst/>
          </a:prstGeom>
          <a:noFill/>
          <a:ln w="9525" algn="ctr">
            <a:noFill/>
            <a:miter lim="800000"/>
            <a:headEnd/>
            <a:tailEnd/>
          </a:ln>
        </p:spPr>
      </p:pic>
      <p:sp>
        <p:nvSpPr>
          <p:cNvPr id="4" name="Rectangle 2">
            <a:extLst>
              <a:ext uri="{FF2B5EF4-FFF2-40B4-BE49-F238E27FC236}">
                <a16:creationId xmlns:a16="http://schemas.microsoft.com/office/drawing/2014/main" id="{83B29FF7-E6D3-4683-9FCD-ADA32824FA64}"/>
              </a:ext>
            </a:extLst>
          </p:cNvPr>
          <p:cNvSpPr>
            <a:spLocks noChangeArrowheads="1"/>
          </p:cNvSpPr>
          <p:nvPr/>
        </p:nvSpPr>
        <p:spPr bwMode="auto">
          <a:xfrm>
            <a:off x="288926" y="2060848"/>
            <a:ext cx="8569325" cy="2289427"/>
          </a:xfrm>
          <a:prstGeom prst="rect">
            <a:avLst/>
          </a:prstGeom>
          <a:noFill/>
          <a:ln w="9525">
            <a:noFill/>
            <a:miter lim="800000"/>
            <a:headEnd/>
            <a:tailEnd/>
          </a:ln>
        </p:spPr>
        <p:txBody>
          <a:bodyPr lIns="91206" tIns="45602" rIns="91206" bIns="45602">
            <a:spAutoFit/>
          </a:bodyPr>
          <a:lstStyle/>
          <a:p>
            <a:pPr>
              <a:lnSpc>
                <a:spcPct val="150000"/>
              </a:lnSpc>
              <a:spcBef>
                <a:spcPct val="0"/>
              </a:spcBef>
            </a:pPr>
            <a:r>
              <a:rPr lang="ko-KR" altLang="en-US" sz="5000" dirty="0">
                <a:solidFill>
                  <a:schemeClr val="bg1"/>
                </a:solidFill>
                <a:latin typeface="나눔스퀘어OTF" panose="020B0600000101010101" pitchFamily="34" charset="-127"/>
                <a:ea typeface="나눔스퀘어OTF" panose="020B0600000101010101" pitchFamily="34" charset="-127"/>
              </a:rPr>
              <a:t>디자인의 역할 확대</a:t>
            </a:r>
            <a:r>
              <a:rPr lang="en-US" altLang="ko-KR" sz="5000" dirty="0">
                <a:solidFill>
                  <a:schemeClr val="bg1"/>
                </a:solidFill>
                <a:latin typeface="나눔스퀘어OTF" panose="020B0600000101010101" pitchFamily="34" charset="-127"/>
                <a:ea typeface="나눔스퀘어OTF" panose="020B0600000101010101" pitchFamily="34" charset="-127"/>
              </a:rPr>
              <a:t>,</a:t>
            </a:r>
          </a:p>
          <a:p>
            <a:pPr>
              <a:lnSpc>
                <a:spcPct val="150000"/>
              </a:lnSpc>
              <a:spcBef>
                <a:spcPct val="0"/>
              </a:spcBef>
            </a:pPr>
            <a:r>
              <a:rPr lang="ko-KR" altLang="en-US" sz="5000" dirty="0">
                <a:solidFill>
                  <a:schemeClr val="bg1"/>
                </a:solidFill>
                <a:latin typeface="나눔스퀘어OTF" panose="020B0600000101010101" pitchFamily="34" charset="-127"/>
                <a:ea typeface="나눔스퀘어OTF" panose="020B0600000101010101" pitchFamily="34" charset="-127"/>
              </a:rPr>
              <a:t>확장되고 있는 과제</a:t>
            </a:r>
            <a:endParaRPr lang="en-US" altLang="ko-KR" sz="50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1346296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4"/>
          <p:cNvSpPr txBox="1">
            <a:spLocks noChangeArrowheads="1"/>
          </p:cNvSpPr>
          <p:nvPr/>
        </p:nvSpPr>
        <p:spPr bwMode="auto">
          <a:xfrm>
            <a:off x="106369" y="77795"/>
            <a:ext cx="8966209" cy="707648"/>
          </a:xfrm>
          <a:prstGeom prst="rect">
            <a:avLst/>
          </a:prstGeom>
          <a:noFill/>
          <a:ln w="9525" algn="ctr">
            <a:noFill/>
            <a:miter lim="800000"/>
            <a:headEnd/>
            <a:tailEnd/>
          </a:ln>
        </p:spPr>
        <p:txBody>
          <a:bodyPr wrap="square" lIns="91206" tIns="45602" rIns="91206" bIns="45602">
            <a:spAutoFit/>
          </a:bodyPr>
          <a:lstStyle/>
          <a:p>
            <a:pPr algn="l"/>
            <a:r>
              <a:rPr lang="ko-KR" altLang="en-US" sz="4000" dirty="0">
                <a:solidFill>
                  <a:schemeClr val="tx1"/>
                </a:solidFill>
                <a:latin typeface="나눔스퀘어OTF" panose="020B0600000101010101" pitchFamily="34" charset="-127"/>
                <a:ea typeface="나눔스퀘어OTF" panose="020B0600000101010101" pitchFamily="34" charset="-127"/>
              </a:rPr>
              <a:t>충분히 인간 중심이라 할 수 있을까요</a:t>
            </a:r>
            <a:r>
              <a:rPr lang="en-US" altLang="ko-KR" sz="4000" dirty="0">
                <a:solidFill>
                  <a:schemeClr val="tx1"/>
                </a:solidFill>
                <a:latin typeface="나눔스퀘어OTF" panose="020B0600000101010101" pitchFamily="34" charset="-127"/>
                <a:ea typeface="나눔스퀘어OTF" panose="020B0600000101010101" pitchFamily="34" charset="-127"/>
              </a:rPr>
              <a:t>?</a:t>
            </a:r>
          </a:p>
        </p:txBody>
      </p:sp>
      <p:pic>
        <p:nvPicPr>
          <p:cNvPr id="16891906" name="Picture 2" descr="http://www.techsprung.co.za/wp-content/uploads/2011/11/ipod-1stGen.jpg"/>
          <p:cNvPicPr>
            <a:picLocks noChangeAspect="1" noChangeArrowheads="1"/>
          </p:cNvPicPr>
          <p:nvPr/>
        </p:nvPicPr>
        <p:blipFill>
          <a:blip r:embed="rId3" cstate="print"/>
          <a:srcRect/>
          <a:stretch>
            <a:fillRect/>
          </a:stretch>
        </p:blipFill>
        <p:spPr bwMode="auto">
          <a:xfrm>
            <a:off x="2398718" y="1285860"/>
            <a:ext cx="4475163" cy="5867784"/>
          </a:xfrm>
          <a:prstGeom prst="rect">
            <a:avLst/>
          </a:prstGeom>
          <a:noFill/>
        </p:spPr>
      </p:pic>
      <p:sp>
        <p:nvSpPr>
          <p:cNvPr id="7" name="Rectangle 4"/>
          <p:cNvSpPr>
            <a:spLocks noChangeArrowheads="1"/>
          </p:cNvSpPr>
          <p:nvPr/>
        </p:nvSpPr>
        <p:spPr bwMode="auto">
          <a:xfrm>
            <a:off x="107966" y="6166701"/>
            <a:ext cx="8964613" cy="632883"/>
          </a:xfrm>
          <a:prstGeom prst="rect">
            <a:avLst/>
          </a:prstGeom>
          <a:noFill/>
          <a:ln w="9525" algn="ctr">
            <a:noFill/>
            <a:miter lim="800000"/>
            <a:headEnd/>
            <a:tailEnd/>
          </a:ln>
        </p:spPr>
        <p:txBody>
          <a:bodyPr lIns="89766" tIns="46681" rIns="89766" bIns="46681">
            <a:spAutoFit/>
          </a:bodyPr>
          <a:lstStyle/>
          <a:p>
            <a:r>
              <a:rPr lang="ko-KR" altLang="en-US" sz="1400" dirty="0">
                <a:solidFill>
                  <a:schemeClr val="tx1"/>
                </a:solidFill>
                <a:latin typeface="나눔스퀘어OTF" panose="020B0600000101010101" pitchFamily="34" charset="-127"/>
                <a:ea typeface="나눔스퀘어OTF" panose="020B0600000101010101" pitchFamily="34" charset="-127"/>
              </a:rPr>
              <a:t>전원 버튼이 없는 전자제품</a:t>
            </a:r>
            <a:r>
              <a:rPr lang="en-US" altLang="ko-KR" sz="1400" dirty="0">
                <a:solidFill>
                  <a:schemeClr val="tx1"/>
                </a:solidFill>
                <a:latin typeface="나눔스퀘어OTF" panose="020B0600000101010101" pitchFamily="34" charset="-127"/>
                <a:ea typeface="나눔스퀘어OTF" panose="020B0600000101010101" pitchFamily="34" charset="-127"/>
              </a:rPr>
              <a:t>, </a:t>
            </a:r>
            <a:r>
              <a:rPr lang="en-US" altLang="ko-KR" sz="1400" dirty="0" err="1">
                <a:solidFill>
                  <a:schemeClr val="tx1"/>
                </a:solidFill>
                <a:latin typeface="나눔스퀘어OTF" panose="020B0600000101010101" pitchFamily="34" charset="-127"/>
                <a:ea typeface="나눔스퀘어OTF" panose="020B0600000101010101" pitchFamily="34" charset="-127"/>
              </a:rPr>
              <a:t>ipod</a:t>
            </a:r>
            <a:endParaRPr lang="en-US" altLang="ko-KR" sz="1400" dirty="0">
              <a:solidFill>
                <a:schemeClr val="tx1"/>
              </a:solidFill>
              <a:latin typeface="나눔스퀘어OTF" panose="020B0600000101010101" pitchFamily="34" charset="-127"/>
              <a:ea typeface="나눔스퀘어OTF" panose="020B0600000101010101" pitchFamily="34" charset="-127"/>
            </a:endParaRPr>
          </a:p>
          <a:p>
            <a:r>
              <a:rPr lang="ko-KR" altLang="en-US" sz="1400" dirty="0">
                <a:solidFill>
                  <a:schemeClr val="tx1"/>
                </a:solidFill>
                <a:latin typeface="나눔스퀘어OTF" panose="020B0600000101010101" pitchFamily="34" charset="-127"/>
                <a:ea typeface="나눔스퀘어OTF" panose="020B0600000101010101" pitchFamily="34" charset="-127"/>
              </a:rPr>
              <a:t>그림 출처 </a:t>
            </a:r>
            <a:r>
              <a:rPr lang="en-US" altLang="ko-KR" sz="1400" dirty="0">
                <a:solidFill>
                  <a:schemeClr val="tx1"/>
                </a:solidFill>
                <a:latin typeface="나눔스퀘어OTF" panose="020B0600000101010101" pitchFamily="34" charset="-127"/>
                <a:ea typeface="나눔스퀘어OTF" panose="020B0600000101010101" pitchFamily="34" charset="-127"/>
              </a:rPr>
              <a:t>: http://www.techsprung.co.za/wp-content/uploads/2011/11/ipod-1stGen.jpg</a:t>
            </a:r>
          </a:p>
        </p:txBody>
      </p:sp>
    </p:spTree>
    <p:extLst>
      <p:ext uri="{BB962C8B-B14F-4D97-AF65-F5344CB8AC3E}">
        <p14:creationId xmlns:p14="http://schemas.microsoft.com/office/powerpoint/2010/main" val="377821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충분히 수요자 중심이라 할 수 있을까요</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sp>
        <p:nvSpPr>
          <p:cNvPr id="7" name="Rectangle 4"/>
          <p:cNvSpPr>
            <a:spLocks noChangeArrowheads="1"/>
          </p:cNvSpPr>
          <p:nvPr/>
        </p:nvSpPr>
        <p:spPr bwMode="auto">
          <a:xfrm>
            <a:off x="107966" y="6166699"/>
            <a:ext cx="8964613" cy="309717"/>
          </a:xfrm>
          <a:prstGeom prst="rect">
            <a:avLst/>
          </a:prstGeom>
          <a:noFill/>
          <a:ln w="9525" algn="ctr">
            <a:noFill/>
            <a:miter lim="800000"/>
            <a:headEnd/>
            <a:tailEnd/>
          </a:ln>
        </p:spPr>
        <p:txBody>
          <a:bodyPr lIns="89766" tIns="46681" rIns="89766" bIns="46681">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그림 출처 </a:t>
            </a: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http://blinghair.co.kr/shopimages/prebeas/0070010000482.jpg</a:t>
            </a:r>
          </a:p>
        </p:txBody>
      </p:sp>
      <p:pic>
        <p:nvPicPr>
          <p:cNvPr id="9" name="Picture 2" descr="http://blinghair.co.kr/shopimages/prebeas/0070010000482.jpg"/>
          <p:cNvPicPr>
            <a:picLocks noChangeAspect="1" noChangeArrowheads="1"/>
          </p:cNvPicPr>
          <p:nvPr/>
        </p:nvPicPr>
        <p:blipFill>
          <a:blip r:embed="rId3" cstate="print">
            <a:grayscl/>
            <a:lum bright="-90000" contrast="97000"/>
          </a:blip>
          <a:srcRect/>
          <a:stretch>
            <a:fillRect/>
          </a:stretch>
        </p:blipFill>
        <p:spPr bwMode="auto">
          <a:xfrm>
            <a:off x="2166763" y="1381144"/>
            <a:ext cx="4762500" cy="4762500"/>
          </a:xfrm>
          <a:prstGeom prst="rect">
            <a:avLst/>
          </a:prstGeom>
          <a:noFill/>
        </p:spPr>
      </p:pic>
    </p:spTree>
    <p:extLst>
      <p:ext uri="{BB962C8B-B14F-4D97-AF65-F5344CB8AC3E}">
        <p14:creationId xmlns:p14="http://schemas.microsoft.com/office/powerpoint/2010/main" val="4272028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33793" name="Picture 1"/>
          <p:cNvPicPr>
            <a:picLocks noChangeAspect="1" noChangeArrowheads="1"/>
          </p:cNvPicPr>
          <p:nvPr/>
        </p:nvPicPr>
        <p:blipFill>
          <a:blip r:embed="rId3" cstate="print"/>
          <a:srcRect/>
          <a:stretch>
            <a:fillRect/>
          </a:stretch>
        </p:blipFill>
        <p:spPr bwMode="auto">
          <a:xfrm>
            <a:off x="2103919" y="1313364"/>
            <a:ext cx="4894958" cy="4894958"/>
          </a:xfrm>
          <a:prstGeom prst="rect">
            <a:avLst/>
          </a:prstGeom>
          <a:noFill/>
          <a:ln w="9525">
            <a:noFill/>
            <a:miter lim="800000"/>
            <a:headEnd/>
            <a:tailEnd/>
          </a:ln>
        </p:spPr>
      </p:pic>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충분히 수요자 중심이라 할 수 있을까요</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pic>
        <p:nvPicPr>
          <p:cNvPr id="17131522" name="Picture 2" descr="http://blinghair.co.kr/shopimages/prebeas/0070010000482.jpg"/>
          <p:cNvPicPr>
            <a:picLocks noChangeAspect="1" noChangeArrowheads="1"/>
          </p:cNvPicPr>
          <p:nvPr/>
        </p:nvPicPr>
        <p:blipFill>
          <a:blip r:embed="rId4" cstate="print"/>
          <a:srcRect/>
          <a:stretch>
            <a:fillRect/>
          </a:stretch>
        </p:blipFill>
        <p:spPr bwMode="auto">
          <a:xfrm>
            <a:off x="2166763" y="1381144"/>
            <a:ext cx="4762500" cy="4762500"/>
          </a:xfrm>
          <a:prstGeom prst="rect">
            <a:avLst/>
          </a:prstGeom>
          <a:noFill/>
        </p:spPr>
      </p:pic>
      <p:sp>
        <p:nvSpPr>
          <p:cNvPr id="7" name="Rectangle 4"/>
          <p:cNvSpPr>
            <a:spLocks noChangeArrowheads="1"/>
          </p:cNvSpPr>
          <p:nvPr/>
        </p:nvSpPr>
        <p:spPr bwMode="auto">
          <a:xfrm>
            <a:off x="107966" y="6166699"/>
            <a:ext cx="8964613" cy="309717"/>
          </a:xfrm>
          <a:prstGeom prst="rect">
            <a:avLst/>
          </a:prstGeom>
          <a:noFill/>
          <a:ln w="9525" algn="ctr">
            <a:noFill/>
            <a:miter lim="800000"/>
            <a:headEnd/>
            <a:tailEnd/>
          </a:ln>
        </p:spPr>
        <p:txBody>
          <a:bodyPr lIns="89766" tIns="46681" rIns="89766" bIns="46681">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그림 출처 </a:t>
            </a: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http://blinghair.co.kr/shopimages/prebeas/0070010000482.jpg</a:t>
            </a:r>
          </a:p>
        </p:txBody>
      </p:sp>
    </p:spTree>
    <p:extLst>
      <p:ext uri="{BB962C8B-B14F-4D97-AF65-F5344CB8AC3E}">
        <p14:creationId xmlns:p14="http://schemas.microsoft.com/office/powerpoint/2010/main" val="1199764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31522"/>
                                        </p:tgtEl>
                                        <p:attrNameLst>
                                          <p:attrName>style.visibility</p:attrName>
                                        </p:attrNameLst>
                                      </p:cBhvr>
                                      <p:to>
                                        <p:strVal val="visible"/>
                                      </p:to>
                                    </p:set>
                                    <p:animEffect transition="in" filter="fade">
                                      <p:cBhvr>
                                        <p:cTn id="7" dur="1000"/>
                                        <p:tgtEl>
                                          <p:spTgt spid="1713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1346" name="Picture 2" descr="ì´í¸ì ë¦°ì¤  êµ¬ë³ ì¸íë¶í ì¼ë³¸ í¸íì ëí ì´ë¯¸ì§ ê²ìê²°ê³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9392"/>
            <a:ext cx="9286875" cy="7354454"/>
          </a:xfrm>
          <a:prstGeom prst="rect">
            <a:avLst/>
          </a:prstGeom>
          <a:noFill/>
          <a:extLst>
            <a:ext uri="{909E8E84-426E-40DD-AFC4-6F175D3DCCD1}">
              <a14:hiddenFill xmlns:a14="http://schemas.microsoft.com/office/drawing/2010/main">
                <a:solidFill>
                  <a:srgbClr val="FFFFFF"/>
                </a:solidFill>
              </a14:hiddenFill>
            </a:ext>
          </a:extLst>
        </p:spPr>
      </p:pic>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충분히 수요자 중심이라 할 수 있을까요</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
        <p:nvSpPr>
          <p:cNvPr id="2" name="직사각형 1"/>
          <p:cNvSpPr/>
          <p:nvPr/>
        </p:nvSpPr>
        <p:spPr>
          <a:xfrm>
            <a:off x="107504" y="6165304"/>
            <a:ext cx="6048672" cy="523220"/>
          </a:xfrm>
          <a:prstGeom prst="rect">
            <a:avLst/>
          </a:prstGeom>
        </p:spPr>
        <p:txBody>
          <a:bodyPr wrap="square">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사진 출처 </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일본 우유팩에 숨겨진 작은 비밀</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b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hlinkClick r:id="rId4"/>
              </a:rPr>
              <a:t>https://press.ikidane-nippon.com/ko/other-ko/5508</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endPar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3253279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3346" name="Picture 2" descr="http://cfile214.uf.daum.net/image/20056D334F3E338307ECA2"/>
          <p:cNvPicPr>
            <a:picLocks noChangeAspect="1" noChangeArrowheads="1"/>
          </p:cNvPicPr>
          <p:nvPr/>
        </p:nvPicPr>
        <p:blipFill>
          <a:blip r:embed="rId3" cstate="print"/>
          <a:srcRect/>
          <a:stretch>
            <a:fillRect/>
          </a:stretch>
        </p:blipFill>
        <p:spPr bwMode="auto">
          <a:xfrm>
            <a:off x="-1" y="-45386"/>
            <a:ext cx="9204515" cy="6903386"/>
          </a:xfrm>
          <a:prstGeom prst="rect">
            <a:avLst/>
          </a:prstGeom>
          <a:noFill/>
        </p:spPr>
      </p:pic>
      <p:sp>
        <p:nvSpPr>
          <p:cNvPr id="275461" name="Text Box 4"/>
          <p:cNvSpPr txBox="1">
            <a:spLocks noChangeArrowheads="1"/>
          </p:cNvSpPr>
          <p:nvPr/>
        </p:nvSpPr>
        <p:spPr bwMode="auto">
          <a:xfrm>
            <a:off x="106363" y="77795"/>
            <a:ext cx="8642350"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충분히 수요자 중심이라 할 수 있을까요</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
        <p:nvSpPr>
          <p:cNvPr id="7" name="Rectangle 4"/>
          <p:cNvSpPr>
            <a:spLocks noChangeArrowheads="1"/>
          </p:cNvSpPr>
          <p:nvPr/>
        </p:nvSpPr>
        <p:spPr bwMode="auto">
          <a:xfrm>
            <a:off x="107966" y="6166699"/>
            <a:ext cx="8964613" cy="309717"/>
          </a:xfrm>
          <a:prstGeom prst="rect">
            <a:avLst/>
          </a:prstGeom>
          <a:noFill/>
          <a:ln w="9525" algn="ctr">
            <a:noFill/>
            <a:miter lim="800000"/>
            <a:headEnd/>
            <a:tailEnd/>
          </a:ln>
        </p:spPr>
        <p:txBody>
          <a:bodyPr lIns="89766" tIns="46681" rIns="89766" bIns="46681">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그림 출처 </a:t>
            </a: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http://cfile214.uf.daum.net/image/20056D334F3E338307ECA2</a:t>
            </a:r>
          </a:p>
        </p:txBody>
      </p:sp>
      <p:sp>
        <p:nvSpPr>
          <p:cNvPr id="9" name="Rectangle 4"/>
          <p:cNvSpPr>
            <a:spLocks noChangeArrowheads="1"/>
          </p:cNvSpPr>
          <p:nvPr/>
        </p:nvSpPr>
        <p:spPr bwMode="auto">
          <a:xfrm>
            <a:off x="215906" y="888968"/>
            <a:ext cx="8964613" cy="309717"/>
          </a:xfrm>
          <a:prstGeom prst="rect">
            <a:avLst/>
          </a:prstGeom>
          <a:noFill/>
          <a:ln w="9525" algn="ctr">
            <a:noFill/>
            <a:miter lim="800000"/>
            <a:headEnd/>
            <a:tailEnd/>
          </a:ln>
        </p:spPr>
        <p:txBody>
          <a:bodyPr lIns="89766" tIns="46681" rIns="89766" bIns="46681">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성정기</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2002</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년 </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LG</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생활건강 디자인 공모전 대상</a:t>
            </a:r>
            <a:r>
              <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2007</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년 독일 </a:t>
            </a:r>
            <a:r>
              <a:rPr kumimoji="1" lang="ko-KR" altLang="en-US" sz="14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레드돗</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14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콘셉트</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14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어워드</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베스트 </a:t>
            </a:r>
            <a:r>
              <a:rPr kumimoji="1" lang="ko-KR" altLang="en-US" sz="14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오브</a:t>
            </a:r>
            <a:r>
              <a:rPr kumimoji="1" lang="ko-KR" altLang="en-US"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더 베스트 수상</a:t>
            </a:r>
            <a:endParaRPr kumimoji="1" lang="en-US" altLang="ko-KR" sz="14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2990624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4"/>
          <p:cNvSpPr txBox="1">
            <a:spLocks noChangeArrowheads="1"/>
          </p:cNvSpPr>
          <p:nvPr/>
        </p:nvSpPr>
        <p:spPr bwMode="auto">
          <a:xfrm>
            <a:off x="106374" y="77789"/>
            <a:ext cx="8251825" cy="707797"/>
          </a:xfrm>
          <a:prstGeom prst="rect">
            <a:avLst/>
          </a:prstGeom>
          <a:noFill/>
          <a:ln w="9525" algn="ctr">
            <a:noFill/>
            <a:miter lim="800000"/>
            <a:headEnd/>
            <a:tailEnd/>
          </a:ln>
        </p:spPr>
        <p:txBody>
          <a:bodyPr lIns="91349" tIns="45676" rIns="91349" bIns="45676">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수요자 중심 서비스로 가는 여정</a:t>
            </a:r>
            <a:r>
              <a:rPr kumimoji="1" lang="en-US" altLang="ko-KR" sz="40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cxnSp>
        <p:nvCxnSpPr>
          <p:cNvPr id="9" name="직선 연결선 8"/>
          <p:cNvCxnSpPr/>
          <p:nvPr/>
        </p:nvCxnSpPr>
        <p:spPr bwMode="auto">
          <a:xfrm>
            <a:off x="2286000" y="3239512"/>
            <a:ext cx="4592320" cy="0"/>
          </a:xfrm>
          <a:prstGeom prst="line">
            <a:avLst/>
          </a:prstGeom>
          <a:solidFill>
            <a:schemeClr val="bg1"/>
          </a:solidFill>
          <a:ln w="63500" cap="rnd" cmpd="sng" algn="ctr">
            <a:solidFill>
              <a:schemeClr val="bg1">
                <a:lumMod val="50000"/>
              </a:schemeClr>
            </a:solidFill>
            <a:prstDash val="solid"/>
            <a:round/>
            <a:headEnd type="oval" w="lg" len="lg"/>
            <a:tailEnd type="oval" w="lg" len="lg"/>
          </a:ln>
          <a:effectLst/>
        </p:spPr>
      </p:cxnSp>
      <p:sp>
        <p:nvSpPr>
          <p:cNvPr id="10" name="Text Box 4"/>
          <p:cNvSpPr txBox="1">
            <a:spLocks noChangeArrowheads="1"/>
          </p:cNvSpPr>
          <p:nvPr/>
        </p:nvSpPr>
        <p:spPr bwMode="auto">
          <a:xfrm>
            <a:off x="-37646" y="2543433"/>
            <a:ext cx="2323653" cy="1427886"/>
          </a:xfrm>
          <a:prstGeom prst="rect">
            <a:avLst/>
          </a:prstGeom>
          <a:noFill/>
          <a:ln w="9525" algn="ctr">
            <a:noFill/>
            <a:miter lim="800000"/>
            <a:headEnd/>
            <a:tailEnd/>
          </a:ln>
        </p:spPr>
        <p:txBody>
          <a:bodyPr wrap="square" lIns="91349" tIns="45676" rIns="91349" bIns="45676">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100%</a:t>
            </a:r>
            <a:b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b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공급자중심</a:t>
            </a:r>
            <a:b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b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제품</a:t>
            </a:r>
            <a: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서비스</a:t>
            </a:r>
            <a:endPar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11" name="Text Box 4"/>
          <p:cNvSpPr txBox="1">
            <a:spLocks noChangeArrowheads="1"/>
          </p:cNvSpPr>
          <p:nvPr/>
        </p:nvSpPr>
        <p:spPr bwMode="auto">
          <a:xfrm>
            <a:off x="6878327" y="2543433"/>
            <a:ext cx="2265681" cy="1427886"/>
          </a:xfrm>
          <a:prstGeom prst="rect">
            <a:avLst/>
          </a:prstGeom>
          <a:noFill/>
          <a:ln w="9525" algn="ctr">
            <a:noFill/>
            <a:miter lim="800000"/>
            <a:headEnd/>
            <a:tailEnd/>
          </a:ln>
        </p:spPr>
        <p:txBody>
          <a:bodyPr wrap="square" lIns="91349" tIns="45676" rIns="91349" bIns="45676">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100%</a:t>
            </a:r>
            <a:b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b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수요자중심</a:t>
            </a:r>
            <a:b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b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제품</a:t>
            </a:r>
            <a:r>
              <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서비스</a:t>
            </a:r>
            <a:endParaRPr kumimoji="1" lang="en-US" altLang="ko-KR" sz="28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12" name="Text Box 4"/>
          <p:cNvSpPr txBox="1">
            <a:spLocks noChangeArrowheads="1"/>
          </p:cNvSpPr>
          <p:nvPr/>
        </p:nvSpPr>
        <p:spPr bwMode="auto">
          <a:xfrm>
            <a:off x="35496" y="4149081"/>
            <a:ext cx="9144000" cy="440954"/>
          </a:xfrm>
          <a:prstGeom prst="rect">
            <a:avLst/>
          </a:prstGeom>
          <a:noFill/>
          <a:ln w="9525" algn="ctr">
            <a:noFill/>
            <a:miter lim="800000"/>
            <a:headEnd/>
            <a:tailEnd/>
          </a:ln>
        </p:spPr>
        <p:txBody>
          <a:bodyPr wrap="square" lIns="91349" tIns="45676" rIns="91349" bIns="45676">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en-US" altLang="ko-KR" sz="22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22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우리의 제품</a:t>
            </a:r>
            <a:r>
              <a:rPr kumimoji="1" lang="en-US" altLang="ko-KR" sz="22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22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서비스는 어디쯤 있을까</a:t>
            </a:r>
            <a:r>
              <a:rPr kumimoji="1" lang="en-US" altLang="ko-KR" sz="22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spTree>
    <p:extLst>
      <p:ext uri="{BB962C8B-B14F-4D97-AF65-F5344CB8AC3E}">
        <p14:creationId xmlns:p14="http://schemas.microsoft.com/office/powerpoint/2010/main" val="2326908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4"/>
          <p:cNvSpPr txBox="1">
            <a:spLocks noChangeArrowheads="1"/>
          </p:cNvSpPr>
          <p:nvPr/>
        </p:nvSpPr>
        <p:spPr bwMode="auto">
          <a:xfrm>
            <a:off x="106379" y="77796"/>
            <a:ext cx="8251825" cy="707648"/>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우리는 고객을 잘 이해하고 있습니까</a:t>
            </a:r>
            <a:r>
              <a:rPr kumimoji="1" lang="en-US" altLang="ko-KR" sz="4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a:t>
            </a:r>
          </a:p>
        </p:txBody>
      </p:sp>
      <p:pic>
        <p:nvPicPr>
          <p:cNvPr id="6" name="Picture 3"/>
          <p:cNvPicPr>
            <a:picLocks noChangeAspect="1" noChangeArrowheads="1"/>
          </p:cNvPicPr>
          <p:nvPr/>
        </p:nvPicPr>
        <p:blipFill>
          <a:blip r:embed="rId3" cstate="print"/>
          <a:srcRect l="9901" t="17656" r="12698" b="11008"/>
          <a:stretch>
            <a:fillRect/>
          </a:stretch>
        </p:blipFill>
        <p:spPr bwMode="auto">
          <a:xfrm>
            <a:off x="1071563" y="1305258"/>
            <a:ext cx="7054850" cy="3978275"/>
          </a:xfrm>
          <a:prstGeom prst="rect">
            <a:avLst/>
          </a:prstGeom>
          <a:noFill/>
          <a:ln w="9525" algn="ctr">
            <a:noFill/>
            <a:miter lim="800000"/>
            <a:headEnd/>
            <a:tailEnd/>
          </a:ln>
        </p:spPr>
      </p:pic>
      <p:sp>
        <p:nvSpPr>
          <p:cNvPr id="7" name="Rectangle 4"/>
          <p:cNvSpPr>
            <a:spLocks noChangeArrowheads="1"/>
          </p:cNvSpPr>
          <p:nvPr/>
        </p:nvSpPr>
        <p:spPr bwMode="auto">
          <a:xfrm>
            <a:off x="1872228" y="5567463"/>
            <a:ext cx="5436078" cy="309717"/>
          </a:xfrm>
          <a:prstGeom prst="rect">
            <a:avLst/>
          </a:prstGeom>
          <a:noFill/>
          <a:ln w="9525" algn="ctr">
            <a:noFill/>
            <a:miter lim="800000"/>
            <a:headEnd/>
            <a:tailEnd/>
          </a:ln>
        </p:spPr>
        <p:txBody>
          <a:bodyPr wrap="square" lIns="89766" tIns="46681" rIns="89766" bIns="46681">
            <a:spAutoFit/>
          </a:bodyPr>
          <a:lstStyle/>
          <a:p>
            <a:pPr marL="0" marR="0" lvl="0" indent="0" algn="ctr"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출처 </a:t>
            </a:r>
            <a:r>
              <a:rPr kumimoji="1" lang="en-US" altLang="ko-KR"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 Closing the delivery gap, 2005, Bain &amp; Company, Inc.</a:t>
            </a:r>
          </a:p>
        </p:txBody>
      </p:sp>
      <p:pic>
        <p:nvPicPr>
          <p:cNvPr id="8" name="Picture 2"/>
          <p:cNvPicPr>
            <a:picLocks noChangeAspect="1" noChangeArrowheads="1"/>
          </p:cNvPicPr>
          <p:nvPr/>
        </p:nvPicPr>
        <p:blipFill>
          <a:blip r:embed="rId4" cstate="print"/>
          <a:srcRect/>
          <a:stretch>
            <a:fillRect/>
          </a:stretch>
        </p:blipFill>
        <p:spPr bwMode="auto">
          <a:xfrm>
            <a:off x="2428882" y="2173613"/>
            <a:ext cx="2466975" cy="2514600"/>
          </a:xfrm>
          <a:prstGeom prst="rect">
            <a:avLst/>
          </a:prstGeom>
          <a:noFill/>
          <a:ln w="9525" algn="ctr">
            <a:noFill/>
            <a:miter lim="800000"/>
            <a:headEnd/>
            <a:tailEnd/>
          </a:ln>
        </p:spPr>
      </p:pic>
      <p:sp>
        <p:nvSpPr>
          <p:cNvPr id="9" name="직사각형 8"/>
          <p:cNvSpPr/>
          <p:nvPr/>
        </p:nvSpPr>
        <p:spPr>
          <a:xfrm>
            <a:off x="288033" y="6165305"/>
            <a:ext cx="4572000" cy="523131"/>
          </a:xfrm>
          <a:prstGeom prst="rect">
            <a:avLst/>
          </a:prstGeom>
        </p:spPr>
        <p:txBody>
          <a:bodyPr lIns="91349" tIns="45676" rIns="91349" bIns="45676">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병원에 왜 디자인이 필요할까</a:t>
            </a:r>
            <a:r>
              <a:rPr kumimoji="1" lang="en-US" altLang="ko-KR"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 </a:t>
            </a:r>
            <a:r>
              <a:rPr kumimoji="1" lang="en-US" altLang="ko-KR"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hlinkClick r:id="rId5"/>
              </a:rPr>
              <a:t>http://cafe.naver.com/usable/2029</a:t>
            </a:r>
            <a:r>
              <a:rPr kumimoji="1" lang="en-US" altLang="ko-KR"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rPr>
              <a:t> </a:t>
            </a:r>
            <a:endParaRPr kumimoji="1" lang="ko-KR" altLang="en-US"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72F7916C-4B34-4B18-AD54-C3904698D8EE}"/>
              </a:ext>
            </a:extLst>
          </p:cNvPr>
          <p:cNvSpPr/>
          <p:nvPr/>
        </p:nvSpPr>
        <p:spPr>
          <a:xfrm>
            <a:off x="197072" y="332656"/>
            <a:ext cx="2286696" cy="1938992"/>
          </a:xfrm>
          <a:prstGeom prst="rect">
            <a:avLst/>
          </a:prstGeom>
          <a:noFill/>
        </p:spPr>
        <p:txBody>
          <a:bodyPr wrap="square">
            <a:spAutoFit/>
          </a:bodyPr>
          <a:lstStyle/>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산업은 </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기술중심에서 </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spcBef>
                <a:spcPts val="0"/>
              </a:spcBef>
              <a:spcAft>
                <a:spcPts val="0"/>
              </a:spcAft>
              <a:defRPr/>
            </a:pP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인간중심으로 변화 중</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10" name="직사각형 9">
            <a:extLst>
              <a:ext uri="{FF2B5EF4-FFF2-40B4-BE49-F238E27FC236}">
                <a16:creationId xmlns:a16="http://schemas.microsoft.com/office/drawing/2014/main" id="{50139CDF-D4E1-F9F1-E67F-B279A012AE29}"/>
              </a:ext>
            </a:extLst>
          </p:cNvPr>
          <p:cNvSpPr/>
          <p:nvPr/>
        </p:nvSpPr>
        <p:spPr>
          <a:xfrm>
            <a:off x="3059832" y="2132856"/>
            <a:ext cx="4104456" cy="2103268"/>
          </a:xfrm>
          <a:prstGeom prst="rect">
            <a:avLst/>
          </a:prstGeom>
          <a:noFill/>
        </p:spPr>
        <p:txBody>
          <a:bodyPr wrap="square">
            <a:spAutoFit/>
          </a:bodyPr>
          <a:lstStyle/>
          <a:p>
            <a:pPr algn="l" defTabSz="685772" fontAlgn="auto" latinLnBrk="0">
              <a:lnSpc>
                <a:spcPct val="150000"/>
              </a:lnSpc>
              <a:spcBef>
                <a:spcPts val="0"/>
              </a:spcBef>
              <a:spcAft>
                <a:spcPts val="0"/>
              </a:spcAft>
              <a:defRPr/>
            </a:pP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소유</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에서 </a:t>
            </a: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경험</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으로</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150000"/>
              </a:lnSpc>
              <a:spcBef>
                <a:spcPts val="0"/>
              </a:spcBef>
              <a:spcAft>
                <a:spcPts val="0"/>
              </a:spcAft>
              <a:defRPr/>
            </a:pP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제품</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에서 </a:t>
            </a: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서비스</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로</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150000"/>
              </a:lnSpc>
              <a:spcBef>
                <a:spcPts val="0"/>
              </a:spcBef>
              <a:spcAft>
                <a:spcPts val="0"/>
              </a:spcAft>
              <a:defRPr/>
            </a:pP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공급자</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에서 </a:t>
            </a:r>
            <a:r>
              <a:rPr kumimoji="0" lang="ko-KR" altLang="en-US" sz="3000" u="sng" dirty="0">
                <a:solidFill>
                  <a:prstClr val="black"/>
                </a:solidFill>
                <a:latin typeface="나눔스퀘어 ExtraBold" panose="020B0600000101010101" pitchFamily="50" charset="-127"/>
                <a:ea typeface="나눔스퀘어 ExtraBold" panose="020B0600000101010101" pitchFamily="50" charset="-127"/>
              </a:rPr>
              <a:t>수요자</a:t>
            </a:r>
            <a:r>
              <a:rPr kumimoji="0" lang="ko-KR" altLang="en-US" sz="3000" dirty="0">
                <a:solidFill>
                  <a:prstClr val="black"/>
                </a:solidFill>
                <a:latin typeface="나눔스퀘어 ExtraBold" panose="020B0600000101010101" pitchFamily="50" charset="-127"/>
                <a:ea typeface="나눔스퀘어 ExtraBold" panose="020B0600000101010101" pitchFamily="50" charset="-127"/>
              </a:rPr>
              <a:t>로</a:t>
            </a:r>
            <a:endParaRPr kumimoji="0"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41524026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BE743BC-D33B-A03F-FD43-CAC82B810E41}"/>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2123728" y="2564904"/>
            <a:ext cx="7020272" cy="1583895"/>
          </a:xfrm>
          <a:prstGeom prst="rect">
            <a:avLst/>
          </a:prstGeom>
          <a:noFill/>
        </p:spPr>
        <p:txBody>
          <a:bodyPr wrap="square">
            <a:spAutoFit/>
          </a:bodyPr>
          <a:lstStyle/>
          <a:p>
            <a:pPr algn="l" defTabSz="685772" fontAlgn="auto" latinLnBrk="0">
              <a:lnSpc>
                <a:spcPct val="150000"/>
              </a:lnSpc>
              <a:spcBef>
                <a:spcPts val="0"/>
              </a:spcBef>
              <a:spcAft>
                <a:spcPts val="0"/>
              </a:spcAft>
              <a:defRPr/>
            </a:pP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모두를 배려하는</a:t>
            </a:r>
            <a:r>
              <a:rPr kumimoji="0" lang="en-US" altLang="ko-KR" sz="3000" u="sng" dirty="0">
                <a:solidFill>
                  <a:schemeClr val="bg1"/>
                </a:solidFill>
                <a:latin typeface="나눔스퀘어 ExtraBold" panose="020B0600000101010101" pitchFamily="50" charset="-127"/>
                <a:ea typeface="나눔스퀘어 ExtraBold" panose="020B0600000101010101" pitchFamily="50" charset="-127"/>
              </a:rPr>
              <a:t>, </a:t>
            </a: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모두를 위한 국가 디자인</a:t>
            </a:r>
            <a:endParaRPr kumimoji="0" lang="en-US" altLang="ko-KR" sz="3000" u="sng"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우리 모두가 꿈꿀 만한 미래를 디자인</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
        <p:nvSpPr>
          <p:cNvPr id="5" name="직사각형 4">
            <a:extLst>
              <a:ext uri="{FF2B5EF4-FFF2-40B4-BE49-F238E27FC236}">
                <a16:creationId xmlns:a16="http://schemas.microsoft.com/office/drawing/2014/main" id="{8CB727CB-4D95-3A35-2DFB-AAED81C7C21A}"/>
              </a:ext>
            </a:extLst>
          </p:cNvPr>
          <p:cNvSpPr/>
          <p:nvPr/>
        </p:nvSpPr>
        <p:spPr>
          <a:xfrm>
            <a:off x="197072" y="1214751"/>
            <a:ext cx="5167016" cy="784830"/>
          </a:xfrm>
          <a:prstGeom prst="rect">
            <a:avLst/>
          </a:prstGeom>
          <a:noFill/>
        </p:spPr>
        <p:txBody>
          <a:bodyPr wrap="square">
            <a:spAutoFit/>
          </a:bodyPr>
          <a:lstStyle/>
          <a:p>
            <a:pPr algn="l" defTabSz="685772" fontAlgn="auto" latinLnBrk="0">
              <a:spcBef>
                <a:spcPts val="0"/>
              </a:spcBef>
              <a:spcAft>
                <a:spcPts val="0"/>
              </a:spcAft>
              <a:defRPr/>
            </a:pPr>
            <a:r>
              <a:rPr kumimoji="0" lang="en-US" altLang="ko-KR" sz="4500" dirty="0">
                <a:solidFill>
                  <a:schemeClr val="bg1"/>
                </a:solidFill>
                <a:latin typeface="나눔스퀘어 ExtraBold" panose="020B0600000101010101" pitchFamily="50" charset="-127"/>
                <a:ea typeface="나눔스퀘어 ExtraBold" panose="020B0600000101010101" pitchFamily="50" charset="-127"/>
              </a:rPr>
              <a:t>2. </a:t>
            </a: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공공에서의 과제</a:t>
            </a:r>
            <a:endParaRPr kumimoji="0" lang="en-US" altLang="ko-KR" sz="45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231557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sbell\Desktop\HCD2011\HCD2010\HCD2011ENG\Example\iphone0927 8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0767" y="-27384"/>
            <a:ext cx="11580110" cy="86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331788" y="188647"/>
            <a:ext cx="6464300" cy="1323201"/>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어떤</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변화가 </a:t>
            </a:r>
            <a:b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필요한 걸까요</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
        <p:nvSpPr>
          <p:cNvPr id="7" name="Text Box 3"/>
          <p:cNvSpPr txBox="1">
            <a:spLocks noChangeArrowheads="1"/>
          </p:cNvSpPr>
          <p:nvPr/>
        </p:nvSpPr>
        <p:spPr bwMode="auto">
          <a:xfrm>
            <a:off x="331788" y="6237318"/>
            <a:ext cx="6464300" cy="411195"/>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이은종 </a:t>
            </a:r>
            <a:r>
              <a:rPr kumimoji="1" lang="ko-KR" altLang="en-US" sz="20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한동대학교</a:t>
            </a:r>
            <a:r>
              <a:rPr kumimoji="1" lang="ko-KR" altLang="en-US"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교수 제공</a:t>
            </a:r>
            <a:r>
              <a:rPr kumimoji="1" lang="en-US" altLang="ko-KR"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2012</a:t>
            </a:r>
          </a:p>
        </p:txBody>
      </p:sp>
    </p:spTree>
    <p:extLst>
      <p:ext uri="{BB962C8B-B14F-4D97-AF65-F5344CB8AC3E}">
        <p14:creationId xmlns:p14="http://schemas.microsoft.com/office/powerpoint/2010/main" val="1203320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타원 16"/>
          <p:cNvSpPr/>
          <p:nvPr/>
        </p:nvSpPr>
        <p:spPr bwMode="auto">
          <a:xfrm>
            <a:off x="2969273" y="3062928"/>
            <a:ext cx="2069994" cy="2069994"/>
          </a:xfrm>
          <a:prstGeom prst="ellipse">
            <a:avLst/>
          </a:prstGeom>
          <a:solidFill>
            <a:schemeClr val="bg1">
              <a:lumMod val="50000"/>
              <a:alpha val="60000"/>
            </a:schemeClr>
          </a:solidFill>
          <a:ln w="9525" cap="flat" cmpd="sng" algn="ctr">
            <a:noFill/>
            <a:prstDash val="solid"/>
            <a:round/>
            <a:headEnd type="none" w="med" len="med"/>
            <a:tailEnd type="none" w="med" len="med"/>
          </a:ln>
          <a:effectLst/>
        </p:spPr>
        <p:txBody>
          <a:bodyPr vert="horz" wrap="none" lIns="68405" tIns="34202" rIns="68405" bIns="34202" numCol="1" rtlCol="0" anchor="ctr" anchorCtr="0" compatLnSpc="1">
            <a:prstTxWarp prst="textNoShape">
              <a:avLst/>
            </a:prstTxWarp>
          </a:bodyPr>
          <a:lstStyle/>
          <a:p>
            <a:pPr defTabSz="684047">
              <a:spcBef>
                <a:spcPct val="0"/>
              </a:spcBef>
            </a:pPr>
            <a:endParaRPr lang="ko-KR" altLang="en-US" sz="1200" b="1" dirty="0">
              <a:solidFill>
                <a:srgbClr val="000000"/>
              </a:solidFill>
              <a:latin typeface="나눔스퀘어" panose="020B0600000101010101" pitchFamily="50" charset="-127"/>
              <a:ea typeface="나눔스퀘어" panose="020B0600000101010101" pitchFamily="50" charset="-127"/>
            </a:endParaRPr>
          </a:p>
        </p:txBody>
      </p:sp>
      <p:sp>
        <p:nvSpPr>
          <p:cNvPr id="26" name="타원 25"/>
          <p:cNvSpPr/>
          <p:nvPr/>
        </p:nvSpPr>
        <p:spPr bwMode="auto">
          <a:xfrm>
            <a:off x="4661579" y="3062928"/>
            <a:ext cx="2069994" cy="2069994"/>
          </a:xfrm>
          <a:prstGeom prst="ellipse">
            <a:avLst/>
          </a:prstGeom>
          <a:solidFill>
            <a:schemeClr val="bg1">
              <a:lumMod val="50000"/>
              <a:alpha val="60000"/>
            </a:schemeClr>
          </a:solidFill>
          <a:ln w="9525" cap="flat" cmpd="sng" algn="ctr">
            <a:noFill/>
            <a:prstDash val="solid"/>
            <a:round/>
            <a:headEnd type="none" w="med" len="med"/>
            <a:tailEnd type="none" w="med" len="med"/>
          </a:ln>
          <a:effectLst/>
        </p:spPr>
        <p:txBody>
          <a:bodyPr vert="horz" wrap="none" lIns="68405" tIns="34202" rIns="68405" bIns="34202" numCol="1" rtlCol="0" anchor="ctr" anchorCtr="0" compatLnSpc="1">
            <a:prstTxWarp prst="textNoShape">
              <a:avLst/>
            </a:prstTxWarp>
          </a:bodyPr>
          <a:lstStyle/>
          <a:p>
            <a:pPr defTabSz="684047">
              <a:spcBef>
                <a:spcPct val="0"/>
              </a:spcBef>
            </a:pPr>
            <a:endParaRPr lang="ko-KR" altLang="en-US" sz="1200" b="1" dirty="0">
              <a:solidFill>
                <a:srgbClr val="000000"/>
              </a:solidFill>
              <a:latin typeface="나눔스퀘어" panose="020B0600000101010101" pitchFamily="50" charset="-127"/>
              <a:ea typeface="나눔스퀘어" panose="020B0600000101010101" pitchFamily="50" charset="-127"/>
            </a:endParaRPr>
          </a:p>
        </p:txBody>
      </p:sp>
      <p:sp>
        <p:nvSpPr>
          <p:cNvPr id="16" name="타원 15"/>
          <p:cNvSpPr/>
          <p:nvPr/>
        </p:nvSpPr>
        <p:spPr bwMode="auto">
          <a:xfrm>
            <a:off x="3815426" y="1606656"/>
            <a:ext cx="2069994" cy="2069994"/>
          </a:xfrm>
          <a:prstGeom prst="ellipse">
            <a:avLst/>
          </a:prstGeom>
          <a:solidFill>
            <a:schemeClr val="bg1">
              <a:lumMod val="50000"/>
              <a:alpha val="60000"/>
            </a:schemeClr>
          </a:solidFill>
          <a:ln w="9525" cap="flat" cmpd="sng" algn="ctr">
            <a:noFill/>
            <a:prstDash val="solid"/>
            <a:round/>
            <a:headEnd type="none" w="med" len="med"/>
            <a:tailEnd type="none" w="med" len="med"/>
          </a:ln>
          <a:effectLst/>
        </p:spPr>
        <p:txBody>
          <a:bodyPr vert="horz" wrap="none" lIns="68405" tIns="34202" rIns="68405" bIns="34202" numCol="1" rtlCol="0" anchor="ctr" anchorCtr="0" compatLnSpc="1">
            <a:prstTxWarp prst="textNoShape">
              <a:avLst/>
            </a:prstTxWarp>
          </a:bodyPr>
          <a:lstStyle/>
          <a:p>
            <a:pPr defTabSz="684047">
              <a:spcBef>
                <a:spcPct val="0"/>
              </a:spcBef>
            </a:pPr>
            <a:endParaRPr lang="ko-KR" altLang="en-US" sz="1200" b="1" dirty="0">
              <a:solidFill>
                <a:srgbClr val="000000"/>
              </a:solidFill>
              <a:latin typeface="나눔스퀘어" panose="020B0600000101010101" pitchFamily="50" charset="-127"/>
              <a:ea typeface="나눔스퀘어" panose="020B0600000101010101" pitchFamily="50" charset="-127"/>
            </a:endParaRPr>
          </a:p>
        </p:txBody>
      </p:sp>
      <p:sp>
        <p:nvSpPr>
          <p:cNvPr id="28" name="슬라이드 번호 개체 틀 1"/>
          <p:cNvSpPr txBox="1">
            <a:spLocks/>
          </p:cNvSpPr>
          <p:nvPr/>
        </p:nvSpPr>
        <p:spPr>
          <a:xfrm>
            <a:off x="7624944" y="5814628"/>
            <a:ext cx="361425" cy="166037"/>
          </a:xfrm>
          <a:prstGeom prst="rect">
            <a:avLst/>
          </a:prstGeom>
        </p:spPr>
        <p:txBody>
          <a:bodyPr vert="horz" lIns="68405" tIns="34202" rIns="68405" bIns="34202"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685800"/>
            <a:fld id="{5490D8AC-BD46-4635-B724-CD5AE8725218}" type="slidenum">
              <a:rPr lang="ko-KR" altLang="en-US" sz="1050">
                <a:solidFill>
                  <a:prstClr val="black"/>
                </a:solidFill>
                <a:latin typeface="나눔스퀘어" panose="020B0600000101010101" pitchFamily="50" charset="-127"/>
                <a:ea typeface="나눔스퀘어" panose="020B0600000101010101" pitchFamily="50" charset="-127"/>
              </a:rPr>
              <a:pPr defTabSz="685800"/>
              <a:t>4</a:t>
            </a:fld>
            <a:endParaRPr lang="ko-KR" altLang="en-US" sz="1050" dirty="0">
              <a:solidFill>
                <a:prstClr val="black"/>
              </a:solidFill>
              <a:latin typeface="나눔스퀘어" panose="020B0600000101010101" pitchFamily="50" charset="-127"/>
              <a:ea typeface="나눔스퀘어" panose="020B0600000101010101" pitchFamily="50" charset="-127"/>
            </a:endParaRPr>
          </a:p>
        </p:txBody>
      </p:sp>
      <p:sp>
        <p:nvSpPr>
          <p:cNvPr id="13" name="TextBox 12"/>
          <p:cNvSpPr txBox="1"/>
          <p:nvPr/>
        </p:nvSpPr>
        <p:spPr>
          <a:xfrm>
            <a:off x="3109754" y="2492057"/>
            <a:ext cx="3480587" cy="576903"/>
          </a:xfrm>
          <a:prstGeom prst="rect">
            <a:avLst/>
          </a:prstGeom>
          <a:noFill/>
        </p:spPr>
        <p:txBody>
          <a:bodyPr wrap="square" lIns="68405" tIns="34202" rIns="68405" bIns="34202" rtlCol="0">
            <a:spAutoFit/>
          </a:bodyPr>
          <a:lstStyle/>
          <a:p>
            <a:pPr defTabSz="685800"/>
            <a:r>
              <a:rPr lang="ko-KR" altLang="en-US" sz="1650" dirty="0">
                <a:solidFill>
                  <a:prstClr val="black"/>
                </a:solidFill>
                <a:latin typeface="나눔스퀘어" panose="020B0600000101010101" pitchFamily="50" charset="-127"/>
                <a:ea typeface="나눔스퀘어" panose="020B0600000101010101" pitchFamily="50" charset="-127"/>
              </a:rPr>
              <a:t>의사소통에 관한 디자인</a:t>
            </a:r>
            <a:br>
              <a:rPr lang="en-US" altLang="ko-KR" sz="1650" dirty="0">
                <a:solidFill>
                  <a:prstClr val="black"/>
                </a:solidFill>
                <a:latin typeface="나눔스퀘어" panose="020B0600000101010101" pitchFamily="50" charset="-127"/>
                <a:ea typeface="나눔스퀘어" panose="020B0600000101010101" pitchFamily="50" charset="-127"/>
              </a:rPr>
            </a:br>
            <a:r>
              <a:rPr lang="en-US" altLang="ko-KR" sz="1650" dirty="0">
                <a:solidFill>
                  <a:prstClr val="black"/>
                </a:solidFill>
                <a:latin typeface="나눔스퀘어" panose="020B0600000101010101" pitchFamily="50" charset="-127"/>
                <a:ea typeface="나눔스퀘어" panose="020B0600000101010101" pitchFamily="50" charset="-127"/>
              </a:rPr>
              <a:t>(</a:t>
            </a:r>
            <a:r>
              <a:rPr lang="ko-KR" altLang="en-US" sz="1650" dirty="0">
                <a:solidFill>
                  <a:prstClr val="black"/>
                </a:solidFill>
                <a:latin typeface="나눔스퀘어" panose="020B0600000101010101" pitchFamily="50" charset="-127"/>
                <a:ea typeface="나눔스퀘어" panose="020B0600000101010101" pitchFamily="50" charset="-127"/>
              </a:rPr>
              <a:t>시각디자인</a:t>
            </a:r>
            <a:r>
              <a:rPr lang="en-US" altLang="ko-KR" sz="1650" dirty="0">
                <a:solidFill>
                  <a:prstClr val="black"/>
                </a:solidFill>
                <a:latin typeface="나눔스퀘어" panose="020B0600000101010101" pitchFamily="50" charset="-127"/>
                <a:ea typeface="나눔스퀘어" panose="020B0600000101010101" pitchFamily="50" charset="-127"/>
              </a:rPr>
              <a:t>…)</a:t>
            </a:r>
            <a:r>
              <a:rPr lang="ko-KR" altLang="en-US" sz="1650" dirty="0">
                <a:solidFill>
                  <a:prstClr val="black"/>
                </a:solidFill>
                <a:latin typeface="나눔스퀘어" panose="020B0600000101010101" pitchFamily="50" charset="-127"/>
                <a:ea typeface="나눔스퀘어" panose="020B0600000101010101" pitchFamily="50" charset="-127"/>
              </a:rPr>
              <a:t> </a:t>
            </a:r>
            <a:r>
              <a:rPr lang="ko-KR" altLang="en-US" sz="1650" dirty="0">
                <a:solidFill>
                  <a:srgbClr val="000000"/>
                </a:solidFill>
                <a:latin typeface="나눔스퀘어" panose="020B0600000101010101" pitchFamily="50" charset="-127"/>
                <a:ea typeface="나눔스퀘어" panose="020B0600000101010101" pitchFamily="50" charset="-127"/>
              </a:rPr>
              <a:t> </a:t>
            </a:r>
          </a:p>
        </p:txBody>
      </p:sp>
      <p:sp>
        <p:nvSpPr>
          <p:cNvPr id="14" name="TextBox 13"/>
          <p:cNvSpPr txBox="1"/>
          <p:nvPr/>
        </p:nvSpPr>
        <p:spPr>
          <a:xfrm>
            <a:off x="2115040" y="4148241"/>
            <a:ext cx="3412496" cy="576903"/>
          </a:xfrm>
          <a:prstGeom prst="rect">
            <a:avLst/>
          </a:prstGeom>
          <a:noFill/>
        </p:spPr>
        <p:txBody>
          <a:bodyPr wrap="square" lIns="68405" tIns="34202" rIns="68405" bIns="34202" rtlCol="0">
            <a:spAutoFit/>
          </a:bodyPr>
          <a:lstStyle/>
          <a:p>
            <a:pPr defTabSz="682862"/>
            <a:r>
              <a:rPr lang="ko-KR" altLang="en-US" sz="1650" dirty="0">
                <a:solidFill>
                  <a:prstClr val="black"/>
                </a:solidFill>
                <a:latin typeface="나눔스퀘어" panose="020B0600000101010101" pitchFamily="50" charset="-127"/>
                <a:ea typeface="나눔스퀘어" panose="020B0600000101010101" pitchFamily="50" charset="-127"/>
              </a:rPr>
              <a:t>도구에 관한 디자인</a:t>
            </a:r>
            <a:br>
              <a:rPr lang="en-US" altLang="ko-KR" sz="1650" dirty="0">
                <a:solidFill>
                  <a:prstClr val="black"/>
                </a:solidFill>
                <a:latin typeface="나눔스퀘어" panose="020B0600000101010101" pitchFamily="50" charset="-127"/>
                <a:ea typeface="나눔스퀘어" panose="020B0600000101010101" pitchFamily="50" charset="-127"/>
              </a:rPr>
            </a:br>
            <a:r>
              <a:rPr lang="en-US" altLang="ko-KR" sz="1650" dirty="0">
                <a:solidFill>
                  <a:prstClr val="black"/>
                </a:solidFill>
                <a:latin typeface="나눔스퀘어" panose="020B0600000101010101" pitchFamily="50" charset="-127"/>
                <a:ea typeface="나눔스퀘어" panose="020B0600000101010101" pitchFamily="50" charset="-127"/>
              </a:rPr>
              <a:t>(</a:t>
            </a:r>
            <a:r>
              <a:rPr lang="ko-KR" altLang="en-US" sz="1650" dirty="0">
                <a:solidFill>
                  <a:prstClr val="black"/>
                </a:solidFill>
                <a:latin typeface="나눔스퀘어" panose="020B0600000101010101" pitchFamily="50" charset="-127"/>
                <a:ea typeface="나눔스퀘어" panose="020B0600000101010101" pitchFamily="50" charset="-127"/>
              </a:rPr>
              <a:t>제품디자인</a:t>
            </a:r>
            <a:r>
              <a:rPr lang="en-US" altLang="ko-KR" sz="1650" dirty="0">
                <a:solidFill>
                  <a:prstClr val="black"/>
                </a:solidFill>
                <a:latin typeface="나눔스퀘어" panose="020B0600000101010101" pitchFamily="50" charset="-127"/>
                <a:ea typeface="나눔스퀘어" panose="020B0600000101010101" pitchFamily="50" charset="-127"/>
              </a:rPr>
              <a:t>…)</a:t>
            </a:r>
            <a:endParaRPr lang="ko-KR" altLang="en-US" sz="1650" dirty="0">
              <a:latin typeface="나눔스퀘어 ExtraBold" panose="020B0600000101010101" pitchFamily="50" charset="-127"/>
              <a:ea typeface="나눔스퀘어 ExtraBold" panose="020B0600000101010101" pitchFamily="50" charset="-127"/>
            </a:endParaRPr>
          </a:p>
        </p:txBody>
      </p:sp>
      <p:sp>
        <p:nvSpPr>
          <p:cNvPr id="15" name="TextBox 14"/>
          <p:cNvSpPr txBox="1"/>
          <p:nvPr/>
        </p:nvSpPr>
        <p:spPr>
          <a:xfrm>
            <a:off x="4156524" y="4148241"/>
            <a:ext cx="3439812" cy="576903"/>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환경에 관한 디자인</a:t>
            </a:r>
            <a:br>
              <a:rPr lang="en-US" altLang="ko-KR" sz="1650" dirty="0">
                <a:solidFill>
                  <a:srgbClr val="000000"/>
                </a:solidFill>
                <a:latin typeface="나눔스퀘어" panose="020B0600000101010101" pitchFamily="50" charset="-127"/>
                <a:ea typeface="나눔스퀘어" panose="020B0600000101010101" pitchFamily="50" charset="-127"/>
              </a:rPr>
            </a:br>
            <a:r>
              <a:rPr lang="en-US" altLang="ko-KR" sz="1650" dirty="0">
                <a:solidFill>
                  <a:srgbClr val="000000"/>
                </a:solidFill>
                <a:latin typeface="나눔스퀘어" panose="020B0600000101010101" pitchFamily="50" charset="-127"/>
                <a:ea typeface="나눔스퀘어" panose="020B0600000101010101" pitchFamily="50" charset="-127"/>
              </a:rPr>
              <a:t>(</a:t>
            </a:r>
            <a:r>
              <a:rPr lang="ko-KR" altLang="en-US" sz="1650" dirty="0">
                <a:solidFill>
                  <a:srgbClr val="000000"/>
                </a:solidFill>
                <a:latin typeface="나눔스퀘어" panose="020B0600000101010101" pitchFamily="50" charset="-127"/>
                <a:ea typeface="나눔스퀘어" panose="020B0600000101010101" pitchFamily="50" charset="-127"/>
              </a:rPr>
              <a:t>환경디자인</a:t>
            </a:r>
            <a:r>
              <a:rPr lang="en-US" altLang="ko-KR" sz="1650" dirty="0">
                <a:solidFill>
                  <a:srgbClr val="000000"/>
                </a:solidFill>
                <a:latin typeface="나눔스퀘어" panose="020B0600000101010101" pitchFamily="50" charset="-127"/>
                <a:ea typeface="나눔스퀘어" panose="020B0600000101010101" pitchFamily="50" charset="-127"/>
              </a:rPr>
              <a:t>…)</a:t>
            </a:r>
            <a:endParaRPr lang="ko-KR" altLang="en-US" sz="1650" dirty="0">
              <a:solidFill>
                <a:srgbClr val="000000"/>
              </a:solidFill>
              <a:latin typeface="나눔스퀘어" panose="020B0600000101010101" pitchFamily="50" charset="-127"/>
              <a:ea typeface="나눔스퀘어" panose="020B0600000101010101" pitchFamily="50" charset="-127"/>
            </a:endParaRPr>
          </a:p>
        </p:txBody>
      </p:sp>
      <p:sp>
        <p:nvSpPr>
          <p:cNvPr id="10" name="직사각형 9">
            <a:extLst>
              <a:ext uri="{FF2B5EF4-FFF2-40B4-BE49-F238E27FC236}">
                <a16:creationId xmlns:a16="http://schemas.microsoft.com/office/drawing/2014/main" id="{869EDB15-8F71-4EA4-BF71-FE06E6ABE884}"/>
              </a:ext>
            </a:extLst>
          </p:cNvPr>
          <p:cNvSpPr/>
          <p:nvPr/>
        </p:nvSpPr>
        <p:spPr>
          <a:xfrm>
            <a:off x="197072" y="260648"/>
            <a:ext cx="3222800" cy="553998"/>
          </a:xfrm>
          <a:prstGeom prst="rect">
            <a:avLst/>
          </a:prstGeom>
          <a:noFill/>
        </p:spPr>
        <p:txBody>
          <a:bodyPr wrap="square">
            <a:spAutoFit/>
          </a:bodyPr>
          <a:lstStyle/>
          <a:p>
            <a:pPr algn="l" defTabSz="685772" latinLnBrk="0">
              <a:defRPr/>
            </a:pPr>
            <a:r>
              <a:rPr lang="ko-KR" altLang="en-US" sz="3000" dirty="0">
                <a:solidFill>
                  <a:prstClr val="black"/>
                </a:solidFill>
                <a:latin typeface="나눔스퀘어 ExtraBold" panose="020B0600000101010101" pitchFamily="50" charset="-127"/>
                <a:ea typeface="나눔스퀘어 ExtraBold" panose="020B0600000101010101" pitchFamily="50" charset="-127"/>
              </a:rPr>
              <a:t>디자인의</a:t>
            </a:r>
            <a:r>
              <a:rPr lang="en-US" altLang="ko-KR" sz="3000" dirty="0">
                <a:solidFill>
                  <a:prstClr val="black"/>
                </a:solidFill>
                <a:latin typeface="나눔스퀘어 ExtraBold" panose="020B0600000101010101" pitchFamily="50" charset="-127"/>
                <a:ea typeface="나눔스퀘어 ExtraBold" panose="020B0600000101010101" pitchFamily="50" charset="-127"/>
              </a:rPr>
              <a:t> </a:t>
            </a:r>
            <a:r>
              <a:rPr lang="ko-KR" altLang="en-US" sz="3000" dirty="0">
                <a:solidFill>
                  <a:prstClr val="black"/>
                </a:solidFill>
                <a:latin typeface="나눔스퀘어 ExtraBold" panose="020B0600000101010101" pitchFamily="50" charset="-127"/>
                <a:ea typeface="나눔스퀘어 ExtraBold" panose="020B0600000101010101" pitchFamily="50" charset="-127"/>
              </a:rPr>
              <a:t>대상</a:t>
            </a:r>
            <a:endParaRPr lang="en-US" altLang="ko-KR" sz="300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11" name="TextBox 10">
            <a:extLst>
              <a:ext uri="{FF2B5EF4-FFF2-40B4-BE49-F238E27FC236}">
                <a16:creationId xmlns:a16="http://schemas.microsoft.com/office/drawing/2014/main" id="{49051B94-D0E6-4135-C88F-5EC868FF4CEB}"/>
              </a:ext>
            </a:extLst>
          </p:cNvPr>
          <p:cNvSpPr txBox="1"/>
          <p:nvPr/>
        </p:nvSpPr>
        <p:spPr>
          <a:xfrm>
            <a:off x="4172559" y="2042090"/>
            <a:ext cx="1354978" cy="469182"/>
          </a:xfrm>
          <a:prstGeom prst="rect">
            <a:avLst/>
          </a:prstGeom>
          <a:noFill/>
        </p:spPr>
        <p:txBody>
          <a:bodyPr wrap="square" lIns="68405" tIns="34202" rIns="68405" bIns="34202" rtlCol="0">
            <a:spAutoFit/>
          </a:bodyPr>
          <a:lstStyle/>
          <a:p>
            <a:pPr defTabSz="685800"/>
            <a:r>
              <a:rPr lang="ko-KR" altLang="en-US" sz="2600" dirty="0">
                <a:solidFill>
                  <a:prstClr val="black"/>
                </a:solidFill>
                <a:latin typeface="나눔스퀘어" panose="020B0600000101010101" pitchFamily="50" charset="-127"/>
                <a:ea typeface="나눔스퀘어" panose="020B0600000101010101" pitchFamily="50" charset="-127"/>
              </a:rPr>
              <a:t>사람</a:t>
            </a:r>
            <a:endParaRPr lang="ko-KR" altLang="en-US" sz="2600" dirty="0">
              <a:solidFill>
                <a:srgbClr val="000000"/>
              </a:solidFill>
              <a:latin typeface="나눔스퀘어" panose="020B0600000101010101" pitchFamily="50" charset="-127"/>
              <a:ea typeface="나눔스퀘어" panose="020B0600000101010101" pitchFamily="50" charset="-127"/>
            </a:endParaRPr>
          </a:p>
        </p:txBody>
      </p:sp>
      <p:sp>
        <p:nvSpPr>
          <p:cNvPr id="12" name="TextBox 11">
            <a:extLst>
              <a:ext uri="{FF2B5EF4-FFF2-40B4-BE49-F238E27FC236}">
                <a16:creationId xmlns:a16="http://schemas.microsoft.com/office/drawing/2014/main" id="{CD5FC05D-9304-F0EF-F8B8-CC72D8DF5D41}"/>
              </a:ext>
            </a:extLst>
          </p:cNvPr>
          <p:cNvSpPr txBox="1"/>
          <p:nvPr/>
        </p:nvSpPr>
        <p:spPr>
          <a:xfrm>
            <a:off x="3228663" y="3644749"/>
            <a:ext cx="1354978" cy="469182"/>
          </a:xfrm>
          <a:prstGeom prst="rect">
            <a:avLst/>
          </a:prstGeom>
          <a:noFill/>
        </p:spPr>
        <p:txBody>
          <a:bodyPr wrap="square" lIns="68405" tIns="34202" rIns="68405" bIns="34202" rtlCol="0">
            <a:spAutoFit/>
          </a:bodyPr>
          <a:lstStyle/>
          <a:p>
            <a:pPr defTabSz="685800"/>
            <a:r>
              <a:rPr lang="ko-KR" altLang="en-US" sz="2600">
                <a:solidFill>
                  <a:prstClr val="black"/>
                </a:solidFill>
                <a:latin typeface="나눔스퀘어" panose="020B0600000101010101" pitchFamily="50" charset="-127"/>
                <a:ea typeface="나눔스퀘어" panose="020B0600000101010101" pitchFamily="50" charset="-127"/>
              </a:rPr>
              <a:t>사물</a:t>
            </a:r>
            <a:endParaRPr lang="ko-KR" altLang="en-US" sz="2600" dirty="0">
              <a:solidFill>
                <a:srgbClr val="000000"/>
              </a:solidFill>
              <a:latin typeface="나눔스퀘어" panose="020B0600000101010101" pitchFamily="50" charset="-127"/>
              <a:ea typeface="나눔스퀘어" panose="020B0600000101010101" pitchFamily="50" charset="-127"/>
            </a:endParaRPr>
          </a:p>
        </p:txBody>
      </p:sp>
      <p:sp>
        <p:nvSpPr>
          <p:cNvPr id="18" name="TextBox 17">
            <a:extLst>
              <a:ext uri="{FF2B5EF4-FFF2-40B4-BE49-F238E27FC236}">
                <a16:creationId xmlns:a16="http://schemas.microsoft.com/office/drawing/2014/main" id="{13C9820B-B135-909D-027E-CEB9863D8CB4}"/>
              </a:ext>
            </a:extLst>
          </p:cNvPr>
          <p:cNvSpPr txBox="1"/>
          <p:nvPr/>
        </p:nvSpPr>
        <p:spPr>
          <a:xfrm>
            <a:off x="5126288" y="3644749"/>
            <a:ext cx="1354978" cy="469182"/>
          </a:xfrm>
          <a:prstGeom prst="rect">
            <a:avLst/>
          </a:prstGeom>
          <a:noFill/>
        </p:spPr>
        <p:txBody>
          <a:bodyPr wrap="square" lIns="68405" tIns="34202" rIns="68405" bIns="34202" rtlCol="0">
            <a:spAutoFit/>
          </a:bodyPr>
          <a:lstStyle/>
          <a:p>
            <a:pPr defTabSz="685800"/>
            <a:r>
              <a:rPr lang="ko-KR" altLang="en-US" sz="2600" dirty="0">
                <a:solidFill>
                  <a:prstClr val="black"/>
                </a:solidFill>
                <a:latin typeface="나눔스퀘어" panose="020B0600000101010101" pitchFamily="50" charset="-127"/>
                <a:ea typeface="나눔스퀘어" panose="020B0600000101010101" pitchFamily="50" charset="-127"/>
              </a:rPr>
              <a:t>환경</a:t>
            </a:r>
            <a:endParaRPr lang="ko-KR" altLang="en-US" sz="260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4064057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sbell\Desktop\HCD2011\HCD2010\HCD2011ENG\Example\iphone0927 8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 y="0"/>
            <a:ext cx="91432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31788" y="6237318"/>
            <a:ext cx="6464300" cy="411195"/>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이은종 </a:t>
            </a:r>
            <a:r>
              <a:rPr kumimoji="1" lang="ko-KR" altLang="en-US" sz="2000" b="0" i="0" u="none" strike="noStrike" kern="1200" cap="none" spc="0" normalizeH="0" baseline="0" noProof="0" dirty="0" err="1">
                <a:ln>
                  <a:noFill/>
                </a:ln>
                <a:solidFill>
                  <a:srgbClr val="FFFFFF"/>
                </a:solidFill>
                <a:effectLst/>
                <a:uLnTx/>
                <a:uFillTx/>
                <a:latin typeface="나눔스퀘어OTF" panose="020B0600000101010101" pitchFamily="34" charset="-127"/>
                <a:ea typeface="나눔스퀘어OTF" panose="020B0600000101010101" pitchFamily="34" charset="-127"/>
                <a:cs typeface="+mn-cs"/>
              </a:rPr>
              <a:t>한동대학교</a:t>
            </a:r>
            <a:r>
              <a:rPr kumimoji="1" lang="ko-KR" altLang="en-US"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교수 제공</a:t>
            </a:r>
            <a:r>
              <a:rPr kumimoji="1" lang="en-US" altLang="ko-KR" sz="2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2012</a:t>
            </a:r>
          </a:p>
        </p:txBody>
      </p:sp>
      <p:sp>
        <p:nvSpPr>
          <p:cNvPr id="6" name="Text Box 3"/>
          <p:cNvSpPr txBox="1">
            <a:spLocks noChangeArrowheads="1"/>
          </p:cNvSpPr>
          <p:nvPr/>
        </p:nvSpPr>
        <p:spPr bwMode="auto">
          <a:xfrm>
            <a:off x="331788" y="188647"/>
            <a:ext cx="6464300" cy="1323201"/>
          </a:xfrm>
          <a:prstGeom prst="rect">
            <a:avLst/>
          </a:prstGeom>
          <a:noFill/>
          <a:ln w="9525" algn="ctr">
            <a:noFill/>
            <a:miter lim="800000"/>
            <a:headEnd/>
            <a:tailEnd/>
          </a:ln>
        </p:spPr>
        <p:txBody>
          <a:bodyPr lIns="91206" tIns="45602" rIns="91206" bIns="45602">
            <a:spAutoFit/>
          </a:bodyPr>
          <a:lstStyle/>
          <a:p>
            <a:pPr marL="0" marR="0" lvl="0" indent="0" algn="l" defTabSz="914400" rtl="0" eaLnBrk="1" fontAlgn="base" latinLnBrk="1" hangingPunct="1">
              <a:lnSpc>
                <a:spcPct val="100000"/>
              </a:lnSpc>
              <a:spcBef>
                <a:spcPct val="50000"/>
              </a:spcBef>
              <a:spcAft>
                <a:spcPct val="0"/>
              </a:spcAft>
              <a:buClrTx/>
              <a:buSzTx/>
              <a:buFontTx/>
              <a:buNone/>
              <a:tabLst/>
              <a:defRPr/>
            </a:pP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어떤</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변화가 </a:t>
            </a:r>
            <a:b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br>
            <a:r>
              <a:rPr kumimoji="1" lang="ko-KR" altLang="en-US"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필요한 걸까요</a:t>
            </a:r>
            <a:r>
              <a:rPr kumimoji="1" lang="en-US" altLang="ko-KR" sz="4000" b="0" i="0" u="none" strike="noStrike" kern="1200" cap="none" spc="0" normalizeH="0" baseline="0" noProof="0" dirty="0">
                <a:ln>
                  <a:noFill/>
                </a:ln>
                <a:solidFill>
                  <a:srgbClr val="FFFFFF"/>
                </a:solidFill>
                <a:effectLst/>
                <a:uLnTx/>
                <a:uFillTx/>
                <a:latin typeface="나눔스퀘어OTF" panose="020B0600000101010101" pitchFamily="34" charset="-127"/>
                <a:ea typeface="나눔스퀘어OTF" panose="020B0600000101010101" pitchFamily="34" charset="-127"/>
                <a:cs typeface="+mn-cs"/>
              </a:rPr>
              <a:t>?</a:t>
            </a:r>
          </a:p>
        </p:txBody>
      </p:sp>
    </p:spTree>
    <p:extLst>
      <p:ext uri="{BB962C8B-B14F-4D97-AF65-F5344CB8AC3E}">
        <p14:creationId xmlns:p14="http://schemas.microsoft.com/office/powerpoint/2010/main" val="2629708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8144" r="9122"/>
          <a:stretch>
            <a:fillRect/>
          </a:stretch>
        </p:blipFill>
        <p:spPr bwMode="auto">
          <a:xfrm>
            <a:off x="0" y="10"/>
            <a:ext cx="9144000" cy="6907213"/>
          </a:xfrm>
          <a:prstGeom prst="rect">
            <a:avLst/>
          </a:prstGeom>
          <a:noFill/>
          <a:ln w="9525" algn="ctr">
            <a:noFill/>
            <a:miter lim="800000"/>
            <a:headEnd/>
            <a:tailEnd/>
          </a:ln>
        </p:spPr>
      </p:pic>
      <p:sp>
        <p:nvSpPr>
          <p:cNvPr id="30723" name="Rectangle 3"/>
          <p:cNvSpPr>
            <a:spLocks noChangeArrowheads="1"/>
          </p:cNvSpPr>
          <p:nvPr/>
        </p:nvSpPr>
        <p:spPr bwMode="auto">
          <a:xfrm>
            <a:off x="302367" y="6370645"/>
            <a:ext cx="2652818" cy="338316"/>
          </a:xfrm>
          <a:prstGeom prst="rect">
            <a:avLst/>
          </a:prstGeom>
          <a:noFill/>
          <a:ln w="9525" algn="ctr">
            <a:noFill/>
            <a:miter lim="800000"/>
            <a:headEnd/>
            <a:tailEnd/>
          </a:ln>
        </p:spPr>
        <p:txBody>
          <a:bodyPr wrap="none" lIns="91206" tIns="45602" rIns="91206" bIns="45602">
            <a:spAutoFit/>
          </a:bodyPr>
          <a:lstStyle/>
          <a:p>
            <a:pPr>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다음 </a:t>
            </a:r>
            <a:r>
              <a:rPr lang="ko-KR" altLang="en-US" sz="1600" dirty="0" err="1">
                <a:solidFill>
                  <a:schemeClr val="bg1"/>
                </a:solidFill>
                <a:latin typeface="나눔스퀘어OTF" panose="020B0600000101010101" pitchFamily="34" charset="-127"/>
                <a:ea typeface="나눔스퀘어OTF" panose="020B0600000101010101" pitchFamily="34" charset="-127"/>
              </a:rPr>
              <a:t>로드뷰</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종로</a:t>
            </a:r>
          </a:p>
        </p:txBody>
      </p:sp>
      <p:sp>
        <p:nvSpPr>
          <p:cNvPr id="12"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우리나라는 어떻습니까</a:t>
            </a:r>
            <a:r>
              <a:rPr lang="en-US" altLang="ko-KR" sz="3800" dirty="0">
                <a:solidFill>
                  <a:schemeClr val="tx1"/>
                </a:solidFill>
                <a:latin typeface="나눔스퀘어OTF" panose="020B0600000101010101" pitchFamily="34" charset="-127"/>
                <a:ea typeface="나눔스퀘어OTF" panose="020B0600000101010101" pitchFamily="34" charset="-127"/>
              </a:rPr>
              <a:t>?</a:t>
            </a:r>
            <a:endParaRPr lang="ko-KR" altLang="en-US" sz="38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492681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8144" r="9122"/>
          <a:stretch>
            <a:fillRect/>
          </a:stretch>
        </p:blipFill>
        <p:spPr bwMode="auto">
          <a:xfrm>
            <a:off x="0" y="10"/>
            <a:ext cx="9144000" cy="6907213"/>
          </a:xfrm>
          <a:prstGeom prst="rect">
            <a:avLst/>
          </a:prstGeom>
          <a:noFill/>
          <a:ln w="9525" algn="ctr">
            <a:noFill/>
            <a:miter lim="800000"/>
            <a:headEnd/>
            <a:tailEnd/>
          </a:ln>
        </p:spPr>
      </p:pic>
      <p:sp>
        <p:nvSpPr>
          <p:cNvPr id="30723" name="Rectangle 3"/>
          <p:cNvSpPr>
            <a:spLocks noChangeArrowheads="1"/>
          </p:cNvSpPr>
          <p:nvPr/>
        </p:nvSpPr>
        <p:spPr bwMode="auto">
          <a:xfrm>
            <a:off x="302367" y="6370645"/>
            <a:ext cx="2652818" cy="338316"/>
          </a:xfrm>
          <a:prstGeom prst="rect">
            <a:avLst/>
          </a:prstGeom>
          <a:noFill/>
          <a:ln w="9525" algn="ctr">
            <a:noFill/>
            <a:miter lim="800000"/>
            <a:headEnd/>
            <a:tailEnd/>
          </a:ln>
        </p:spPr>
        <p:txBody>
          <a:bodyPr wrap="none" lIns="91206" tIns="45602" rIns="91206" bIns="45602">
            <a:spAutoFit/>
          </a:bodyPr>
          <a:lstStyle/>
          <a:p>
            <a:pPr>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다음 </a:t>
            </a:r>
            <a:r>
              <a:rPr lang="ko-KR" altLang="en-US" sz="1600" dirty="0" err="1">
                <a:solidFill>
                  <a:schemeClr val="bg1"/>
                </a:solidFill>
                <a:latin typeface="나눔스퀘어OTF" panose="020B0600000101010101" pitchFamily="34" charset="-127"/>
                <a:ea typeface="나눔스퀘어OTF" panose="020B0600000101010101" pitchFamily="34" charset="-127"/>
              </a:rPr>
              <a:t>로드뷰</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종로</a:t>
            </a:r>
          </a:p>
        </p:txBody>
      </p:sp>
      <p:grpSp>
        <p:nvGrpSpPr>
          <p:cNvPr id="2" name="Group 4"/>
          <p:cNvGrpSpPr>
            <a:grpSpLocks/>
          </p:cNvGrpSpPr>
          <p:nvPr/>
        </p:nvGrpSpPr>
        <p:grpSpPr bwMode="auto">
          <a:xfrm>
            <a:off x="827104" y="1196979"/>
            <a:ext cx="5761037" cy="4813301"/>
            <a:chOff x="521" y="754"/>
            <a:chExt cx="3629" cy="3032"/>
          </a:xfrm>
        </p:grpSpPr>
        <p:sp>
          <p:nvSpPr>
            <p:cNvPr id="30725" name="Oval 5"/>
            <p:cNvSpPr>
              <a:spLocks noChangeArrowheads="1"/>
            </p:cNvSpPr>
            <p:nvPr/>
          </p:nvSpPr>
          <p:spPr bwMode="auto">
            <a:xfrm>
              <a:off x="1701" y="754"/>
              <a:ext cx="2449" cy="410"/>
            </a:xfrm>
            <a:prstGeom prst="ellipse">
              <a:avLst/>
            </a:prstGeom>
            <a:noFill/>
            <a:ln w="63500" algn="ctr">
              <a:solidFill>
                <a:schemeClr val="bg1"/>
              </a:solidFill>
              <a:round/>
              <a:headEnd/>
              <a:tailEnd/>
            </a:ln>
          </p:spPr>
          <p:txBody>
            <a:bodyPr lIns="90000" tIns="46800" rIns="90000" bIns="46800" anchor="ctr">
              <a:spAutoFit/>
            </a:bodyPr>
            <a:lstStyle/>
            <a:p>
              <a:endParaRPr lang="ko-KR" altLang="en-US" dirty="0">
                <a:latin typeface="나눔스퀘어OTF" panose="020B0600000101010101" pitchFamily="34" charset="-127"/>
                <a:ea typeface="나눔스퀘어OTF" panose="020B0600000101010101" pitchFamily="34" charset="-127"/>
              </a:endParaRPr>
            </a:p>
          </p:txBody>
        </p:sp>
        <p:sp>
          <p:nvSpPr>
            <p:cNvPr id="30726" name="Oval 6"/>
            <p:cNvSpPr>
              <a:spLocks noChangeArrowheads="1"/>
            </p:cNvSpPr>
            <p:nvPr/>
          </p:nvSpPr>
          <p:spPr bwMode="auto">
            <a:xfrm>
              <a:off x="3379" y="1616"/>
              <a:ext cx="698" cy="410"/>
            </a:xfrm>
            <a:prstGeom prst="ellipse">
              <a:avLst/>
            </a:prstGeom>
            <a:noFill/>
            <a:ln w="50800" algn="ctr">
              <a:solidFill>
                <a:schemeClr val="bg1"/>
              </a:solidFill>
              <a:round/>
              <a:headEnd/>
              <a:tailEnd/>
            </a:ln>
          </p:spPr>
          <p:txBody>
            <a:bodyPr lIns="90000" tIns="46800" rIns="90000" bIns="46800" anchor="ctr">
              <a:spAutoFit/>
            </a:bodyPr>
            <a:lstStyle/>
            <a:p>
              <a:endParaRPr lang="ko-KR" altLang="en-US" dirty="0">
                <a:latin typeface="나눔스퀘어OTF" panose="020B0600000101010101" pitchFamily="34" charset="-127"/>
                <a:ea typeface="나눔스퀘어OTF" panose="020B0600000101010101" pitchFamily="34" charset="-127"/>
              </a:endParaRPr>
            </a:p>
          </p:txBody>
        </p:sp>
        <p:sp>
          <p:nvSpPr>
            <p:cNvPr id="30727" name="Line 7"/>
            <p:cNvSpPr>
              <a:spLocks noChangeShapeType="1"/>
            </p:cNvSpPr>
            <p:nvPr/>
          </p:nvSpPr>
          <p:spPr bwMode="auto">
            <a:xfrm flipV="1">
              <a:off x="2608" y="1389"/>
              <a:ext cx="227" cy="2041"/>
            </a:xfrm>
            <a:prstGeom prst="line">
              <a:avLst/>
            </a:prstGeom>
            <a:noFill/>
            <a:ln w="50800">
              <a:solidFill>
                <a:schemeClr val="bg1"/>
              </a:solidFill>
              <a:round/>
              <a:headEnd/>
              <a:tailEnd type="triangle" w="med" len="med"/>
            </a:ln>
          </p:spPr>
          <p:txBody>
            <a:bodyPr lIns="90000" tIns="46800" rIns="90000" bIns="46800">
              <a:spAutoFit/>
            </a:bodyPr>
            <a:lstStyle/>
            <a:p>
              <a:endParaRPr lang="ko-KR" altLang="en-US" dirty="0">
                <a:latin typeface="나눔스퀘어OTF" panose="020B0600000101010101" pitchFamily="34" charset="-127"/>
                <a:ea typeface="나눔스퀘어OTF" panose="020B0600000101010101" pitchFamily="34" charset="-127"/>
              </a:endParaRPr>
            </a:p>
          </p:txBody>
        </p:sp>
        <p:sp>
          <p:nvSpPr>
            <p:cNvPr id="30728" name="Line 8"/>
            <p:cNvSpPr>
              <a:spLocks noChangeShapeType="1"/>
            </p:cNvSpPr>
            <p:nvPr/>
          </p:nvSpPr>
          <p:spPr bwMode="auto">
            <a:xfrm flipV="1">
              <a:off x="3047" y="1979"/>
              <a:ext cx="468" cy="1397"/>
            </a:xfrm>
            <a:prstGeom prst="line">
              <a:avLst/>
            </a:prstGeom>
            <a:noFill/>
            <a:ln w="50800">
              <a:solidFill>
                <a:schemeClr val="bg1"/>
              </a:solidFill>
              <a:round/>
              <a:headEnd/>
              <a:tailEnd type="triangle" w="med" len="med"/>
            </a:ln>
          </p:spPr>
          <p:txBody>
            <a:bodyPr lIns="90000" tIns="46800" rIns="90000" bIns="46800">
              <a:spAutoFit/>
            </a:bodyPr>
            <a:lstStyle/>
            <a:p>
              <a:endParaRPr lang="ko-KR" altLang="en-US" dirty="0">
                <a:latin typeface="나눔스퀘어OTF" panose="020B0600000101010101" pitchFamily="34" charset="-127"/>
                <a:ea typeface="나눔스퀘어OTF" panose="020B0600000101010101" pitchFamily="34" charset="-127"/>
              </a:endParaRPr>
            </a:p>
          </p:txBody>
        </p:sp>
        <p:sp>
          <p:nvSpPr>
            <p:cNvPr id="30729" name="Text Box 9"/>
            <p:cNvSpPr txBox="1">
              <a:spLocks noChangeArrowheads="1"/>
            </p:cNvSpPr>
            <p:nvPr/>
          </p:nvSpPr>
          <p:spPr bwMode="auto">
            <a:xfrm>
              <a:off x="521" y="3339"/>
              <a:ext cx="3538" cy="447"/>
            </a:xfrm>
            <a:prstGeom prst="rect">
              <a:avLst/>
            </a:prstGeom>
            <a:solidFill>
              <a:schemeClr val="tx1">
                <a:alpha val="79999"/>
              </a:schemeClr>
            </a:solidFill>
            <a:ln w="9525" algn="ctr">
              <a:noFill/>
              <a:miter lim="800000"/>
              <a:headEnd/>
              <a:tailEnd/>
            </a:ln>
          </p:spPr>
          <p:txBody>
            <a:bodyPr lIns="90000" tIns="46800" rIns="90000" bIns="46800">
              <a:spAutoFit/>
            </a:bodyPr>
            <a:lstStyle/>
            <a:p>
              <a:r>
                <a:rPr lang="ko-KR" altLang="en-US" sz="2000" dirty="0">
                  <a:solidFill>
                    <a:schemeClr val="bg1"/>
                  </a:solidFill>
                  <a:latin typeface="나눔스퀘어OTF" panose="020B0600000101010101" pitchFamily="34" charset="-127"/>
                  <a:ea typeface="나눔스퀘어OTF" panose="020B0600000101010101" pitchFamily="34" charset="-127"/>
                </a:rPr>
                <a:t>정지선을 지키지 않아도 신호등을 보는 데는</a:t>
              </a:r>
              <a:br>
                <a:rPr lang="ko-KR" altLang="en-US" sz="2000" dirty="0">
                  <a:solidFill>
                    <a:schemeClr val="bg1"/>
                  </a:solidFill>
                  <a:latin typeface="나눔스퀘어OTF" panose="020B0600000101010101" pitchFamily="34" charset="-127"/>
                  <a:ea typeface="나눔스퀘어OTF" panose="020B0600000101010101" pitchFamily="34" charset="-127"/>
                </a:rPr>
              </a:br>
              <a:r>
                <a:rPr lang="ko-KR" altLang="en-US" sz="2000" dirty="0">
                  <a:solidFill>
                    <a:schemeClr val="bg1"/>
                  </a:solidFill>
                  <a:latin typeface="나눔스퀘어OTF" panose="020B0600000101010101" pitchFamily="34" charset="-127"/>
                  <a:ea typeface="나눔스퀘어OTF" panose="020B0600000101010101" pitchFamily="34" charset="-127"/>
                </a:rPr>
                <a:t>아무런 문제가 없음</a:t>
              </a:r>
              <a:r>
                <a:rPr lang="en-US" altLang="ko-KR" sz="2000" dirty="0">
                  <a:solidFill>
                    <a:schemeClr val="bg1"/>
                  </a:solidFill>
                  <a:latin typeface="나눔스퀘어OTF" panose="020B0600000101010101" pitchFamily="34" charset="-127"/>
                  <a:ea typeface="나눔스퀘어OTF" panose="020B0600000101010101" pitchFamily="34" charset="-127"/>
                </a:rPr>
                <a:t>.</a:t>
              </a:r>
            </a:p>
          </p:txBody>
        </p:sp>
      </p:grpSp>
      <p:sp>
        <p:nvSpPr>
          <p:cNvPr id="12"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우리나라는 어떻습니까</a:t>
            </a:r>
            <a:r>
              <a:rPr lang="en-US" altLang="ko-KR" sz="3800" dirty="0">
                <a:solidFill>
                  <a:schemeClr val="tx1"/>
                </a:solidFill>
                <a:latin typeface="나눔스퀘어OTF" panose="020B0600000101010101" pitchFamily="34" charset="-127"/>
                <a:ea typeface="나눔스퀘어OTF" panose="020B0600000101010101" pitchFamily="34" charset="-127"/>
              </a:rPr>
              <a:t>?</a:t>
            </a:r>
            <a:endParaRPr lang="ko-KR" altLang="en-US" sz="38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1555660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4337" name="Picture 1" descr="C:\업무관련\사진_업무관련\201301_UK_신호등\201301_UK_신호등\P1360738.JPG"/>
          <p:cNvPicPr>
            <a:picLocks noChangeAspect="1" noChangeArrowheads="1"/>
          </p:cNvPicPr>
          <p:nvPr/>
        </p:nvPicPr>
        <p:blipFill>
          <a:blip r:embed="rId3" cstate="print"/>
          <a:srcRect/>
          <a:stretch>
            <a:fillRect/>
          </a:stretch>
        </p:blipFill>
        <p:spPr bwMode="auto">
          <a:xfrm>
            <a:off x="-108520" y="0"/>
            <a:ext cx="12192000" cy="6858000"/>
          </a:xfrm>
          <a:prstGeom prst="rect">
            <a:avLst/>
          </a:prstGeom>
          <a:noFill/>
        </p:spPr>
      </p:pic>
      <p:sp>
        <p:nvSpPr>
          <p:cNvPr id="29700"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영국인</a:t>
            </a:r>
          </a:p>
        </p:txBody>
      </p:sp>
      <p:sp>
        <p:nvSpPr>
          <p:cNvPr id="10" name="Rectangle 3"/>
          <p:cNvSpPr>
            <a:spLocks noChangeArrowheads="1"/>
          </p:cNvSpPr>
          <p:nvPr/>
        </p:nvSpPr>
        <p:spPr bwMode="auto">
          <a:xfrm>
            <a:off x="755576" y="6402820"/>
            <a:ext cx="4536504"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rPr>
              <a:t>사진 </a:t>
            </a:r>
            <a:r>
              <a:rPr lang="en-US" altLang="ko-KR" sz="1600" dirty="0">
                <a:solidFill>
                  <a:schemeClr val="tx1">
                    <a:lumMod val="75000"/>
                    <a:lumOff val="25000"/>
                  </a:schemeClr>
                </a:solidFill>
                <a:latin typeface="나눔스퀘어OTF" panose="020B0600000101010101" pitchFamily="34" charset="-127"/>
                <a:ea typeface="나눔스퀘어OTF" panose="020B0600000101010101" pitchFamily="34" charset="-127"/>
              </a:rPr>
              <a:t>: </a:t>
            </a:r>
            <a:r>
              <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rPr>
              <a:t>런던</a:t>
            </a:r>
            <a:r>
              <a:rPr lang="en-US" altLang="ko-KR" sz="1600" dirty="0">
                <a:solidFill>
                  <a:schemeClr val="tx1">
                    <a:lumMod val="75000"/>
                    <a:lumOff val="25000"/>
                  </a:schemeClr>
                </a:solidFill>
                <a:latin typeface="나눔스퀘어OTF" panose="020B0600000101010101" pitchFamily="34" charset="-127"/>
                <a:ea typeface="나눔스퀘어OTF" panose="020B0600000101010101" pitchFamily="34" charset="-127"/>
              </a:rPr>
              <a:t> </a:t>
            </a:r>
            <a:endPar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3773481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4337" name="Picture 1" descr="C:\업무관련\사진_업무관련\201301_UK_신호등\201301_UK_신호등\P1360738.JPG"/>
          <p:cNvPicPr>
            <a:picLocks noChangeAspect="1" noChangeArrowheads="1"/>
          </p:cNvPicPr>
          <p:nvPr/>
        </p:nvPicPr>
        <p:blipFill>
          <a:blip r:embed="rId3" cstate="print"/>
          <a:srcRect/>
          <a:stretch>
            <a:fillRect/>
          </a:stretch>
        </p:blipFill>
        <p:spPr bwMode="auto">
          <a:xfrm>
            <a:off x="-108520" y="0"/>
            <a:ext cx="12192000" cy="6858000"/>
          </a:xfrm>
          <a:prstGeom prst="rect">
            <a:avLst/>
          </a:prstGeom>
          <a:noFill/>
        </p:spPr>
      </p:pic>
      <p:sp>
        <p:nvSpPr>
          <p:cNvPr id="29700"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영국인</a:t>
            </a:r>
          </a:p>
        </p:txBody>
      </p:sp>
      <p:sp>
        <p:nvSpPr>
          <p:cNvPr id="10" name="Rectangle 3"/>
          <p:cNvSpPr>
            <a:spLocks noChangeArrowheads="1"/>
          </p:cNvSpPr>
          <p:nvPr/>
        </p:nvSpPr>
        <p:spPr bwMode="auto">
          <a:xfrm>
            <a:off x="755576" y="6402820"/>
            <a:ext cx="4536504"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rPr>
              <a:t>사진 </a:t>
            </a:r>
            <a:r>
              <a:rPr lang="en-US" altLang="ko-KR" sz="1600" dirty="0">
                <a:solidFill>
                  <a:schemeClr val="tx1">
                    <a:lumMod val="75000"/>
                    <a:lumOff val="25000"/>
                  </a:schemeClr>
                </a:solidFill>
                <a:latin typeface="나눔스퀘어OTF" panose="020B0600000101010101" pitchFamily="34" charset="-127"/>
                <a:ea typeface="나눔스퀘어OTF" panose="020B0600000101010101" pitchFamily="34" charset="-127"/>
              </a:rPr>
              <a:t>: </a:t>
            </a:r>
            <a:r>
              <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rPr>
              <a:t>런던</a:t>
            </a:r>
            <a:r>
              <a:rPr lang="en-US" altLang="ko-KR" sz="1600" dirty="0">
                <a:solidFill>
                  <a:schemeClr val="tx1">
                    <a:lumMod val="75000"/>
                    <a:lumOff val="25000"/>
                  </a:schemeClr>
                </a:solidFill>
                <a:latin typeface="나눔스퀘어OTF" panose="020B0600000101010101" pitchFamily="34" charset="-127"/>
                <a:ea typeface="나눔스퀘어OTF" panose="020B0600000101010101" pitchFamily="34" charset="-127"/>
              </a:rPr>
              <a:t> </a:t>
            </a:r>
            <a:endParaRPr lang="ko-KR" altLang="en-US" sz="1600" dirty="0">
              <a:solidFill>
                <a:schemeClr val="tx1">
                  <a:lumMod val="75000"/>
                  <a:lumOff val="25000"/>
                </a:schemeClr>
              </a:solidFill>
              <a:latin typeface="나눔스퀘어OTF" panose="020B0600000101010101" pitchFamily="34" charset="-127"/>
              <a:ea typeface="나눔스퀘어OTF" panose="020B0600000101010101" pitchFamily="34" charset="-127"/>
            </a:endParaRPr>
          </a:p>
        </p:txBody>
      </p:sp>
      <p:grpSp>
        <p:nvGrpSpPr>
          <p:cNvPr id="2" name="그룹 1"/>
          <p:cNvGrpSpPr/>
          <p:nvPr/>
        </p:nvGrpSpPr>
        <p:grpSpPr>
          <a:xfrm>
            <a:off x="683617" y="1484785"/>
            <a:ext cx="7561336" cy="1403747"/>
            <a:chOff x="683617" y="1484784"/>
            <a:chExt cx="7561336" cy="1403747"/>
          </a:xfrm>
        </p:grpSpPr>
        <p:sp>
          <p:nvSpPr>
            <p:cNvPr id="1739779" name="Rectangle 3"/>
            <p:cNvSpPr>
              <a:spLocks noChangeArrowheads="1"/>
            </p:cNvSpPr>
            <p:nvPr/>
          </p:nvSpPr>
          <p:spPr bwMode="auto">
            <a:xfrm>
              <a:off x="683617" y="1484784"/>
              <a:ext cx="7561336" cy="1403747"/>
            </a:xfrm>
            <a:prstGeom prst="rect">
              <a:avLst/>
            </a:prstGeom>
            <a:solidFill>
              <a:schemeClr val="tx1">
                <a:alpha val="79999"/>
              </a:schemeClr>
            </a:solidFill>
            <a:ln w="9525" algn="ctr">
              <a:noFill/>
              <a:miter lim="800000"/>
              <a:headEnd/>
              <a:tailEnd/>
            </a:ln>
          </p:spPr>
          <p:txBody>
            <a:bodyPr wrap="none" lIns="91296" tIns="45648" rIns="91296" bIns="45648" anchor="ctr"/>
            <a:lstStyle/>
            <a:p>
              <a:endParaRPr lang="ko-KR" altLang="en-US" dirty="0">
                <a:latin typeface="나눔스퀘어OTF" panose="020B0600000101010101" pitchFamily="34" charset="-127"/>
                <a:ea typeface="나눔스퀘어OTF" panose="020B0600000101010101" pitchFamily="34" charset="-127"/>
              </a:endParaRPr>
            </a:p>
          </p:txBody>
        </p:sp>
        <p:sp>
          <p:nvSpPr>
            <p:cNvPr id="1739781" name="Rectangle 2"/>
            <p:cNvSpPr>
              <a:spLocks noChangeArrowheads="1"/>
            </p:cNvSpPr>
            <p:nvPr/>
          </p:nvSpPr>
          <p:spPr bwMode="auto">
            <a:xfrm>
              <a:off x="972145" y="1656847"/>
              <a:ext cx="7199709" cy="966658"/>
            </a:xfrm>
            <a:prstGeom prst="rect">
              <a:avLst/>
            </a:prstGeom>
            <a:noFill/>
            <a:ln w="9525">
              <a:noFill/>
              <a:miter lim="800000"/>
              <a:headEnd/>
              <a:tailEnd/>
            </a:ln>
          </p:spPr>
          <p:txBody>
            <a:bodyPr wrap="square" lIns="91296" tIns="45648" rIns="91296" bIns="45648">
              <a:spAutoFit/>
            </a:bodyPr>
            <a:lstStyle/>
            <a:p>
              <a:pPr>
                <a:lnSpc>
                  <a:spcPct val="150000"/>
                </a:lnSpc>
                <a:spcBef>
                  <a:spcPct val="0"/>
                </a:spcBef>
              </a:pPr>
              <a:r>
                <a:rPr lang="ko-KR" altLang="en-US" sz="2000" dirty="0">
                  <a:solidFill>
                    <a:schemeClr val="bg1"/>
                  </a:solidFill>
                  <a:latin typeface="나눔스퀘어OTF" panose="020B0600000101010101" pitchFamily="34" charset="-127"/>
                  <a:ea typeface="나눔스퀘어OTF" panose="020B0600000101010101" pitchFamily="34" charset="-127"/>
                </a:rPr>
                <a:t>시내버스 후면 감시 카메라 설치로 버스 전용 차선 주행 차량 적발</a:t>
              </a:r>
            </a:p>
            <a:p>
              <a:pPr>
                <a:lnSpc>
                  <a:spcPct val="150000"/>
                </a:lnSpc>
                <a:spcBef>
                  <a:spcPct val="0"/>
                </a:spcBef>
              </a:pPr>
              <a:r>
                <a:rPr lang="ko-KR" altLang="en-US" sz="2000" dirty="0">
                  <a:solidFill>
                    <a:schemeClr val="bg1"/>
                  </a:solidFill>
                  <a:latin typeface="나눔스퀘어OTF" panose="020B0600000101010101" pitchFamily="34" charset="-127"/>
                  <a:ea typeface="나눔스퀘어OTF" panose="020B0600000101010101" pitchFamily="34" charset="-127"/>
                </a:rPr>
                <a:t>런던 내 도로 설치 감시카메라 </a:t>
              </a:r>
              <a:r>
                <a:rPr lang="en-US" altLang="ko-KR" sz="2000" dirty="0">
                  <a:solidFill>
                    <a:schemeClr val="bg1"/>
                  </a:solidFill>
                  <a:latin typeface="나눔스퀘어OTF" panose="020B0600000101010101" pitchFamily="34" charset="-127"/>
                  <a:ea typeface="나눔스퀘어OTF" panose="020B0600000101010101" pitchFamily="34" charset="-127"/>
                </a:rPr>
                <a:t>20,000</a:t>
              </a:r>
              <a:r>
                <a:rPr lang="ko-KR" altLang="en-US" sz="2000" dirty="0">
                  <a:solidFill>
                    <a:schemeClr val="bg1"/>
                  </a:solidFill>
                  <a:latin typeface="나눔스퀘어OTF" panose="020B0600000101010101" pitchFamily="34" charset="-127"/>
                  <a:ea typeface="나눔스퀘어OTF" panose="020B0600000101010101" pitchFamily="34" charset="-127"/>
                </a:rPr>
                <a:t>개 </a:t>
              </a:r>
            </a:p>
          </p:txBody>
        </p:sp>
      </p:grpSp>
      <p:sp>
        <p:nvSpPr>
          <p:cNvPr id="9" name="Rectangle 3"/>
          <p:cNvSpPr>
            <a:spLocks noChangeArrowheads="1"/>
          </p:cNvSpPr>
          <p:nvPr/>
        </p:nvSpPr>
        <p:spPr bwMode="auto">
          <a:xfrm>
            <a:off x="683617" y="3104555"/>
            <a:ext cx="7561336" cy="936104"/>
          </a:xfrm>
          <a:prstGeom prst="rect">
            <a:avLst/>
          </a:prstGeom>
          <a:solidFill>
            <a:schemeClr val="tx1">
              <a:alpha val="79999"/>
            </a:schemeClr>
          </a:solidFill>
          <a:ln w="9525" algn="ctr">
            <a:noFill/>
            <a:miter lim="800000"/>
            <a:headEnd/>
            <a:tailEnd/>
          </a:ln>
        </p:spPr>
        <p:txBody>
          <a:bodyPr wrap="none" lIns="91206" tIns="45602" rIns="91206" bIns="45602" anchor="ctr"/>
          <a:lstStyle/>
          <a:p>
            <a:endParaRPr lang="ko-KR" altLang="en-US" dirty="0">
              <a:latin typeface="나눔스퀘어OTF" panose="020B0600000101010101" pitchFamily="34" charset="-127"/>
              <a:ea typeface="나눔스퀘어OTF" panose="020B0600000101010101" pitchFamily="34" charset="-127"/>
            </a:endParaRPr>
          </a:p>
        </p:txBody>
      </p:sp>
      <p:sp>
        <p:nvSpPr>
          <p:cNvPr id="11" name="Rectangle 2"/>
          <p:cNvSpPr>
            <a:spLocks noChangeArrowheads="1"/>
          </p:cNvSpPr>
          <p:nvPr/>
        </p:nvSpPr>
        <p:spPr bwMode="auto">
          <a:xfrm>
            <a:off x="900138" y="3402115"/>
            <a:ext cx="7560294" cy="439497"/>
          </a:xfrm>
          <a:prstGeom prst="rect">
            <a:avLst/>
          </a:prstGeom>
          <a:noFill/>
          <a:ln w="9525">
            <a:noFill/>
            <a:miter lim="800000"/>
            <a:headEnd/>
            <a:tailEnd/>
          </a:ln>
        </p:spPr>
        <p:txBody>
          <a:bodyPr wrap="square" lIns="91206" tIns="45602" rIns="91206" bIns="45602">
            <a:spAutoFit/>
          </a:bodyPr>
          <a:lstStyle/>
          <a:p>
            <a:pPr>
              <a:lnSpc>
                <a:spcPct val="70000"/>
              </a:lnSpc>
              <a:spcBef>
                <a:spcPct val="0"/>
              </a:spcBef>
            </a:pPr>
            <a:r>
              <a:rPr lang="ko-KR" altLang="en-US" sz="3000" dirty="0">
                <a:solidFill>
                  <a:schemeClr val="bg1"/>
                </a:solidFill>
                <a:latin typeface="나눔스퀘어OTF" panose="020B0600000101010101" pitchFamily="34" charset="-127"/>
                <a:ea typeface="나눔스퀘어OTF" panose="020B0600000101010101" pitchFamily="34" charset="-127"/>
              </a:rPr>
              <a:t>기술과 규제로 질서를 유지할 수도 있습니다</a:t>
            </a:r>
            <a:r>
              <a:rPr lang="en-US" altLang="ko-KR" sz="3000" dirty="0">
                <a:solidFill>
                  <a:schemeClr val="bg1"/>
                </a:solidFill>
                <a:latin typeface="나눔스퀘어OTF" panose="020B0600000101010101" pitchFamily="34" charset="-127"/>
                <a:ea typeface="나눔스퀘어OTF" panose="020B0600000101010101" pitchFamily="34" charset="-127"/>
              </a:rPr>
              <a:t>.</a:t>
            </a:r>
            <a:endParaRPr lang="ko-KR" altLang="en-US" sz="30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768459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6182" name="Picture 6" descr="D:\업무관련\서비스디자인팀_2013\신호등_위치4.jpg"/>
          <p:cNvPicPr>
            <a:picLocks noChangeAspect="1" noChangeArrowheads="1"/>
          </p:cNvPicPr>
          <p:nvPr/>
        </p:nvPicPr>
        <p:blipFill>
          <a:blip r:embed="rId3" cstate="print"/>
          <a:srcRect/>
          <a:stretch>
            <a:fillRect/>
          </a:stretch>
        </p:blipFill>
        <p:spPr bwMode="auto">
          <a:xfrm>
            <a:off x="-550088" y="0"/>
            <a:ext cx="9946624" cy="6858000"/>
          </a:xfrm>
          <a:prstGeom prst="rect">
            <a:avLst/>
          </a:prstGeom>
          <a:noFill/>
        </p:spPr>
      </p:pic>
      <p:sp>
        <p:nvSpPr>
          <p:cNvPr id="15" name="Rectangle 3"/>
          <p:cNvSpPr>
            <a:spLocks noChangeArrowheads="1"/>
          </p:cNvSpPr>
          <p:nvPr/>
        </p:nvSpPr>
        <p:spPr bwMode="auto">
          <a:xfrm>
            <a:off x="179512" y="6402820"/>
            <a:ext cx="6192688"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독일   사진출처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http://humandrama.tistory.com/508</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
        <p:nvSpPr>
          <p:cNvPr id="12" name="Rectangle 2">
            <a:extLst>
              <a:ext uri="{FF2B5EF4-FFF2-40B4-BE49-F238E27FC236}">
                <a16:creationId xmlns:a16="http://schemas.microsoft.com/office/drawing/2014/main" id="{38F7D3D5-2A7B-4325-87DD-106B761EE5A2}"/>
              </a:ext>
            </a:extLst>
          </p:cNvPr>
          <p:cNvSpPr>
            <a:spLocks noChangeArrowheads="1"/>
          </p:cNvSpPr>
          <p:nvPr/>
        </p:nvSpPr>
        <p:spPr bwMode="auto">
          <a:xfrm>
            <a:off x="161230" y="297659"/>
            <a:ext cx="2610570" cy="509129"/>
          </a:xfrm>
          <a:prstGeom prst="rect">
            <a:avLst/>
          </a:prstGeom>
          <a:noFill/>
          <a:ln w="9525">
            <a:noFill/>
            <a:miter lim="800000"/>
            <a:headEnd/>
            <a:tailEnd/>
          </a:ln>
        </p:spPr>
        <p:txBody>
          <a:bodyPr wrap="square" lIns="68405" tIns="34202" rIns="68405" bIns="34202">
            <a:spAutoFit/>
          </a:bodyPr>
          <a:lstStyle/>
          <a:p>
            <a:pPr algn="l" defTabSz="685800" fontAlgn="base">
              <a:lnSpc>
                <a:spcPct val="70000"/>
              </a:lnSpc>
              <a:spcBef>
                <a:spcPct val="0"/>
              </a:spcBef>
              <a:spcAft>
                <a:spcPct val="0"/>
              </a:spcAft>
            </a:pPr>
            <a:r>
              <a:rPr kumimoji="1" lang="ko-KR" altLang="en-US" sz="3800" dirty="0">
                <a:solidFill>
                  <a:srgbClr val="000000"/>
                </a:solidFill>
                <a:latin typeface="나눔스퀘어OTF" panose="020B0600000101010101" pitchFamily="34" charset="-127"/>
                <a:ea typeface="나눔스퀘어OTF" panose="020B0600000101010101" pitchFamily="34" charset="-127"/>
              </a:rPr>
              <a:t>독일은</a:t>
            </a:r>
            <a:r>
              <a:rPr kumimoji="1" lang="en-US" altLang="ko-KR" sz="3800" dirty="0">
                <a:solidFill>
                  <a:srgbClr val="000000"/>
                </a:solidFill>
                <a:latin typeface="나눔스퀘어OTF" panose="020B0600000101010101" pitchFamily="34" charset="-127"/>
                <a:ea typeface="나눔스퀘어OTF" panose="020B0600000101010101" pitchFamily="34" charset="-127"/>
              </a:rPr>
              <a:t>…</a:t>
            </a:r>
            <a:endParaRPr kumimoji="1" lang="ko-KR" altLang="en-US" sz="3800" dirty="0">
              <a:solidFill>
                <a:srgbClr val="000000"/>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273672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독일인</a:t>
            </a:r>
          </a:p>
        </p:txBody>
      </p:sp>
      <p:pic>
        <p:nvPicPr>
          <p:cNvPr id="11186180" name="Picture 4" descr="D:\업무관련\서비스디자인팀_2013\신호등_위치3.jpg"/>
          <p:cNvPicPr>
            <a:picLocks noChangeAspect="1" noChangeArrowheads="1"/>
          </p:cNvPicPr>
          <p:nvPr/>
        </p:nvPicPr>
        <p:blipFill>
          <a:blip r:embed="rId3" cstate="print"/>
          <a:srcRect/>
          <a:stretch>
            <a:fillRect/>
          </a:stretch>
        </p:blipFill>
        <p:spPr bwMode="auto">
          <a:xfrm>
            <a:off x="-1324" y="0"/>
            <a:ext cx="9253847" cy="6861616"/>
          </a:xfrm>
          <a:prstGeom prst="rect">
            <a:avLst/>
          </a:prstGeom>
          <a:noFill/>
        </p:spPr>
      </p:pic>
      <p:sp>
        <p:nvSpPr>
          <p:cNvPr id="15" name="Rectangle 3"/>
          <p:cNvSpPr>
            <a:spLocks noChangeArrowheads="1"/>
          </p:cNvSpPr>
          <p:nvPr/>
        </p:nvSpPr>
        <p:spPr bwMode="auto">
          <a:xfrm>
            <a:off x="179512" y="6402820"/>
            <a:ext cx="6192688"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독일   사진출처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http://humandrama.tistory.com/508</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
        <p:nvSpPr>
          <p:cNvPr id="12" name="Rectangle 2">
            <a:extLst>
              <a:ext uri="{FF2B5EF4-FFF2-40B4-BE49-F238E27FC236}">
                <a16:creationId xmlns:a16="http://schemas.microsoft.com/office/drawing/2014/main" id="{38F7D3D5-2A7B-4325-87DD-106B761EE5A2}"/>
              </a:ext>
            </a:extLst>
          </p:cNvPr>
          <p:cNvSpPr>
            <a:spLocks noChangeArrowheads="1"/>
          </p:cNvSpPr>
          <p:nvPr/>
        </p:nvSpPr>
        <p:spPr bwMode="auto">
          <a:xfrm>
            <a:off x="161230" y="297659"/>
            <a:ext cx="2610570" cy="509129"/>
          </a:xfrm>
          <a:prstGeom prst="rect">
            <a:avLst/>
          </a:prstGeom>
          <a:noFill/>
          <a:ln w="9525">
            <a:noFill/>
            <a:miter lim="800000"/>
            <a:headEnd/>
            <a:tailEnd/>
          </a:ln>
        </p:spPr>
        <p:txBody>
          <a:bodyPr wrap="square" lIns="68405" tIns="34202" rIns="68405" bIns="34202">
            <a:spAutoFit/>
          </a:bodyPr>
          <a:lstStyle/>
          <a:p>
            <a:pPr algn="l" defTabSz="685800" fontAlgn="base">
              <a:lnSpc>
                <a:spcPct val="70000"/>
              </a:lnSpc>
              <a:spcBef>
                <a:spcPct val="0"/>
              </a:spcBef>
              <a:spcAft>
                <a:spcPct val="0"/>
              </a:spcAft>
            </a:pPr>
            <a:r>
              <a:rPr kumimoji="1" lang="ko-KR" altLang="en-US" sz="3800" dirty="0">
                <a:solidFill>
                  <a:srgbClr val="000000"/>
                </a:solidFill>
                <a:latin typeface="나눔스퀘어OTF" panose="020B0600000101010101" pitchFamily="34" charset="-127"/>
                <a:ea typeface="나눔스퀘어OTF" panose="020B0600000101010101" pitchFamily="34" charset="-127"/>
              </a:rPr>
              <a:t>독일은</a:t>
            </a:r>
            <a:r>
              <a:rPr kumimoji="1" lang="en-US" altLang="ko-KR" sz="3800" dirty="0">
                <a:solidFill>
                  <a:srgbClr val="000000"/>
                </a:solidFill>
                <a:latin typeface="나눔스퀘어OTF" panose="020B0600000101010101" pitchFamily="34" charset="-127"/>
                <a:ea typeface="나눔스퀘어OTF" panose="020B0600000101010101" pitchFamily="34" charset="-127"/>
              </a:rPr>
              <a:t>…</a:t>
            </a:r>
            <a:endParaRPr kumimoji="1" lang="ko-KR" altLang="en-US" sz="3800" dirty="0">
              <a:solidFill>
                <a:srgbClr val="000000"/>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3595488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업무관련\서비스디자인팀_2013\신호등_위치2.jpg">
            <a:extLst>
              <a:ext uri="{FF2B5EF4-FFF2-40B4-BE49-F238E27FC236}">
                <a16:creationId xmlns:a16="http://schemas.microsoft.com/office/drawing/2014/main" id="{9891C16C-492C-6D15-575D-CD229F1AD1ED}"/>
              </a:ext>
            </a:extLst>
          </p:cNvPr>
          <p:cNvPicPr>
            <a:picLocks noChangeAspect="1" noChangeArrowheads="1"/>
          </p:cNvPicPr>
          <p:nvPr/>
        </p:nvPicPr>
        <p:blipFill>
          <a:blip r:embed="rId3" cstate="print"/>
          <a:srcRect/>
          <a:stretch>
            <a:fillRect/>
          </a:stretch>
        </p:blipFill>
        <p:spPr bwMode="auto">
          <a:xfrm>
            <a:off x="-851588" y="0"/>
            <a:ext cx="10167534" cy="6885384"/>
          </a:xfrm>
          <a:prstGeom prst="rect">
            <a:avLst/>
          </a:prstGeom>
          <a:noFill/>
        </p:spPr>
      </p:pic>
      <p:sp>
        <p:nvSpPr>
          <p:cNvPr id="29700" name="Rectangle 2"/>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독일인</a:t>
            </a:r>
          </a:p>
        </p:txBody>
      </p:sp>
      <p:sp>
        <p:nvSpPr>
          <p:cNvPr id="15" name="Rectangle 3"/>
          <p:cNvSpPr>
            <a:spLocks noChangeArrowheads="1"/>
          </p:cNvSpPr>
          <p:nvPr/>
        </p:nvSpPr>
        <p:spPr bwMode="auto">
          <a:xfrm>
            <a:off x="179512" y="6402820"/>
            <a:ext cx="6192688"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독일   사진출처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http://humandrama.tistory.com/508</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757084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업무관련\서비스디자인팀_2014\사진_업무관련\출장\20140226_073748.jpg">
            <a:extLst>
              <a:ext uri="{FF2B5EF4-FFF2-40B4-BE49-F238E27FC236}">
                <a16:creationId xmlns:a16="http://schemas.microsoft.com/office/drawing/2014/main" id="{A6575F46-E59D-1767-4B1C-B7F44915AA71}"/>
              </a:ext>
            </a:extLst>
          </p:cNvPr>
          <p:cNvPicPr>
            <a:picLocks noChangeAspect="1" noChangeArrowheads="1"/>
          </p:cNvPicPr>
          <p:nvPr/>
        </p:nvPicPr>
        <p:blipFill>
          <a:blip r:embed="rId3" cstate="print">
            <a:lum bright="2000" contrast="5000"/>
          </a:blip>
          <a:srcRect/>
          <a:stretch>
            <a:fillRect/>
          </a:stretch>
        </p:blipFill>
        <p:spPr bwMode="auto">
          <a:xfrm>
            <a:off x="-324544" y="0"/>
            <a:ext cx="9468544" cy="7101409"/>
          </a:xfrm>
          <a:prstGeom prst="rect">
            <a:avLst/>
          </a:prstGeom>
          <a:noFill/>
        </p:spPr>
      </p:pic>
      <p:sp>
        <p:nvSpPr>
          <p:cNvPr id="15" name="Rectangle 3"/>
          <p:cNvSpPr>
            <a:spLocks noChangeArrowheads="1"/>
          </p:cNvSpPr>
          <p:nvPr/>
        </p:nvSpPr>
        <p:spPr bwMode="auto">
          <a:xfrm>
            <a:off x="179512" y="6402820"/>
            <a:ext cx="6192688" cy="338316"/>
          </a:xfrm>
          <a:prstGeom prst="rect">
            <a:avLst/>
          </a:prstGeom>
          <a:noFill/>
          <a:ln w="9525" algn="ctr">
            <a:noFill/>
            <a:miter lim="800000"/>
            <a:headEnd/>
            <a:tailEnd/>
          </a:ln>
        </p:spPr>
        <p:txBody>
          <a:bodyPr wrap="square" lIns="91206" tIns="45602" rIns="91206" bIns="45602">
            <a:spAutoFit/>
          </a:bodyPr>
          <a:lstStyle/>
          <a:p>
            <a:pPr algn="l">
              <a:spcBef>
                <a:spcPct val="30000"/>
              </a:spcBef>
            </a:pPr>
            <a:r>
              <a:rPr lang="ko-KR" altLang="en-US" sz="1600" dirty="0">
                <a:solidFill>
                  <a:schemeClr val="bg1"/>
                </a:solidFill>
                <a:latin typeface="나눔스퀘어OTF" panose="020B0600000101010101" pitchFamily="34" charset="-127"/>
                <a:ea typeface="나눔스퀘어OTF" panose="020B0600000101010101" pitchFamily="34" charset="-127"/>
              </a:rPr>
              <a:t>사진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ko-KR" altLang="en-US" sz="1600" dirty="0">
                <a:solidFill>
                  <a:schemeClr val="bg1"/>
                </a:solidFill>
                <a:latin typeface="나눔스퀘어OTF" panose="020B0600000101010101" pitchFamily="34" charset="-127"/>
                <a:ea typeface="나눔스퀘어OTF" panose="020B0600000101010101" pitchFamily="34" charset="-127"/>
              </a:rPr>
              <a:t>독일   사진출처 </a:t>
            </a:r>
            <a:r>
              <a:rPr lang="en-US" altLang="ko-KR" sz="1600" dirty="0">
                <a:solidFill>
                  <a:schemeClr val="bg1"/>
                </a:solidFill>
                <a:latin typeface="나눔스퀘어OTF" panose="020B0600000101010101" pitchFamily="34" charset="-127"/>
                <a:ea typeface="나눔스퀘어OTF" panose="020B0600000101010101" pitchFamily="34" charset="-127"/>
              </a:rPr>
              <a:t>: </a:t>
            </a:r>
            <a:r>
              <a:rPr lang="en-US" altLang="ko-KR" sz="1600" dirty="0">
                <a:solidFill>
                  <a:schemeClr val="bg1"/>
                </a:solidFill>
                <a:latin typeface="나눔스퀘어OTF" panose="020B0600000101010101" pitchFamily="34" charset="-127"/>
                <a:ea typeface="나눔스퀘어OTF" panose="020B0600000101010101" pitchFamily="34" charset="-127"/>
                <a:hlinkClick r:id="rId4"/>
              </a:rPr>
              <a:t>http://humandrama.tistory.com/508</a:t>
            </a:r>
            <a:r>
              <a:rPr lang="en-US" altLang="ko-KR" sz="1600" dirty="0">
                <a:solidFill>
                  <a:schemeClr val="bg1"/>
                </a:solidFill>
                <a:latin typeface="나눔스퀘어OTF" panose="020B0600000101010101" pitchFamily="34" charset="-127"/>
                <a:ea typeface="나눔스퀘어OTF" panose="020B0600000101010101" pitchFamily="34" charset="-127"/>
              </a:rPr>
              <a:t>  </a:t>
            </a:r>
            <a:endParaRPr lang="ko-KR" altLang="en-US" sz="1600" dirty="0">
              <a:solidFill>
                <a:schemeClr val="bg1"/>
              </a:solidFill>
              <a:latin typeface="나눔스퀘어OTF" panose="020B0600000101010101" pitchFamily="34" charset="-127"/>
              <a:ea typeface="나눔스퀘어OTF" panose="020B0600000101010101" pitchFamily="34" charset="-127"/>
            </a:endParaRPr>
          </a:p>
        </p:txBody>
      </p:sp>
      <p:sp>
        <p:nvSpPr>
          <p:cNvPr id="10" name="Rectangle 2">
            <a:extLst>
              <a:ext uri="{FF2B5EF4-FFF2-40B4-BE49-F238E27FC236}">
                <a16:creationId xmlns:a16="http://schemas.microsoft.com/office/drawing/2014/main" id="{D390F33A-F043-7749-872D-A685CADABF6E}"/>
              </a:ext>
            </a:extLst>
          </p:cNvPr>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독일인</a:t>
            </a:r>
          </a:p>
        </p:txBody>
      </p:sp>
    </p:spTree>
    <p:extLst>
      <p:ext uri="{BB962C8B-B14F-4D97-AF65-F5344CB8AC3E}">
        <p14:creationId xmlns:p14="http://schemas.microsoft.com/office/powerpoint/2010/main" val="582697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descr="C:\업무관련\서비스디자인팀_2014\사진_업무관련\출장\20140226_073748.jpg">
            <a:extLst>
              <a:ext uri="{FF2B5EF4-FFF2-40B4-BE49-F238E27FC236}">
                <a16:creationId xmlns:a16="http://schemas.microsoft.com/office/drawing/2014/main" id="{D89E60C2-2303-A128-DE42-CBE8B7146686}"/>
              </a:ext>
            </a:extLst>
          </p:cNvPr>
          <p:cNvPicPr>
            <a:picLocks noChangeAspect="1" noChangeArrowheads="1"/>
          </p:cNvPicPr>
          <p:nvPr/>
        </p:nvPicPr>
        <p:blipFill>
          <a:blip r:embed="rId3" cstate="print">
            <a:lum bright="2000" contrast="5000"/>
          </a:blip>
          <a:srcRect/>
          <a:stretch>
            <a:fillRect/>
          </a:stretch>
        </p:blipFill>
        <p:spPr bwMode="auto">
          <a:xfrm>
            <a:off x="-324544" y="0"/>
            <a:ext cx="9468544" cy="7101409"/>
          </a:xfrm>
          <a:prstGeom prst="rect">
            <a:avLst/>
          </a:prstGeom>
          <a:noFill/>
        </p:spPr>
      </p:pic>
      <p:sp>
        <p:nvSpPr>
          <p:cNvPr id="26" name="Rectangle 3">
            <a:extLst>
              <a:ext uri="{FF2B5EF4-FFF2-40B4-BE49-F238E27FC236}">
                <a16:creationId xmlns:a16="http://schemas.microsoft.com/office/drawing/2014/main" id="{6F6256AC-08F4-DAA0-10CE-8A179B073223}"/>
              </a:ext>
            </a:extLst>
          </p:cNvPr>
          <p:cNvSpPr>
            <a:spLocks noChangeArrowheads="1"/>
          </p:cNvSpPr>
          <p:nvPr/>
        </p:nvSpPr>
        <p:spPr bwMode="auto">
          <a:xfrm>
            <a:off x="827088" y="2564904"/>
            <a:ext cx="7561336" cy="936104"/>
          </a:xfrm>
          <a:prstGeom prst="rect">
            <a:avLst/>
          </a:prstGeom>
          <a:solidFill>
            <a:schemeClr val="tx1">
              <a:alpha val="79999"/>
            </a:schemeClr>
          </a:solidFill>
          <a:ln w="9525" algn="ctr">
            <a:noFill/>
            <a:miter lim="800000"/>
            <a:headEnd/>
            <a:tailEnd/>
          </a:ln>
        </p:spPr>
        <p:txBody>
          <a:bodyPr wrap="none" lIns="91206" tIns="45602" rIns="91206" bIns="45602" anchor="ctr"/>
          <a:lstStyle/>
          <a:p>
            <a:endParaRPr lang="ko-KR" altLang="en-US" dirty="0">
              <a:latin typeface="나눔스퀘어OTF" panose="020B0600000101010101" pitchFamily="34" charset="-127"/>
              <a:ea typeface="나눔스퀘어OTF" panose="020B0600000101010101" pitchFamily="34" charset="-127"/>
            </a:endParaRPr>
          </a:p>
        </p:txBody>
      </p:sp>
      <p:sp>
        <p:nvSpPr>
          <p:cNvPr id="27" name="Rectangle 3">
            <a:extLst>
              <a:ext uri="{FF2B5EF4-FFF2-40B4-BE49-F238E27FC236}">
                <a16:creationId xmlns:a16="http://schemas.microsoft.com/office/drawing/2014/main" id="{93F5EE1F-8F68-D702-386B-F0D236109530}"/>
              </a:ext>
            </a:extLst>
          </p:cNvPr>
          <p:cNvSpPr>
            <a:spLocks noChangeArrowheads="1"/>
          </p:cNvSpPr>
          <p:nvPr/>
        </p:nvSpPr>
        <p:spPr bwMode="auto">
          <a:xfrm>
            <a:off x="827088" y="3212976"/>
            <a:ext cx="7561336" cy="936104"/>
          </a:xfrm>
          <a:prstGeom prst="rect">
            <a:avLst/>
          </a:prstGeom>
          <a:solidFill>
            <a:schemeClr val="tx1">
              <a:alpha val="79999"/>
            </a:schemeClr>
          </a:solidFill>
          <a:ln w="9525" algn="ctr">
            <a:noFill/>
            <a:miter lim="800000"/>
            <a:headEnd/>
            <a:tailEnd/>
          </a:ln>
        </p:spPr>
        <p:txBody>
          <a:bodyPr wrap="none" lIns="91206" tIns="45602" rIns="91206" bIns="45602" anchor="ctr"/>
          <a:lstStyle/>
          <a:p>
            <a:endParaRPr lang="ko-KR" altLang="en-US" dirty="0">
              <a:latin typeface="나눔스퀘어OTF" panose="020B0600000101010101" pitchFamily="34" charset="-127"/>
              <a:ea typeface="나눔스퀘어OTF" panose="020B0600000101010101" pitchFamily="34" charset="-127"/>
            </a:endParaRPr>
          </a:p>
        </p:txBody>
      </p:sp>
      <p:sp>
        <p:nvSpPr>
          <p:cNvPr id="28" name="Rectangle 2">
            <a:extLst>
              <a:ext uri="{FF2B5EF4-FFF2-40B4-BE49-F238E27FC236}">
                <a16:creationId xmlns:a16="http://schemas.microsoft.com/office/drawing/2014/main" id="{C7A48A80-8BF2-5757-4983-57BDC0C69890}"/>
              </a:ext>
            </a:extLst>
          </p:cNvPr>
          <p:cNvSpPr>
            <a:spLocks noChangeArrowheads="1"/>
          </p:cNvSpPr>
          <p:nvPr/>
        </p:nvSpPr>
        <p:spPr bwMode="auto">
          <a:xfrm>
            <a:off x="827088" y="3501014"/>
            <a:ext cx="7561336" cy="441036"/>
          </a:xfrm>
          <a:prstGeom prst="rect">
            <a:avLst/>
          </a:prstGeom>
          <a:noFill/>
          <a:ln w="9525">
            <a:noFill/>
            <a:miter lim="800000"/>
            <a:headEnd/>
            <a:tailEnd/>
          </a:ln>
        </p:spPr>
        <p:txBody>
          <a:bodyPr wrap="square" lIns="91206" tIns="45602" rIns="91206" bIns="45602">
            <a:spAutoFit/>
          </a:bodyPr>
          <a:lstStyle/>
          <a:p>
            <a:pPr>
              <a:lnSpc>
                <a:spcPct val="70000"/>
              </a:lnSpc>
              <a:spcBef>
                <a:spcPct val="0"/>
              </a:spcBef>
            </a:pPr>
            <a:r>
              <a:rPr lang="ko-KR" altLang="en-US" sz="3000" dirty="0">
                <a:solidFill>
                  <a:schemeClr val="bg1"/>
                </a:solidFill>
                <a:latin typeface="나눔스퀘어OTF" panose="020B0600000101010101" pitchFamily="34" charset="-127"/>
                <a:ea typeface="나눔스퀘어OTF" panose="020B0600000101010101" pitchFamily="34" charset="-127"/>
              </a:rPr>
              <a:t>행동이 변화되도록</a:t>
            </a:r>
            <a:r>
              <a:rPr lang="en-US" altLang="ko-KR" sz="3000" dirty="0">
                <a:solidFill>
                  <a:schemeClr val="bg1"/>
                </a:solidFill>
                <a:latin typeface="나눔스퀘어OTF" panose="020B0600000101010101" pitchFamily="34" charset="-127"/>
                <a:ea typeface="나눔스퀘어OTF" panose="020B0600000101010101" pitchFamily="34" charset="-127"/>
              </a:rPr>
              <a:t>,</a:t>
            </a:r>
            <a:r>
              <a:rPr lang="ko-KR" altLang="en-US" sz="3000" dirty="0">
                <a:solidFill>
                  <a:schemeClr val="bg1"/>
                </a:solidFill>
                <a:latin typeface="나눔스퀘어OTF" panose="020B0600000101010101" pitchFamily="34" charset="-127"/>
                <a:ea typeface="나눔스퀘어OTF" panose="020B0600000101010101" pitchFamily="34" charset="-127"/>
              </a:rPr>
              <a:t> 조건을 디자인함으로써</a:t>
            </a:r>
            <a:r>
              <a:rPr lang="en-US" altLang="ko-KR" sz="3000" dirty="0">
                <a:solidFill>
                  <a:schemeClr val="bg1"/>
                </a:solidFill>
                <a:latin typeface="나눔스퀘어OTF" panose="020B0600000101010101" pitchFamily="34" charset="-127"/>
                <a:ea typeface="나눔스퀘어OTF" panose="020B0600000101010101" pitchFamily="34" charset="-127"/>
              </a:rPr>
              <a:t>.</a:t>
            </a:r>
            <a:endParaRPr lang="ko-KR" altLang="en-US" sz="3000" dirty="0">
              <a:solidFill>
                <a:schemeClr val="bg1"/>
              </a:solidFill>
              <a:latin typeface="나눔스퀘어OTF" panose="020B0600000101010101" pitchFamily="34" charset="-127"/>
              <a:ea typeface="나눔스퀘어OTF" panose="020B0600000101010101" pitchFamily="34" charset="-127"/>
            </a:endParaRPr>
          </a:p>
        </p:txBody>
      </p:sp>
      <p:sp>
        <p:nvSpPr>
          <p:cNvPr id="21" name="Rectangle 2"/>
          <p:cNvSpPr>
            <a:spLocks noChangeArrowheads="1"/>
          </p:cNvSpPr>
          <p:nvPr/>
        </p:nvSpPr>
        <p:spPr bwMode="auto">
          <a:xfrm>
            <a:off x="1115368" y="2852939"/>
            <a:ext cx="6984776" cy="441036"/>
          </a:xfrm>
          <a:prstGeom prst="rect">
            <a:avLst/>
          </a:prstGeom>
          <a:noFill/>
          <a:ln w="9525">
            <a:noFill/>
            <a:miter lim="800000"/>
            <a:headEnd/>
            <a:tailEnd/>
          </a:ln>
        </p:spPr>
        <p:txBody>
          <a:bodyPr wrap="square" lIns="91206" tIns="45602" rIns="91206" bIns="45602">
            <a:spAutoFit/>
          </a:bodyPr>
          <a:lstStyle/>
          <a:p>
            <a:pPr>
              <a:lnSpc>
                <a:spcPct val="70000"/>
              </a:lnSpc>
              <a:spcBef>
                <a:spcPct val="0"/>
              </a:spcBef>
            </a:pPr>
            <a:r>
              <a:rPr lang="ko-KR" altLang="en-US" sz="3000" dirty="0">
                <a:solidFill>
                  <a:schemeClr val="bg1"/>
                </a:solidFill>
                <a:latin typeface="나눔스퀘어OTF" panose="020B0600000101010101" pitchFamily="34" charset="-127"/>
                <a:ea typeface="나눔스퀘어OTF" panose="020B0600000101010101" pitchFamily="34" charset="-127"/>
              </a:rPr>
              <a:t>더 쉽게 질서를 유지할 수 있습니다</a:t>
            </a:r>
            <a:r>
              <a:rPr lang="en-US" altLang="ko-KR" sz="3000" dirty="0">
                <a:solidFill>
                  <a:schemeClr val="bg1"/>
                </a:solidFill>
                <a:latin typeface="나눔스퀘어OTF" panose="020B0600000101010101" pitchFamily="34" charset="-127"/>
                <a:ea typeface="나눔스퀘어OTF" panose="020B0600000101010101" pitchFamily="34" charset="-127"/>
              </a:rPr>
              <a:t>.</a:t>
            </a:r>
            <a:endParaRPr lang="ko-KR" altLang="en-US" sz="3000" dirty="0">
              <a:solidFill>
                <a:schemeClr val="bg1"/>
              </a:solidFill>
              <a:latin typeface="나눔스퀘어OTF" panose="020B0600000101010101" pitchFamily="34" charset="-127"/>
              <a:ea typeface="나눔스퀘어OTF" panose="020B0600000101010101" pitchFamily="34" charset="-127"/>
            </a:endParaRPr>
          </a:p>
        </p:txBody>
      </p:sp>
      <p:sp>
        <p:nvSpPr>
          <p:cNvPr id="30" name="Rectangle 2">
            <a:extLst>
              <a:ext uri="{FF2B5EF4-FFF2-40B4-BE49-F238E27FC236}">
                <a16:creationId xmlns:a16="http://schemas.microsoft.com/office/drawing/2014/main" id="{FF2CA7EB-17C8-799C-4F2D-A5974EE30781}"/>
              </a:ext>
            </a:extLst>
          </p:cNvPr>
          <p:cNvSpPr>
            <a:spLocks noChangeArrowheads="1"/>
          </p:cNvSpPr>
          <p:nvPr/>
        </p:nvSpPr>
        <p:spPr bwMode="auto">
          <a:xfrm>
            <a:off x="107951" y="193678"/>
            <a:ext cx="8569325" cy="534075"/>
          </a:xfrm>
          <a:prstGeom prst="rect">
            <a:avLst/>
          </a:prstGeom>
          <a:noFill/>
          <a:ln w="9525">
            <a:noFill/>
            <a:miter lim="800000"/>
            <a:headEnd/>
            <a:tailEnd/>
          </a:ln>
        </p:spPr>
        <p:txBody>
          <a:bodyPr lIns="91206" tIns="45602" rIns="91206" bIns="45602">
            <a:spAutoFit/>
          </a:bodyPr>
          <a:lstStyle/>
          <a:p>
            <a:pPr algn="l">
              <a:lnSpc>
                <a:spcPct val="70000"/>
              </a:lnSpc>
              <a:spcBef>
                <a:spcPct val="0"/>
              </a:spcBef>
            </a:pPr>
            <a:r>
              <a:rPr lang="ko-KR" altLang="en-US" sz="3800" dirty="0">
                <a:solidFill>
                  <a:schemeClr val="tx1"/>
                </a:solidFill>
                <a:latin typeface="나눔스퀘어OTF" panose="020B0600000101010101" pitchFamily="34" charset="-127"/>
                <a:ea typeface="나눔스퀘어OTF" panose="020B0600000101010101" pitchFamily="34" charset="-127"/>
              </a:rPr>
              <a:t>법규를 준수하는 독일인</a:t>
            </a:r>
          </a:p>
        </p:txBody>
      </p:sp>
    </p:spTree>
    <p:extLst>
      <p:ext uri="{BB962C8B-B14F-4D97-AF65-F5344CB8AC3E}">
        <p14:creationId xmlns:p14="http://schemas.microsoft.com/office/powerpoint/2010/main" val="2952371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2105408" y="1149360"/>
            <a:ext cx="4914864" cy="5089440"/>
            <a:chOff x="2251609" y="1425704"/>
            <a:chExt cx="4640782" cy="4805623"/>
          </a:xfrm>
        </p:grpSpPr>
        <p:sp>
          <p:nvSpPr>
            <p:cNvPr id="19" name="타원 18"/>
            <p:cNvSpPr/>
            <p:nvPr/>
          </p:nvSpPr>
          <p:spPr bwMode="auto">
            <a:xfrm>
              <a:off x="2347144" y="1425704"/>
              <a:ext cx="4469745" cy="4436761"/>
            </a:xfrm>
            <a:prstGeom prst="ellipse">
              <a:avLst/>
            </a:prstGeom>
            <a:solidFill>
              <a:schemeClr val="bg1">
                <a:lumMod val="85000"/>
                <a:alpha val="6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4047">
                <a:spcBef>
                  <a:spcPct val="0"/>
                </a:spcBef>
              </a:pPr>
              <a:endParaRPr lang="ko-KR" altLang="en-US" sz="1200" b="1" dirty="0">
                <a:solidFill>
                  <a:srgbClr val="000000"/>
                </a:solidFill>
                <a:latin typeface="나눔스퀘어" panose="020B0600000101010101" pitchFamily="50" charset="-127"/>
                <a:ea typeface="나눔스퀘어" panose="020B0600000101010101" pitchFamily="50" charset="-127"/>
              </a:endParaRPr>
            </a:p>
          </p:txBody>
        </p:sp>
        <p:sp>
          <p:nvSpPr>
            <p:cNvPr id="20" name="TextBox 19"/>
            <p:cNvSpPr txBox="1"/>
            <p:nvPr/>
          </p:nvSpPr>
          <p:spPr>
            <a:xfrm>
              <a:off x="2251609" y="5797416"/>
              <a:ext cx="4640782" cy="433911"/>
            </a:xfrm>
            <a:prstGeom prst="rect">
              <a:avLst/>
            </a:prstGeom>
            <a:noFill/>
          </p:spPr>
          <p:txBody>
            <a:bodyPr wrap="square" rtlCol="0">
              <a:spAutoFit/>
            </a:bodyPr>
            <a:lstStyle/>
            <a:p>
              <a:pPr defTabSz="685800"/>
              <a:r>
                <a:rPr lang="ko-KR" altLang="en-US" sz="1650" dirty="0">
                  <a:solidFill>
                    <a:prstClr val="black"/>
                  </a:solidFill>
                  <a:latin typeface="나눔스퀘어" panose="020B0600000101010101" pitchFamily="50" charset="-127"/>
                  <a:ea typeface="나눔스퀘어" panose="020B0600000101010101" pitchFamily="50" charset="-127"/>
                </a:rPr>
                <a:t>보이지 않는 디자인 </a:t>
              </a:r>
              <a:r>
                <a:rPr lang="ko-KR" altLang="en-US" sz="1650" dirty="0">
                  <a:solidFill>
                    <a:srgbClr val="000000"/>
                  </a:solidFill>
                  <a:latin typeface="나눔스퀘어" panose="020B0600000101010101" pitchFamily="50" charset="-127"/>
                  <a:ea typeface="나눔스퀘어" panose="020B0600000101010101" pitchFamily="50" charset="-127"/>
                </a:rPr>
                <a:t> </a:t>
              </a:r>
            </a:p>
          </p:txBody>
        </p:sp>
      </p:grpSp>
      <p:grpSp>
        <p:nvGrpSpPr>
          <p:cNvPr id="21" name="그룹 20"/>
          <p:cNvGrpSpPr/>
          <p:nvPr/>
        </p:nvGrpSpPr>
        <p:grpSpPr>
          <a:xfrm>
            <a:off x="3319079" y="2288112"/>
            <a:ext cx="2503506" cy="2569545"/>
            <a:chOff x="1681232" y="764704"/>
            <a:chExt cx="5801568" cy="5954603"/>
          </a:xfrm>
        </p:grpSpPr>
        <p:sp>
          <p:nvSpPr>
            <p:cNvPr id="22" name="타원 21"/>
            <p:cNvSpPr/>
            <p:nvPr/>
          </p:nvSpPr>
          <p:spPr bwMode="auto">
            <a:xfrm>
              <a:off x="1681232" y="764704"/>
              <a:ext cx="5801568" cy="5758760"/>
            </a:xfrm>
            <a:prstGeom prst="ellipse">
              <a:avLst/>
            </a:prstGeom>
            <a:solidFill>
              <a:schemeClr val="bg1">
                <a:lumMod val="65000"/>
                <a:alpha val="60000"/>
              </a:schemeClr>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4047">
                <a:spcBef>
                  <a:spcPct val="0"/>
                </a:spcBef>
              </a:pPr>
              <a:endParaRPr lang="ko-KR" altLang="en-US" sz="1200" b="1" dirty="0">
                <a:solidFill>
                  <a:srgbClr val="000000"/>
                </a:solidFill>
                <a:latin typeface="나눔스퀘어" panose="020B0600000101010101" pitchFamily="50" charset="-127"/>
                <a:ea typeface="나눔스퀘어" panose="020B0600000101010101" pitchFamily="50" charset="-127"/>
              </a:endParaRPr>
            </a:p>
          </p:txBody>
        </p:sp>
        <p:sp>
          <p:nvSpPr>
            <p:cNvPr id="23" name="TextBox 22"/>
            <p:cNvSpPr txBox="1"/>
            <p:nvPr/>
          </p:nvSpPr>
          <p:spPr>
            <a:xfrm>
              <a:off x="2251608" y="5916918"/>
              <a:ext cx="4640782" cy="802389"/>
            </a:xfrm>
            <a:prstGeom prst="rect">
              <a:avLst/>
            </a:prstGeom>
            <a:noFill/>
          </p:spPr>
          <p:txBody>
            <a:bodyPr wrap="square"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보이는 디자인</a:t>
              </a:r>
            </a:p>
          </p:txBody>
        </p:sp>
      </p:grpSp>
      <p:sp>
        <p:nvSpPr>
          <p:cNvPr id="28" name="슬라이드 번호 개체 틀 1"/>
          <p:cNvSpPr txBox="1">
            <a:spLocks/>
          </p:cNvSpPr>
          <p:nvPr/>
        </p:nvSpPr>
        <p:spPr>
          <a:xfrm>
            <a:off x="7624944" y="5814628"/>
            <a:ext cx="361425" cy="166037"/>
          </a:xfrm>
          <a:prstGeom prst="rect">
            <a:avLst/>
          </a:prstGeom>
        </p:spPr>
        <p:txBody>
          <a:bodyPr vert="horz" lIns="68405" tIns="34202" rIns="68405" bIns="34202"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defTabSz="685800"/>
            <a:fld id="{5490D8AC-BD46-4635-B724-CD5AE8725218}" type="slidenum">
              <a:rPr lang="ko-KR" altLang="en-US" sz="1050">
                <a:solidFill>
                  <a:prstClr val="black"/>
                </a:solidFill>
                <a:latin typeface="나눔스퀘어" panose="020B0600000101010101" pitchFamily="50" charset="-127"/>
                <a:ea typeface="나눔스퀘어" panose="020B0600000101010101" pitchFamily="50" charset="-127"/>
              </a:rPr>
              <a:pPr defTabSz="685800"/>
              <a:t>5</a:t>
            </a:fld>
            <a:endParaRPr lang="ko-KR" altLang="en-US" sz="1050" dirty="0">
              <a:solidFill>
                <a:prstClr val="black"/>
              </a:solidFill>
              <a:latin typeface="나눔스퀘어" panose="020B0600000101010101" pitchFamily="50" charset="-127"/>
              <a:ea typeface="나눔스퀘어" panose="020B0600000101010101" pitchFamily="50" charset="-127"/>
            </a:endParaRPr>
          </a:p>
        </p:txBody>
      </p:sp>
      <p:sp>
        <p:nvSpPr>
          <p:cNvPr id="25" name="Rectangle 2"/>
          <p:cNvSpPr>
            <a:spLocks noChangeArrowheads="1"/>
          </p:cNvSpPr>
          <p:nvPr/>
        </p:nvSpPr>
        <p:spPr bwMode="auto">
          <a:xfrm>
            <a:off x="179512" y="188640"/>
            <a:ext cx="6264696" cy="776958"/>
          </a:xfrm>
          <a:prstGeom prst="rect">
            <a:avLst/>
          </a:prstGeom>
          <a:noFill/>
          <a:ln w="9525">
            <a:noFill/>
            <a:miter lim="800000"/>
            <a:headEnd/>
            <a:tailEnd/>
          </a:ln>
        </p:spPr>
        <p:txBody>
          <a:bodyPr wrap="square" lIns="68405" tIns="34202" rIns="68405" bIns="34202">
            <a:spAutoFit/>
          </a:bodyPr>
          <a:lstStyle/>
          <a:p>
            <a:pPr algn="l" defTabSz="685800">
              <a:spcBef>
                <a:spcPct val="0"/>
              </a:spcBef>
            </a:pPr>
            <a:r>
              <a:rPr lang="ko-KR" altLang="en-US" sz="3000" dirty="0">
                <a:solidFill>
                  <a:srgbClr val="000000"/>
                </a:solidFill>
                <a:latin typeface="나눔스퀘어 ExtraBold" panose="020B0600000101010101" pitchFamily="50" charset="-127"/>
                <a:ea typeface="나눔스퀘어 ExtraBold" panose="020B0600000101010101" pitchFamily="50" charset="-127"/>
              </a:rPr>
              <a:t>디자인의 영역이 확장되고 있습니다</a:t>
            </a:r>
            <a:r>
              <a:rPr lang="en-US" altLang="ko-KR" sz="3000" dirty="0">
                <a:solidFill>
                  <a:srgbClr val="000000"/>
                </a:solidFill>
                <a:latin typeface="나눔스퀘어 ExtraBold" panose="020B0600000101010101" pitchFamily="50" charset="-127"/>
                <a:ea typeface="나눔스퀘어 ExtraBold" panose="020B0600000101010101" pitchFamily="50" charset="-127"/>
              </a:rPr>
              <a:t>.</a:t>
            </a:r>
            <a:br>
              <a:rPr lang="en-US" altLang="ko-KR" sz="3000" dirty="0">
                <a:solidFill>
                  <a:srgbClr val="000000"/>
                </a:solidFill>
                <a:latin typeface="나눔스퀘어 ExtraBold" panose="020B0600000101010101" pitchFamily="50" charset="-127"/>
                <a:ea typeface="나눔스퀘어 ExtraBold" panose="020B0600000101010101" pitchFamily="50" charset="-127"/>
              </a:rPr>
            </a:br>
            <a:r>
              <a:rPr lang="en-US" altLang="ko-KR" sz="1600" dirty="0">
                <a:solidFill>
                  <a:srgbClr val="000000"/>
                </a:solidFill>
                <a:latin typeface="나눔스퀘어" panose="020B0600000101010101" pitchFamily="50" charset="-127"/>
                <a:ea typeface="나눔스퀘어" panose="020B0600000101010101" pitchFamily="50" charset="-127"/>
              </a:rPr>
              <a:t> ‘</a:t>
            </a:r>
            <a:r>
              <a:rPr lang="ko-KR" altLang="en-US" sz="1600" dirty="0">
                <a:solidFill>
                  <a:srgbClr val="000000"/>
                </a:solidFill>
                <a:latin typeface="나눔스퀘어" panose="020B0600000101010101" pitchFamily="50" charset="-127"/>
                <a:ea typeface="나눔스퀘어" panose="020B0600000101010101" pitchFamily="50" charset="-127"/>
              </a:rPr>
              <a:t>무엇</a:t>
            </a:r>
            <a:r>
              <a:rPr lang="en-US" altLang="ko-KR" sz="1600" dirty="0">
                <a:solidFill>
                  <a:srgbClr val="000000"/>
                </a:solidFill>
                <a:latin typeface="나눔스퀘어" panose="020B0600000101010101" pitchFamily="50" charset="-127"/>
                <a:ea typeface="나눔스퀘어" panose="020B0600000101010101" pitchFamily="50" charset="-127"/>
              </a:rPr>
              <a:t>’</a:t>
            </a:r>
            <a:r>
              <a:rPr lang="ko-KR" altLang="en-US" sz="1600" dirty="0">
                <a:solidFill>
                  <a:srgbClr val="000000"/>
                </a:solidFill>
                <a:latin typeface="나눔스퀘어" panose="020B0600000101010101" pitchFamily="50" charset="-127"/>
                <a:ea typeface="나눔스퀘어" panose="020B0600000101010101" pitchFamily="50" charset="-127"/>
              </a:rPr>
              <a:t>을 디자인하는가를 기준으로</a:t>
            </a:r>
            <a:r>
              <a:rPr lang="en-US" altLang="ko-KR" sz="1600" dirty="0">
                <a:solidFill>
                  <a:srgbClr val="000000"/>
                </a:solidFill>
                <a:latin typeface="나눔스퀘어" panose="020B0600000101010101" pitchFamily="50" charset="-127"/>
                <a:ea typeface="나눔스퀘어" panose="020B0600000101010101" pitchFamily="50" charset="-127"/>
              </a:rPr>
              <a:t>…</a:t>
            </a:r>
            <a:endParaRPr lang="ko-KR" altLang="en-US" sz="1600" dirty="0">
              <a:solidFill>
                <a:srgbClr val="000000"/>
              </a:solidFill>
              <a:latin typeface="나눔스퀘어" panose="020B0600000101010101" pitchFamily="50" charset="-127"/>
              <a:ea typeface="나눔스퀘어" panose="020B0600000101010101" pitchFamily="50" charset="-127"/>
            </a:endParaRPr>
          </a:p>
        </p:txBody>
      </p:sp>
      <p:grpSp>
        <p:nvGrpSpPr>
          <p:cNvPr id="2" name="그룹 26"/>
          <p:cNvGrpSpPr/>
          <p:nvPr/>
        </p:nvGrpSpPr>
        <p:grpSpPr>
          <a:xfrm>
            <a:off x="3978893" y="2288111"/>
            <a:ext cx="1165014" cy="1165014"/>
            <a:chOff x="3611972" y="1412776"/>
            <a:chExt cx="1944216" cy="1944216"/>
          </a:xfrm>
          <a:solidFill>
            <a:schemeClr val="tx1">
              <a:lumMod val="50000"/>
              <a:lumOff val="50000"/>
            </a:schemeClr>
          </a:solidFill>
        </p:grpSpPr>
        <p:sp>
          <p:nvSpPr>
            <p:cNvPr id="16" name="타원 15"/>
            <p:cNvSpPr/>
            <p:nvPr/>
          </p:nvSpPr>
          <p:spPr bwMode="auto">
            <a:xfrm>
              <a:off x="3611972" y="1412776"/>
              <a:ext cx="1944216" cy="1944216"/>
            </a:xfrm>
            <a:prstGeom prst="ellipse">
              <a:avLst/>
            </a:prstGeom>
            <a:grp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4047">
                <a:spcBef>
                  <a:spcPct val="0"/>
                </a:spcBef>
              </a:pPr>
              <a:endParaRPr lang="ko-KR" altLang="en-US" sz="2000" b="1" dirty="0">
                <a:solidFill>
                  <a:srgbClr val="FFFFFF"/>
                </a:solidFill>
                <a:latin typeface="나눔스퀘어" panose="020B0600000101010101" pitchFamily="50" charset="-127"/>
                <a:ea typeface="나눔스퀘어" panose="020B0600000101010101" pitchFamily="50" charset="-127"/>
              </a:endParaRPr>
            </a:p>
          </p:txBody>
        </p:sp>
        <p:sp>
          <p:nvSpPr>
            <p:cNvPr id="13" name="TextBox 12"/>
            <p:cNvSpPr txBox="1"/>
            <p:nvPr/>
          </p:nvSpPr>
          <p:spPr>
            <a:xfrm>
              <a:off x="3975616" y="2011489"/>
              <a:ext cx="1172448" cy="667718"/>
            </a:xfrm>
            <a:prstGeom prst="rect">
              <a:avLst/>
            </a:prstGeom>
            <a:noFill/>
          </p:spPr>
          <p:txBody>
            <a:bodyPr wrap="square" rtlCol="0">
              <a:spAutoFit/>
            </a:bodyPr>
            <a:lstStyle/>
            <a:p>
              <a:pPr defTabSz="685800"/>
              <a:r>
                <a:rPr lang="ko-KR" altLang="en-US" sz="2000" dirty="0">
                  <a:solidFill>
                    <a:srgbClr val="FFFFFF"/>
                  </a:solidFill>
                  <a:latin typeface="나눔스퀘어" panose="020B0600000101010101" pitchFamily="50" charset="-127"/>
                  <a:ea typeface="나눔스퀘어" panose="020B0600000101010101" pitchFamily="50" charset="-127"/>
                </a:rPr>
                <a:t>시각</a:t>
              </a:r>
            </a:p>
          </p:txBody>
        </p:sp>
      </p:grpSp>
      <p:grpSp>
        <p:nvGrpSpPr>
          <p:cNvPr id="3" name="그룹 28"/>
          <p:cNvGrpSpPr/>
          <p:nvPr/>
        </p:nvGrpSpPr>
        <p:grpSpPr>
          <a:xfrm>
            <a:off x="3406986" y="3292019"/>
            <a:ext cx="1165014" cy="1165014"/>
            <a:chOff x="2483768" y="3354472"/>
            <a:chExt cx="1944216" cy="1944216"/>
          </a:xfrm>
          <a:solidFill>
            <a:schemeClr val="tx1">
              <a:lumMod val="50000"/>
              <a:lumOff val="50000"/>
            </a:schemeClr>
          </a:solidFill>
        </p:grpSpPr>
        <p:sp>
          <p:nvSpPr>
            <p:cNvPr id="17" name="타원 16"/>
            <p:cNvSpPr/>
            <p:nvPr/>
          </p:nvSpPr>
          <p:spPr bwMode="auto">
            <a:xfrm>
              <a:off x="2483768" y="3354472"/>
              <a:ext cx="1944216" cy="1944216"/>
            </a:xfrm>
            <a:prstGeom prst="ellipse">
              <a:avLst/>
            </a:prstGeom>
            <a:grp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4047">
                <a:spcBef>
                  <a:spcPct val="0"/>
                </a:spcBef>
              </a:pPr>
              <a:endParaRPr lang="ko-KR" altLang="en-US" sz="2000" b="1" dirty="0">
                <a:solidFill>
                  <a:srgbClr val="FFFFFF"/>
                </a:solidFill>
                <a:latin typeface="나눔스퀘어" panose="020B0600000101010101" pitchFamily="50" charset="-127"/>
                <a:ea typeface="나눔스퀘어" panose="020B0600000101010101" pitchFamily="50" charset="-127"/>
              </a:endParaRPr>
            </a:p>
          </p:txBody>
        </p:sp>
        <p:sp>
          <p:nvSpPr>
            <p:cNvPr id="14" name="TextBox 13"/>
            <p:cNvSpPr txBox="1"/>
            <p:nvPr/>
          </p:nvSpPr>
          <p:spPr>
            <a:xfrm>
              <a:off x="2858904" y="3946782"/>
              <a:ext cx="1172448" cy="667718"/>
            </a:xfrm>
            <a:prstGeom prst="rect">
              <a:avLst/>
            </a:prstGeom>
            <a:noFill/>
          </p:spPr>
          <p:txBody>
            <a:bodyPr wrap="square" rtlCol="0">
              <a:spAutoFit/>
            </a:bodyPr>
            <a:lstStyle/>
            <a:p>
              <a:pPr defTabSz="685800"/>
              <a:r>
                <a:rPr lang="ko-KR" altLang="en-US" sz="2000" dirty="0">
                  <a:solidFill>
                    <a:srgbClr val="FFFFFF"/>
                  </a:solidFill>
                  <a:latin typeface="나눔스퀘어" panose="020B0600000101010101" pitchFamily="50" charset="-127"/>
                  <a:ea typeface="나눔스퀘어" panose="020B0600000101010101" pitchFamily="50" charset="-127"/>
                </a:rPr>
                <a:t>제품</a:t>
              </a:r>
            </a:p>
          </p:txBody>
        </p:sp>
      </p:grpSp>
      <p:grpSp>
        <p:nvGrpSpPr>
          <p:cNvPr id="4" name="그룹 29"/>
          <p:cNvGrpSpPr/>
          <p:nvPr/>
        </p:nvGrpSpPr>
        <p:grpSpPr>
          <a:xfrm>
            <a:off x="4572000" y="3292019"/>
            <a:ext cx="1165014" cy="1165014"/>
            <a:chOff x="4740176" y="3354472"/>
            <a:chExt cx="1944216" cy="1944216"/>
          </a:xfrm>
          <a:solidFill>
            <a:schemeClr val="tx1">
              <a:lumMod val="50000"/>
              <a:lumOff val="50000"/>
            </a:schemeClr>
          </a:solidFill>
        </p:grpSpPr>
        <p:sp>
          <p:nvSpPr>
            <p:cNvPr id="26" name="타원 25"/>
            <p:cNvSpPr/>
            <p:nvPr/>
          </p:nvSpPr>
          <p:spPr bwMode="auto">
            <a:xfrm>
              <a:off x="4740176" y="3354472"/>
              <a:ext cx="1944216" cy="1944216"/>
            </a:xfrm>
            <a:prstGeom prst="ellipse">
              <a:avLst/>
            </a:prstGeom>
            <a:grp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4047">
                <a:spcBef>
                  <a:spcPct val="0"/>
                </a:spcBef>
              </a:pPr>
              <a:endParaRPr lang="ko-KR" altLang="en-US" sz="2000" b="1" dirty="0">
                <a:solidFill>
                  <a:srgbClr val="FFFFFF"/>
                </a:solidFill>
                <a:latin typeface="나눔스퀘어" panose="020B0600000101010101" pitchFamily="50" charset="-127"/>
                <a:ea typeface="나눔스퀘어" panose="020B0600000101010101" pitchFamily="50" charset="-127"/>
              </a:endParaRPr>
            </a:p>
          </p:txBody>
        </p:sp>
        <p:sp>
          <p:nvSpPr>
            <p:cNvPr id="15" name="TextBox 14"/>
            <p:cNvSpPr txBox="1"/>
            <p:nvPr/>
          </p:nvSpPr>
          <p:spPr>
            <a:xfrm>
              <a:off x="5148952" y="3946782"/>
              <a:ext cx="1172448" cy="667718"/>
            </a:xfrm>
            <a:prstGeom prst="rect">
              <a:avLst/>
            </a:prstGeom>
            <a:noFill/>
          </p:spPr>
          <p:txBody>
            <a:bodyPr wrap="square" rtlCol="0">
              <a:spAutoFit/>
            </a:bodyPr>
            <a:lstStyle/>
            <a:p>
              <a:pPr defTabSz="685800"/>
              <a:r>
                <a:rPr lang="ko-KR" altLang="en-US" sz="2000" dirty="0">
                  <a:solidFill>
                    <a:srgbClr val="FFFFFF"/>
                  </a:solidFill>
                  <a:latin typeface="나눔스퀘어" panose="020B0600000101010101" pitchFamily="50" charset="-127"/>
                  <a:ea typeface="나눔스퀘어" panose="020B0600000101010101" pitchFamily="50" charset="-127"/>
                </a:rPr>
                <a:t>환경</a:t>
              </a:r>
            </a:p>
          </p:txBody>
        </p:sp>
      </p:grpSp>
    </p:spTree>
    <p:extLst>
      <p:ext uri="{BB962C8B-B14F-4D97-AF65-F5344CB8AC3E}">
        <p14:creationId xmlns:p14="http://schemas.microsoft.com/office/powerpoint/2010/main" val="89476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2000" y="692703"/>
            <a:ext cx="8569325" cy="1652522"/>
          </a:xfrm>
          <a:prstGeom prst="rect">
            <a:avLst/>
          </a:prstGeom>
          <a:noFill/>
          <a:ln w="9525">
            <a:noFill/>
            <a:miter lim="800000"/>
            <a:headEnd/>
            <a:tailEnd/>
          </a:ln>
        </p:spPr>
        <p:txBody>
          <a:bodyPr lIns="91206" tIns="45602" rIns="91206" bIns="45602">
            <a:spAutoFit/>
          </a:bodyPr>
          <a:lstStyle/>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영국인과 독일인에 비해 </a:t>
            </a:r>
            <a:endParaRPr lang="en-US" altLang="ko-KR" sz="2600" dirty="0">
              <a:solidFill>
                <a:schemeClr val="tx1"/>
              </a:solidFill>
              <a:latin typeface="나눔스퀘어OTF" panose="020B0600000101010101" pitchFamily="34" charset="-127"/>
              <a:ea typeface="나눔스퀘어OTF" panose="020B0600000101010101" pitchFamily="34" charset="-127"/>
            </a:endParaRPr>
          </a:p>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우리나라 국민들이 교통법규를 안 지키는 이유가 </a:t>
            </a:r>
            <a:endParaRPr lang="en-US" altLang="ko-KR" sz="2600" dirty="0">
              <a:solidFill>
                <a:schemeClr val="tx1"/>
              </a:solidFill>
              <a:latin typeface="나눔스퀘어OTF" panose="020B0600000101010101" pitchFamily="34" charset="-127"/>
              <a:ea typeface="나눔스퀘어OTF" panose="020B0600000101010101" pitchFamily="34" charset="-127"/>
            </a:endParaRPr>
          </a:p>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국민성 탓일까요</a:t>
            </a:r>
            <a:r>
              <a:rPr lang="en-US" altLang="ko-KR" sz="2600" dirty="0">
                <a:solidFill>
                  <a:schemeClr val="tx1"/>
                </a:solidFill>
                <a:latin typeface="나눔스퀘어OTF" panose="020B0600000101010101" pitchFamily="34" charset="-127"/>
                <a:ea typeface="나눔스퀘어OTF" panose="020B0600000101010101" pitchFamily="34" charset="-127"/>
              </a:rPr>
              <a:t>?</a:t>
            </a:r>
            <a:endParaRPr lang="ko-KR" altLang="en-US" sz="2600" dirty="0">
              <a:solidFill>
                <a:schemeClr val="tx1"/>
              </a:solidFill>
              <a:latin typeface="나눔스퀘어OTF" panose="020B0600000101010101" pitchFamily="34" charset="-127"/>
              <a:ea typeface="나눔스퀘어OTF" panose="020B0600000101010101" pitchFamily="34" charset="-127"/>
            </a:endParaRPr>
          </a:p>
        </p:txBody>
      </p:sp>
      <p:sp>
        <p:nvSpPr>
          <p:cNvPr id="3" name="Rectangle 2"/>
          <p:cNvSpPr>
            <a:spLocks noChangeArrowheads="1"/>
          </p:cNvSpPr>
          <p:nvPr/>
        </p:nvSpPr>
        <p:spPr bwMode="auto">
          <a:xfrm>
            <a:off x="282000" y="2681831"/>
            <a:ext cx="8569325" cy="1652522"/>
          </a:xfrm>
          <a:prstGeom prst="rect">
            <a:avLst/>
          </a:prstGeom>
          <a:noFill/>
          <a:ln w="9525">
            <a:noFill/>
            <a:miter lim="800000"/>
            <a:headEnd/>
            <a:tailEnd/>
          </a:ln>
        </p:spPr>
        <p:txBody>
          <a:bodyPr lIns="91206" tIns="45602" rIns="91206" bIns="45602">
            <a:spAutoFit/>
          </a:bodyPr>
          <a:lstStyle/>
          <a:p>
            <a:pPr>
              <a:lnSpc>
                <a:spcPct val="130000"/>
              </a:lnSpc>
              <a:spcBef>
                <a:spcPct val="0"/>
              </a:spcBef>
            </a:pPr>
            <a:r>
              <a:rPr lang="ko-KR" altLang="en-US" sz="2600" dirty="0">
                <a:solidFill>
                  <a:schemeClr val="tx1"/>
                </a:solidFill>
                <a:latin typeface="나눔스퀘어 ExtraBold" panose="020B0600000101010101" pitchFamily="50" charset="-127"/>
                <a:ea typeface="나눔스퀘어 ExtraBold" panose="020B0600000101010101" pitchFamily="50" charset="-127"/>
              </a:rPr>
              <a:t>시스템</a:t>
            </a:r>
            <a:r>
              <a:rPr lang="ko-KR" altLang="en-US" sz="2600" dirty="0">
                <a:solidFill>
                  <a:schemeClr val="tx1"/>
                </a:solidFill>
                <a:latin typeface="나눔스퀘어OTF" panose="020B0600000101010101" pitchFamily="34" charset="-127"/>
                <a:ea typeface="나눔스퀘어OTF" panose="020B0600000101010101" pitchFamily="34" charset="-127"/>
              </a:rPr>
              <a:t>이 문제입니다</a:t>
            </a:r>
            <a:r>
              <a:rPr lang="en-US" altLang="ko-KR" sz="2600" dirty="0">
                <a:solidFill>
                  <a:schemeClr val="tx1"/>
                </a:solidFill>
                <a:latin typeface="나눔스퀘어OTF" panose="020B0600000101010101" pitchFamily="34" charset="-127"/>
                <a:ea typeface="나눔스퀘어OTF" panose="020B0600000101010101" pitchFamily="34" charset="-127"/>
              </a:rPr>
              <a:t>. </a:t>
            </a:r>
          </a:p>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그리고 </a:t>
            </a:r>
            <a:r>
              <a:rPr lang="ko-KR" altLang="en-US" sz="2600" dirty="0">
                <a:solidFill>
                  <a:schemeClr val="tx1"/>
                </a:solidFill>
                <a:latin typeface="나눔스퀘어 ExtraBold" panose="020B0600000101010101" pitchFamily="50" charset="-127"/>
                <a:ea typeface="나눔스퀘어 ExtraBold" panose="020B0600000101010101" pitchFamily="50" charset="-127"/>
              </a:rPr>
              <a:t>시스템이 만들어지는 과정</a:t>
            </a:r>
            <a:r>
              <a:rPr lang="ko-KR" altLang="en-US" sz="2600" dirty="0">
                <a:solidFill>
                  <a:schemeClr val="tx1"/>
                </a:solidFill>
                <a:latin typeface="나눔스퀘어OTF" panose="020B0600000101010101" pitchFamily="34" charset="-127"/>
                <a:ea typeface="나눔스퀘어OTF" panose="020B0600000101010101" pitchFamily="34" charset="-127"/>
              </a:rPr>
              <a:t>이 </a:t>
            </a:r>
            <a:endParaRPr lang="en-US" altLang="ko-KR" sz="2600" dirty="0">
              <a:solidFill>
                <a:schemeClr val="tx1"/>
              </a:solidFill>
              <a:latin typeface="나눔스퀘어OTF" panose="020B0600000101010101" pitchFamily="34" charset="-127"/>
              <a:ea typeface="나눔스퀘어OTF" panose="020B0600000101010101" pitchFamily="34" charset="-127"/>
            </a:endParaRPr>
          </a:p>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잘못 디자인 되어 있어서 생기는 문제입니다</a:t>
            </a:r>
            <a:r>
              <a:rPr lang="en-US" altLang="ko-KR" sz="2600" dirty="0">
                <a:solidFill>
                  <a:schemeClr val="tx1"/>
                </a:solidFill>
                <a:latin typeface="나눔스퀘어OTF" panose="020B0600000101010101" pitchFamily="34" charset="-127"/>
                <a:ea typeface="나눔스퀘어OTF" panose="020B0600000101010101" pitchFamily="34" charset="-127"/>
              </a:rPr>
              <a:t>.</a:t>
            </a:r>
            <a:endParaRPr lang="ko-KR" altLang="en-US" sz="2600" dirty="0">
              <a:solidFill>
                <a:schemeClr val="tx1"/>
              </a:solidFill>
              <a:latin typeface="나눔스퀘어OTF" panose="020B0600000101010101" pitchFamily="34" charset="-127"/>
              <a:ea typeface="나눔스퀘어OTF" panose="020B0600000101010101" pitchFamily="34" charset="-127"/>
            </a:endParaRPr>
          </a:p>
        </p:txBody>
      </p:sp>
      <p:sp>
        <p:nvSpPr>
          <p:cNvPr id="4" name="Rectangle 2"/>
          <p:cNvSpPr>
            <a:spLocks noChangeArrowheads="1"/>
          </p:cNvSpPr>
          <p:nvPr/>
        </p:nvSpPr>
        <p:spPr bwMode="auto">
          <a:xfrm>
            <a:off x="-10674" y="4670955"/>
            <a:ext cx="9154676" cy="1088842"/>
          </a:xfrm>
          <a:prstGeom prst="rect">
            <a:avLst/>
          </a:prstGeom>
          <a:noFill/>
          <a:ln w="9525">
            <a:noFill/>
            <a:miter lim="800000"/>
            <a:headEnd/>
            <a:tailEnd/>
          </a:ln>
        </p:spPr>
        <p:txBody>
          <a:bodyPr wrap="square" lIns="91206" tIns="45602" rIns="91206" bIns="45602">
            <a:spAutoFit/>
          </a:bodyPr>
          <a:lstStyle/>
          <a:p>
            <a:pPr>
              <a:lnSpc>
                <a:spcPct val="130000"/>
              </a:lnSpc>
              <a:spcBef>
                <a:spcPct val="0"/>
              </a:spcBef>
            </a:pPr>
            <a:r>
              <a:rPr lang="ko-KR" altLang="en-US" sz="2600" dirty="0">
                <a:solidFill>
                  <a:schemeClr val="tx1"/>
                </a:solidFill>
                <a:latin typeface="나눔스퀘어OTF" panose="020B0600000101010101" pitchFamily="34" charset="-127"/>
                <a:ea typeface="나눔스퀘어OTF" panose="020B0600000101010101" pitchFamily="34" charset="-127"/>
              </a:rPr>
              <a:t>공공정책과 공공서비스가 </a:t>
            </a:r>
            <a:r>
              <a:rPr lang="ko-KR" altLang="en-US" sz="2600" dirty="0">
                <a:solidFill>
                  <a:schemeClr val="tx1"/>
                </a:solidFill>
                <a:latin typeface="나눔스퀘어 ExtraBold" panose="020B0600000101010101" pitchFamily="50" charset="-127"/>
                <a:ea typeface="나눔스퀘어 ExtraBold" panose="020B0600000101010101" pitchFamily="50" charset="-127"/>
              </a:rPr>
              <a:t>인간 중심</a:t>
            </a:r>
            <a:r>
              <a:rPr lang="ko-KR" altLang="en-US" sz="2600" dirty="0">
                <a:solidFill>
                  <a:schemeClr val="tx1"/>
                </a:solidFill>
                <a:latin typeface="나눔스퀘어OTF" panose="020B0600000101010101" pitchFamily="34" charset="-127"/>
                <a:ea typeface="나눔스퀘어OTF" panose="020B0600000101010101" pitchFamily="34" charset="-127"/>
              </a:rPr>
              <a:t>으로 디자인되도록</a:t>
            </a:r>
            <a:endParaRPr lang="en-US" altLang="ko-KR" sz="2600" dirty="0">
              <a:solidFill>
                <a:schemeClr val="tx1"/>
              </a:solidFill>
              <a:latin typeface="나눔스퀘어OTF" panose="020B0600000101010101" pitchFamily="34" charset="-127"/>
              <a:ea typeface="나눔스퀘어OTF" panose="020B0600000101010101" pitchFamily="34" charset="-127"/>
            </a:endParaRPr>
          </a:p>
          <a:p>
            <a:pPr>
              <a:lnSpc>
                <a:spcPct val="130000"/>
              </a:lnSpc>
              <a:spcBef>
                <a:spcPct val="0"/>
              </a:spcBef>
            </a:pPr>
            <a:r>
              <a:rPr lang="ko-KR" altLang="en-US" sz="2600" dirty="0">
                <a:solidFill>
                  <a:schemeClr val="tx1"/>
                </a:solidFill>
                <a:latin typeface="나눔스퀘어 ExtraBold" panose="020B0600000101010101" pitchFamily="50" charset="-127"/>
                <a:ea typeface="나눔스퀘어 ExtraBold" panose="020B0600000101010101" pitchFamily="50" charset="-127"/>
              </a:rPr>
              <a:t>시스템을 설계</a:t>
            </a:r>
            <a:r>
              <a:rPr lang="ko-KR" altLang="en-US" sz="2600" dirty="0">
                <a:solidFill>
                  <a:schemeClr val="tx1"/>
                </a:solidFill>
                <a:latin typeface="나눔스퀘어OTF" panose="020B0600000101010101" pitchFamily="34" charset="-127"/>
                <a:ea typeface="나눔스퀘어OTF" panose="020B0600000101010101" pitchFamily="34" charset="-127"/>
              </a:rPr>
              <a:t>한다면 문제를 해결할 수 있습니다</a:t>
            </a:r>
            <a:r>
              <a:rPr lang="en-US" altLang="ko-KR" sz="2600" dirty="0">
                <a:solidFill>
                  <a:schemeClr val="tx1"/>
                </a:solidFill>
                <a:latin typeface="나눔스퀘어OTF" panose="020B0600000101010101" pitchFamily="34" charset="-127"/>
                <a:ea typeface="나눔스퀘어OTF" panose="020B0600000101010101" pitchFamily="34" charset="-127"/>
              </a:rPr>
              <a:t>.</a:t>
            </a:r>
            <a:endParaRPr lang="ko-KR" altLang="en-US" sz="26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193346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1346" name="Picture 2" descr="https://upload.wikimedia.org/wikipedia/commons/9/9a/Toilet_paper_in_Hotel_Monasterio.jpg"/>
          <p:cNvPicPr>
            <a:picLocks noChangeAspect="1" noChangeArrowheads="1"/>
          </p:cNvPicPr>
          <p:nvPr/>
        </p:nvPicPr>
        <p:blipFill rotWithShape="1">
          <a:blip r:embed="rId3">
            <a:extLst>
              <a:ext uri="{28A0092B-C50C-407E-A947-70E740481C1C}">
                <a14:useLocalDpi xmlns:a14="http://schemas.microsoft.com/office/drawing/2010/main" val="0"/>
              </a:ext>
            </a:extLst>
          </a:blip>
          <a:srcRect r="10929"/>
          <a:stretch/>
        </p:blipFill>
        <p:spPr bwMode="auto">
          <a:xfrm>
            <a:off x="-24403" y="0"/>
            <a:ext cx="91684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331640" y="6093296"/>
            <a:ext cx="6462464" cy="615464"/>
          </a:xfrm>
          <a:prstGeom prst="rect">
            <a:avLst/>
          </a:prstGeom>
          <a:noFill/>
        </p:spPr>
        <p:txBody>
          <a:bodyPr wrap="square" lIns="91349" tIns="45676" rIns="91349" bIns="45676">
            <a:spAutoFit/>
          </a:bodyPr>
          <a:lstStyle/>
          <a:p>
            <a:r>
              <a:rPr lang="en-US" altLang="ko-KR" sz="1600" dirty="0">
                <a:solidFill>
                  <a:schemeClr val="tx1"/>
                </a:solidFill>
                <a:latin typeface="나눔스퀘어OTF" panose="020B0600000101010101" pitchFamily="34" charset="-127"/>
                <a:ea typeface="나눔스퀘어OTF" panose="020B0600000101010101" pitchFamily="34" charset="-127"/>
              </a:rPr>
              <a:t>Hotel </a:t>
            </a:r>
            <a:r>
              <a:rPr lang="en-US" altLang="ko-KR" sz="1600" dirty="0" err="1">
                <a:solidFill>
                  <a:schemeClr val="tx1"/>
                </a:solidFill>
                <a:latin typeface="나눔스퀘어OTF" panose="020B0600000101010101" pitchFamily="34" charset="-127"/>
                <a:ea typeface="나눔스퀘어OTF" panose="020B0600000101010101" pitchFamily="34" charset="-127"/>
              </a:rPr>
              <a:t>Monasterio</a:t>
            </a: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페루</a:t>
            </a:r>
            <a:r>
              <a:rPr lang="en-US" altLang="ko-KR" sz="1600" dirty="0">
                <a:solidFill>
                  <a:schemeClr val="tx1"/>
                </a:solidFill>
                <a:latin typeface="나눔스퀘어OTF" panose="020B0600000101010101" pitchFamily="34" charset="-127"/>
                <a:ea typeface="나눔스퀘어OTF" panose="020B0600000101010101" pitchFamily="34" charset="-127"/>
              </a:rPr>
              <a:t>. 2009</a:t>
            </a:r>
          </a:p>
          <a:p>
            <a:r>
              <a:rPr lang="ko-KR" altLang="en-US" sz="1200" dirty="0">
                <a:solidFill>
                  <a:schemeClr val="tx1"/>
                </a:solidFill>
                <a:latin typeface="나눔스퀘어OTF" panose="020B0600000101010101" pitchFamily="34" charset="-127"/>
                <a:ea typeface="나눔스퀘어OTF" panose="020B0600000101010101" pitchFamily="34" charset="-127"/>
              </a:rPr>
              <a:t>사진 출처 </a:t>
            </a:r>
            <a:r>
              <a:rPr lang="en-US" altLang="ko-KR" sz="1200" dirty="0">
                <a:solidFill>
                  <a:schemeClr val="tx1"/>
                </a:solidFill>
                <a:latin typeface="나눔스퀘어OTF" panose="020B0600000101010101" pitchFamily="34" charset="-127"/>
                <a:ea typeface="나눔스퀘어OTF" panose="020B0600000101010101" pitchFamily="34" charset="-127"/>
              </a:rPr>
              <a:t>: </a:t>
            </a:r>
            <a:r>
              <a:rPr lang="en-US" altLang="ko-KR" sz="1200" dirty="0">
                <a:solidFill>
                  <a:schemeClr val="tx1"/>
                </a:solidFill>
                <a:latin typeface="나눔스퀘어OTF" panose="020B0600000101010101" pitchFamily="34" charset="-127"/>
                <a:ea typeface="나눔스퀘어OTF" panose="020B0600000101010101" pitchFamily="34" charset="-127"/>
                <a:hlinkClick r:id="rId4"/>
              </a:rPr>
              <a:t>https://en.wikipedia.org/wiki/Toilet_paper_orientation</a:t>
            </a:r>
            <a:r>
              <a:rPr lang="en-US" altLang="ko-KR" sz="1200" dirty="0">
                <a:solidFill>
                  <a:schemeClr val="tx1"/>
                </a:solidFill>
                <a:latin typeface="나눔스퀘어OTF" panose="020B0600000101010101" pitchFamily="34" charset="-127"/>
                <a:ea typeface="나눔스퀘어OTF" panose="020B0600000101010101" pitchFamily="34" charset="-127"/>
              </a:rPr>
              <a:t> </a:t>
            </a:r>
            <a:endParaRPr lang="ko-KR" altLang="en-US" sz="1200" dirty="0">
              <a:solidFill>
                <a:schemeClr val="tx1"/>
              </a:solidFill>
              <a:latin typeface="나눔스퀘어OTF" panose="020B0600000101010101" pitchFamily="34" charset="-127"/>
              <a:ea typeface="나눔스퀘어OTF" panose="020B0600000101010101" pitchFamily="34" charset="-127"/>
            </a:endParaRPr>
          </a:p>
        </p:txBody>
      </p:sp>
      <p:sp>
        <p:nvSpPr>
          <p:cNvPr id="6" name="Text Box 2"/>
          <p:cNvSpPr txBox="1">
            <a:spLocks noChangeArrowheads="1"/>
          </p:cNvSpPr>
          <p:nvPr/>
        </p:nvSpPr>
        <p:spPr bwMode="auto">
          <a:xfrm>
            <a:off x="1" y="2636912"/>
            <a:ext cx="9144000" cy="553760"/>
          </a:xfrm>
          <a:prstGeom prst="rect">
            <a:avLst/>
          </a:prstGeom>
          <a:noFill/>
          <a:ln w="9525" algn="ctr">
            <a:noFill/>
            <a:miter lim="800000"/>
            <a:headEnd/>
            <a:tailEnd/>
          </a:ln>
        </p:spPr>
        <p:txBody>
          <a:bodyPr wrap="square" lIns="91206" tIns="45602" rIns="91206" bIns="45602">
            <a:spAutoFit/>
          </a:bodyPr>
          <a:lstStyle/>
          <a:p>
            <a:r>
              <a:rPr lang="en-US" altLang="ko-KR" sz="3000" dirty="0">
                <a:solidFill>
                  <a:schemeClr val="tx1"/>
                </a:solidFill>
                <a:latin typeface="나눔스퀘어 ExtraBold" panose="020B0600000101010101" pitchFamily="50" charset="-127"/>
                <a:ea typeface="나눔스퀘어 ExtraBold" panose="020B0600000101010101" pitchFamily="50" charset="-127"/>
              </a:rPr>
              <a:t>“</a:t>
            </a:r>
            <a:r>
              <a:rPr lang="ko-KR" altLang="en-US" sz="3000" dirty="0">
                <a:solidFill>
                  <a:schemeClr val="tx1"/>
                </a:solidFill>
                <a:latin typeface="나눔스퀘어 ExtraBold" panose="020B0600000101010101" pitchFamily="50" charset="-127"/>
                <a:ea typeface="나눔스퀘어 ExtraBold" panose="020B0600000101010101" pitchFamily="50" charset="-127"/>
              </a:rPr>
              <a:t>우리는 준비를 마쳤습니다</a:t>
            </a:r>
            <a:r>
              <a:rPr lang="en-US" altLang="ko-KR" sz="3000" dirty="0">
                <a:solidFill>
                  <a:schemeClr val="tx1"/>
                </a:solidFill>
                <a:latin typeface="나눔스퀘어 ExtraBold" panose="020B0600000101010101" pitchFamily="50" charset="-127"/>
                <a:ea typeface="나눔스퀘어 ExtraBold" panose="020B0600000101010101" pitchFamily="50" charset="-127"/>
              </a:rPr>
              <a:t>.”</a:t>
            </a:r>
            <a:endParaRPr lang="ko-KR" altLang="en-US" sz="3000" dirty="0">
              <a:solidFill>
                <a:schemeClr val="tx1"/>
              </a:solidFill>
              <a:latin typeface="나눔스퀘어OTF" panose="020B0600000101010101" pitchFamily="34" charset="-127"/>
              <a:ea typeface="나눔스퀘어OTF" panose="020B0600000101010101" pitchFamily="34" charset="-127"/>
            </a:endParaRPr>
          </a:p>
        </p:txBody>
      </p:sp>
      <p:sp>
        <p:nvSpPr>
          <p:cNvPr id="7" name="직사각형 6"/>
          <p:cNvSpPr/>
          <p:nvPr/>
        </p:nvSpPr>
        <p:spPr>
          <a:xfrm>
            <a:off x="5940152" y="3555881"/>
            <a:ext cx="3024336" cy="784830"/>
          </a:xfrm>
          <a:prstGeom prst="rect">
            <a:avLst/>
          </a:prstGeom>
          <a:solidFill>
            <a:schemeClr val="bg1"/>
          </a:solidFill>
        </p:spPr>
        <p:txBody>
          <a:bodyPr wrap="square">
            <a:spAutoFit/>
          </a:bodyPr>
          <a:lstStyle/>
          <a:p>
            <a:pPr algn="l"/>
            <a:r>
              <a:rPr lang="ko-KR" altLang="en-US" sz="1800" dirty="0">
                <a:solidFill>
                  <a:schemeClr val="tx1"/>
                </a:solidFill>
                <a:latin typeface="나눔스퀘어 ExtraBold" panose="020B0600000101010101" pitchFamily="50" charset="-127"/>
                <a:ea typeface="나눔스퀘어 ExtraBold" panose="020B0600000101010101" pitchFamily="50" charset="-127"/>
              </a:rPr>
              <a:t>보이지 않는 것을 보이게</a:t>
            </a:r>
            <a:r>
              <a:rPr lang="en-US" altLang="ko-KR" sz="1800" dirty="0">
                <a:solidFill>
                  <a:schemeClr val="tx1"/>
                </a:solidFill>
                <a:latin typeface="나눔스퀘어 ExtraBold" panose="020B0600000101010101" pitchFamily="50" charset="-127"/>
                <a:ea typeface="나눔스퀘어 ExtraBold" panose="020B0600000101010101" pitchFamily="50" charset="-127"/>
              </a:rPr>
              <a:t>,</a:t>
            </a:r>
          </a:p>
          <a:p>
            <a:pPr algn="l"/>
            <a:r>
              <a:rPr lang="ko-KR" altLang="en-US" sz="1800" dirty="0">
                <a:solidFill>
                  <a:schemeClr val="tx1"/>
                </a:solidFill>
                <a:latin typeface="나눔스퀘어 ExtraBold" panose="020B0600000101010101" pitchFamily="50" charset="-127"/>
                <a:ea typeface="나눔스퀘어 ExtraBold" panose="020B0600000101010101" pitchFamily="50" charset="-127"/>
              </a:rPr>
              <a:t>서비스를 가시화하기</a:t>
            </a:r>
            <a:endParaRPr lang="ko-KR" altLang="en-US" sz="14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252125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C:\업무관련\서비스디자인팀_2014\10922275_587506974714082_7373550764452202650_o.jpg"/>
          <p:cNvPicPr>
            <a:picLocks noChangeAspect="1" noChangeArrowheads="1"/>
          </p:cNvPicPr>
          <p:nvPr/>
        </p:nvPicPr>
        <p:blipFill>
          <a:blip r:embed="rId3" cstate="print"/>
          <a:srcRect/>
          <a:stretch>
            <a:fillRect/>
          </a:stretch>
        </p:blipFill>
        <p:spPr bwMode="auto">
          <a:xfrm>
            <a:off x="-1264280" y="7"/>
            <a:ext cx="10408287" cy="6937165"/>
          </a:xfrm>
          <a:prstGeom prst="rect">
            <a:avLst/>
          </a:prstGeom>
          <a:noFill/>
        </p:spPr>
      </p:pic>
      <p:sp>
        <p:nvSpPr>
          <p:cNvPr id="5" name="직사각형 4"/>
          <p:cNvSpPr/>
          <p:nvPr/>
        </p:nvSpPr>
        <p:spPr>
          <a:xfrm>
            <a:off x="110770" y="6565219"/>
            <a:ext cx="6030416" cy="283045"/>
          </a:xfrm>
          <a:prstGeom prst="rect">
            <a:avLst/>
          </a:prstGeom>
        </p:spPr>
        <p:txBody>
          <a:bodyPr wrap="square" lIns="91349" tIns="45676" rIns="91349" bIns="45676">
            <a:spAutoFit/>
          </a:bodyPr>
          <a:lstStyle/>
          <a:p>
            <a:r>
              <a:rPr lang="ko-KR" altLang="en-US" sz="1200" dirty="0">
                <a:solidFill>
                  <a:srgbClr val="FFFFFF"/>
                </a:solidFill>
                <a:latin typeface="나눔스퀘어OTF" panose="020B0600000101010101" pitchFamily="34" charset="-127"/>
                <a:ea typeface="나눔스퀘어OTF" panose="020B0600000101010101" pitchFamily="34" charset="-127"/>
              </a:rPr>
              <a:t>사진 출처 </a:t>
            </a:r>
            <a:r>
              <a:rPr lang="en-US" altLang="ko-KR" sz="1200" dirty="0">
                <a:solidFill>
                  <a:srgbClr val="FFFFFF"/>
                </a:solidFill>
                <a:latin typeface="나눔스퀘어OTF" panose="020B0600000101010101" pitchFamily="34" charset="-127"/>
                <a:ea typeface="나눔스퀘어OTF" panose="020B0600000101010101" pitchFamily="34" charset="-127"/>
              </a:rPr>
              <a:t>: https://www.facebook.com/loudproject2015/photos_stream</a:t>
            </a:r>
            <a:endParaRPr lang="ko-KR" altLang="en-US" sz="1200" dirty="0">
              <a:solidFill>
                <a:srgbClr val="FFFFFF"/>
              </a:solidFill>
              <a:latin typeface="나눔스퀘어OTF" panose="020B0600000101010101" pitchFamily="34" charset="-127"/>
              <a:ea typeface="나눔스퀘어OTF" panose="020B0600000101010101" pitchFamily="34" charset="-127"/>
            </a:endParaRPr>
          </a:p>
        </p:txBody>
      </p:sp>
      <p:sp>
        <p:nvSpPr>
          <p:cNvPr id="6" name="Text Box 4"/>
          <p:cNvSpPr txBox="1">
            <a:spLocks noChangeArrowheads="1"/>
          </p:cNvSpPr>
          <p:nvPr/>
        </p:nvSpPr>
        <p:spPr bwMode="auto">
          <a:xfrm>
            <a:off x="178122" y="188640"/>
            <a:ext cx="6986166" cy="553760"/>
          </a:xfrm>
          <a:prstGeom prst="rect">
            <a:avLst/>
          </a:prstGeom>
          <a:solidFill>
            <a:schemeClr val="bg1">
              <a:alpha val="80000"/>
            </a:schemeClr>
          </a:solidFill>
          <a:ln w="9525" algn="ctr">
            <a:noFill/>
            <a:miter lim="800000"/>
            <a:headEnd/>
            <a:tailEnd/>
          </a:ln>
        </p:spPr>
        <p:txBody>
          <a:bodyPr wrap="square" lIns="91206" tIns="45602" rIns="91206" bIns="45602">
            <a:spAutoFit/>
          </a:bodyPr>
          <a:lstStyle/>
          <a:p>
            <a:pPr algn="l"/>
            <a:r>
              <a:rPr lang="en-US" altLang="ko-KR" sz="3000" dirty="0">
                <a:solidFill>
                  <a:srgbClr val="000000"/>
                </a:solidFill>
                <a:latin typeface="나눔스퀘어OTF" panose="020B0600000101010101" pitchFamily="34" charset="-127"/>
                <a:ea typeface="나눔스퀘어OTF" panose="020B0600000101010101" pitchFamily="34" charset="-127"/>
              </a:rPr>
              <a:t>(</a:t>
            </a:r>
            <a:r>
              <a:rPr lang="ko-KR" altLang="en-US" sz="3000" dirty="0">
                <a:solidFill>
                  <a:srgbClr val="000000"/>
                </a:solidFill>
                <a:latin typeface="나눔스퀘어OTF" panose="020B0600000101010101" pitchFamily="34" charset="-127"/>
                <a:ea typeface="나눔스퀘어OTF" panose="020B0600000101010101" pitchFamily="34" charset="-127"/>
              </a:rPr>
              <a:t>가시화</a:t>
            </a:r>
            <a:r>
              <a:rPr lang="en-US" altLang="ko-KR" sz="3000" dirty="0">
                <a:solidFill>
                  <a:srgbClr val="000000"/>
                </a:solidFill>
                <a:latin typeface="나눔스퀘어OTF" panose="020B0600000101010101" pitchFamily="34" charset="-127"/>
                <a:ea typeface="나눔스퀘어OTF" panose="020B0600000101010101" pitchFamily="34" charset="-127"/>
              </a:rPr>
              <a:t>) </a:t>
            </a:r>
            <a:r>
              <a:rPr lang="ko-KR" altLang="en-US" sz="3000" dirty="0">
                <a:solidFill>
                  <a:srgbClr val="000000"/>
                </a:solidFill>
                <a:latin typeface="나눔스퀘어OTF" panose="020B0600000101010101" pitchFamily="34" charset="-127"/>
                <a:ea typeface="나눔스퀘어OTF" panose="020B0600000101010101" pitchFamily="34" charset="-127"/>
              </a:rPr>
              <a:t>보이지 않던 것을 보이게 하기</a:t>
            </a:r>
            <a:endParaRPr lang="en-US" altLang="ko-KR" sz="3000" dirty="0">
              <a:solidFill>
                <a:srgbClr val="000000"/>
              </a:solidFill>
              <a:latin typeface="나눔스퀘어OTF" panose="020B0600000101010101" pitchFamily="34" charset="-127"/>
              <a:ea typeface="나눔스퀘어OTF" panose="020B0600000101010101" pitchFamily="34" charset="-127"/>
            </a:endParaRPr>
          </a:p>
        </p:txBody>
      </p:sp>
      <p:sp>
        <p:nvSpPr>
          <p:cNvPr id="7" name="TextBox 6">
            <a:extLst>
              <a:ext uri="{FF2B5EF4-FFF2-40B4-BE49-F238E27FC236}">
                <a16:creationId xmlns:a16="http://schemas.microsoft.com/office/drawing/2014/main" id="{A1964271-167C-73D5-14D7-4B7AF97F6410}"/>
              </a:ext>
            </a:extLst>
          </p:cNvPr>
          <p:cNvSpPr txBox="1"/>
          <p:nvPr/>
        </p:nvSpPr>
        <p:spPr>
          <a:xfrm>
            <a:off x="2843808" y="5795972"/>
            <a:ext cx="5912687" cy="369332"/>
          </a:xfrm>
          <a:prstGeom prst="rect">
            <a:avLst/>
          </a:prstGeom>
          <a:noFill/>
        </p:spPr>
        <p:txBody>
          <a:bodyPr wrap="square">
            <a:spAutoFit/>
          </a:bodyPr>
          <a:lstStyle/>
          <a:p>
            <a:pPr algn="r"/>
            <a:r>
              <a:rPr lang="ko-KR" altLang="en-US" sz="1800" b="0" i="0" dirty="0">
                <a:solidFill>
                  <a:schemeClr val="bg1"/>
                </a:solidFill>
                <a:effectLst/>
                <a:latin typeface="나눔스퀘어OTF" panose="020B0600000101010101" pitchFamily="34" charset="-127"/>
                <a:ea typeface="나눔스퀘어OTF" panose="020B0600000101010101" pitchFamily="34" charset="-127"/>
              </a:rPr>
              <a:t>광운대학교 공공소통연구소</a:t>
            </a:r>
            <a:r>
              <a:rPr lang="en-US" altLang="ko-KR" sz="1800" b="0" i="0" dirty="0">
                <a:solidFill>
                  <a:schemeClr val="bg1"/>
                </a:solidFill>
                <a:effectLst/>
                <a:latin typeface="나눔스퀘어OTF" panose="020B0600000101010101" pitchFamily="34" charset="-127"/>
                <a:ea typeface="나눔스퀘어OTF" panose="020B0600000101010101" pitchFamily="34" charset="-127"/>
              </a:rPr>
              <a:t>(LOUD)</a:t>
            </a:r>
            <a:endParaRPr lang="ko-KR" altLang="en-US" sz="18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3592081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73155" name="Picture 3" descr="C:\업무관련\서비스디자인팀_2015\11169651_642572339207545_2005318655378502275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20" y="27424"/>
            <a:ext cx="10248364" cy="6830576"/>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110770" y="6021288"/>
            <a:ext cx="6030416" cy="553909"/>
          </a:xfrm>
          <a:prstGeom prst="rect">
            <a:avLst/>
          </a:prstGeom>
        </p:spPr>
        <p:txBody>
          <a:bodyPr wrap="square" lIns="91349" tIns="45676" rIns="91349" bIns="45676">
            <a:spAutoFit/>
          </a:bodyPr>
          <a:lstStyle/>
          <a:p>
            <a:pPr algn="l"/>
            <a:r>
              <a:rPr lang="ko-KR" altLang="en-US" sz="1200" dirty="0">
                <a:solidFill>
                  <a:srgbClr val="FFFFFF"/>
                </a:solidFill>
                <a:latin typeface="나눔스퀘어OTF" panose="020B0600000101010101" pitchFamily="34" charset="-127"/>
                <a:ea typeface="나눔스퀘어OTF" panose="020B0600000101010101" pitchFamily="34" charset="-127"/>
              </a:rPr>
              <a:t>영상으로 보기 </a:t>
            </a:r>
            <a:r>
              <a:rPr lang="en-US" altLang="ko-KR" sz="1200" dirty="0">
                <a:solidFill>
                  <a:srgbClr val="FFFFFF"/>
                </a:solidFill>
                <a:latin typeface="나눔스퀘어OTF" panose="020B0600000101010101" pitchFamily="34" charset="-127"/>
                <a:ea typeface="나눔스퀘어OTF" panose="020B0600000101010101" pitchFamily="34" charset="-127"/>
              </a:rPr>
              <a:t>: </a:t>
            </a:r>
            <a:r>
              <a:rPr lang="en-US" altLang="ko-KR" sz="1200" dirty="0">
                <a:solidFill>
                  <a:srgbClr val="FFFFFF"/>
                </a:solidFill>
                <a:latin typeface="나눔스퀘어OTF" panose="020B0600000101010101" pitchFamily="34" charset="-127"/>
                <a:ea typeface="나눔스퀘어OTF" panose="020B0600000101010101" pitchFamily="34" charset="-127"/>
                <a:hlinkClick r:id="rId4"/>
              </a:rPr>
              <a:t>https://www.youtube.com/watch?v=m1pDvV8vcwc</a:t>
            </a:r>
            <a:r>
              <a:rPr lang="en-US" altLang="ko-KR" sz="1200" dirty="0">
                <a:solidFill>
                  <a:srgbClr val="FFFFFF"/>
                </a:solidFill>
                <a:latin typeface="나눔스퀘어OTF" panose="020B0600000101010101" pitchFamily="34" charset="-127"/>
                <a:ea typeface="나눔스퀘어OTF" panose="020B0600000101010101" pitchFamily="34" charset="-127"/>
              </a:rPr>
              <a:t> </a:t>
            </a:r>
          </a:p>
          <a:p>
            <a:pPr algn="l"/>
            <a:r>
              <a:rPr lang="ko-KR" altLang="en-US" sz="1200" dirty="0">
                <a:solidFill>
                  <a:srgbClr val="FFFFFF"/>
                </a:solidFill>
                <a:latin typeface="나눔스퀘어OTF" panose="020B0600000101010101" pitchFamily="34" charset="-127"/>
                <a:ea typeface="나눔스퀘어OTF" panose="020B0600000101010101" pitchFamily="34" charset="-127"/>
              </a:rPr>
              <a:t>사진 출처 </a:t>
            </a:r>
            <a:r>
              <a:rPr lang="en-US" altLang="ko-KR" sz="1200" dirty="0">
                <a:solidFill>
                  <a:srgbClr val="FFFFFF"/>
                </a:solidFill>
                <a:latin typeface="나눔스퀘어OTF" panose="020B0600000101010101" pitchFamily="34" charset="-127"/>
                <a:ea typeface="나눔스퀘어OTF" panose="020B0600000101010101" pitchFamily="34" charset="-127"/>
              </a:rPr>
              <a:t>: </a:t>
            </a:r>
            <a:r>
              <a:rPr lang="en-US" altLang="ko-KR" sz="1200" dirty="0">
                <a:solidFill>
                  <a:srgbClr val="FFFFFF"/>
                </a:solidFill>
                <a:latin typeface="나눔스퀘어OTF" panose="020B0600000101010101" pitchFamily="34" charset="-127"/>
                <a:ea typeface="나눔스퀘어OTF" panose="020B0600000101010101" pitchFamily="34" charset="-127"/>
                <a:hlinkClick r:id="rId5"/>
              </a:rPr>
              <a:t>https://www.facebook.com/loudproject2015/photos_stream</a:t>
            </a:r>
            <a:r>
              <a:rPr lang="en-US" altLang="ko-KR" sz="1200" dirty="0">
                <a:solidFill>
                  <a:srgbClr val="FFFFFF"/>
                </a:solidFill>
                <a:latin typeface="나눔스퀘어OTF" panose="020B0600000101010101" pitchFamily="34" charset="-127"/>
                <a:ea typeface="나눔스퀘어OTF" panose="020B0600000101010101" pitchFamily="34" charset="-127"/>
              </a:rPr>
              <a:t> </a:t>
            </a:r>
            <a:endParaRPr lang="ko-KR" altLang="en-US" sz="1200" dirty="0">
              <a:solidFill>
                <a:srgbClr val="FFFFFF"/>
              </a:solidFill>
              <a:latin typeface="나눔스퀘어OTF" panose="020B0600000101010101" pitchFamily="34" charset="-127"/>
              <a:ea typeface="나눔스퀘어OTF" panose="020B0600000101010101" pitchFamily="34" charset="-127"/>
            </a:endParaRPr>
          </a:p>
        </p:txBody>
      </p:sp>
      <p:sp>
        <p:nvSpPr>
          <p:cNvPr id="4" name="Text Box 4"/>
          <p:cNvSpPr txBox="1">
            <a:spLocks noChangeArrowheads="1"/>
          </p:cNvSpPr>
          <p:nvPr/>
        </p:nvSpPr>
        <p:spPr bwMode="auto">
          <a:xfrm>
            <a:off x="178122" y="188640"/>
            <a:ext cx="6986166" cy="553760"/>
          </a:xfrm>
          <a:prstGeom prst="rect">
            <a:avLst/>
          </a:prstGeom>
          <a:solidFill>
            <a:schemeClr val="bg1">
              <a:alpha val="80000"/>
            </a:schemeClr>
          </a:solidFill>
          <a:ln w="9525" algn="ctr">
            <a:noFill/>
            <a:miter lim="800000"/>
            <a:headEnd/>
            <a:tailEnd/>
          </a:ln>
        </p:spPr>
        <p:txBody>
          <a:bodyPr wrap="square" lIns="91206" tIns="45602" rIns="91206" bIns="45602">
            <a:spAutoFit/>
          </a:bodyPr>
          <a:lstStyle/>
          <a:p>
            <a:pPr algn="l"/>
            <a:r>
              <a:rPr lang="en-US" altLang="ko-KR" sz="3000" dirty="0">
                <a:solidFill>
                  <a:srgbClr val="000000"/>
                </a:solidFill>
                <a:latin typeface="나눔스퀘어OTF" panose="020B0600000101010101" pitchFamily="34" charset="-127"/>
                <a:ea typeface="나눔스퀘어OTF" panose="020B0600000101010101" pitchFamily="34" charset="-127"/>
              </a:rPr>
              <a:t>(</a:t>
            </a:r>
            <a:r>
              <a:rPr lang="ko-KR" altLang="en-US" sz="3000" dirty="0">
                <a:solidFill>
                  <a:srgbClr val="000000"/>
                </a:solidFill>
                <a:latin typeface="나눔스퀘어OTF" panose="020B0600000101010101" pitchFamily="34" charset="-127"/>
                <a:ea typeface="나눔스퀘어OTF" panose="020B0600000101010101" pitchFamily="34" charset="-127"/>
              </a:rPr>
              <a:t>가시화</a:t>
            </a:r>
            <a:r>
              <a:rPr lang="en-US" altLang="ko-KR" sz="3000" dirty="0">
                <a:solidFill>
                  <a:srgbClr val="000000"/>
                </a:solidFill>
                <a:latin typeface="나눔스퀘어OTF" panose="020B0600000101010101" pitchFamily="34" charset="-127"/>
                <a:ea typeface="나눔스퀘어OTF" panose="020B0600000101010101" pitchFamily="34" charset="-127"/>
              </a:rPr>
              <a:t>) </a:t>
            </a:r>
            <a:r>
              <a:rPr lang="ko-KR" altLang="en-US" sz="3000" dirty="0">
                <a:solidFill>
                  <a:srgbClr val="000000"/>
                </a:solidFill>
                <a:latin typeface="나눔스퀘어OTF" panose="020B0600000101010101" pitchFamily="34" charset="-127"/>
                <a:ea typeface="나눔스퀘어OTF" panose="020B0600000101010101" pitchFamily="34" charset="-127"/>
              </a:rPr>
              <a:t>보이지 않던 것을 보이게 하기</a:t>
            </a:r>
            <a:endParaRPr lang="en-US" altLang="ko-KR" sz="3000" dirty="0">
              <a:solidFill>
                <a:srgbClr val="000000"/>
              </a:solidFill>
              <a:latin typeface="나눔스퀘어OTF" panose="020B0600000101010101" pitchFamily="34" charset="-127"/>
              <a:ea typeface="나눔스퀘어OTF" panose="020B0600000101010101" pitchFamily="34" charset="-127"/>
            </a:endParaRPr>
          </a:p>
        </p:txBody>
      </p:sp>
      <p:sp>
        <p:nvSpPr>
          <p:cNvPr id="5" name="TextBox 4">
            <a:extLst>
              <a:ext uri="{FF2B5EF4-FFF2-40B4-BE49-F238E27FC236}">
                <a16:creationId xmlns:a16="http://schemas.microsoft.com/office/drawing/2014/main" id="{E0D5BF31-C44D-848A-96BE-94EBEED62911}"/>
              </a:ext>
            </a:extLst>
          </p:cNvPr>
          <p:cNvSpPr txBox="1"/>
          <p:nvPr/>
        </p:nvSpPr>
        <p:spPr>
          <a:xfrm>
            <a:off x="3131840" y="5517232"/>
            <a:ext cx="5912687" cy="369332"/>
          </a:xfrm>
          <a:prstGeom prst="rect">
            <a:avLst/>
          </a:prstGeom>
          <a:noFill/>
        </p:spPr>
        <p:txBody>
          <a:bodyPr wrap="square">
            <a:spAutoFit/>
          </a:bodyPr>
          <a:lstStyle/>
          <a:p>
            <a:pPr algn="r"/>
            <a:r>
              <a:rPr lang="ko-KR" altLang="en-US" sz="1800" b="0" i="0" dirty="0">
                <a:solidFill>
                  <a:schemeClr val="bg1"/>
                </a:solidFill>
                <a:effectLst/>
                <a:latin typeface="나눔스퀘어OTF" panose="020B0600000101010101" pitchFamily="34" charset="-127"/>
                <a:ea typeface="나눔스퀘어OTF" panose="020B0600000101010101" pitchFamily="34" charset="-127"/>
              </a:rPr>
              <a:t>광운대학교 공공소통연구소</a:t>
            </a:r>
            <a:r>
              <a:rPr lang="en-US" altLang="ko-KR" sz="1800" b="0" i="0" dirty="0">
                <a:solidFill>
                  <a:schemeClr val="bg1"/>
                </a:solidFill>
                <a:effectLst/>
                <a:latin typeface="나눔스퀘어OTF" panose="020B0600000101010101" pitchFamily="34" charset="-127"/>
                <a:ea typeface="나눔스퀘어OTF" panose="020B0600000101010101" pitchFamily="34" charset="-127"/>
              </a:rPr>
              <a:t>(LOUD)</a:t>
            </a:r>
            <a:endParaRPr lang="ko-KR" altLang="en-US" sz="18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49062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업무관련\서비스디자인팀_2014\10900128_587507351380711_8383949059551554170_o.jpg"/>
          <p:cNvPicPr>
            <a:picLocks noChangeAspect="1" noChangeArrowheads="1"/>
          </p:cNvPicPr>
          <p:nvPr/>
        </p:nvPicPr>
        <p:blipFill>
          <a:blip r:embed="rId3" cstate="print"/>
          <a:srcRect/>
          <a:stretch>
            <a:fillRect/>
          </a:stretch>
        </p:blipFill>
        <p:spPr bwMode="auto">
          <a:xfrm>
            <a:off x="-100887" y="-33003"/>
            <a:ext cx="10361520" cy="6905994"/>
          </a:xfrm>
          <a:prstGeom prst="rect">
            <a:avLst/>
          </a:prstGeom>
          <a:noFill/>
        </p:spPr>
      </p:pic>
      <p:sp>
        <p:nvSpPr>
          <p:cNvPr id="9" name="직사각형 8"/>
          <p:cNvSpPr/>
          <p:nvPr/>
        </p:nvSpPr>
        <p:spPr>
          <a:xfrm>
            <a:off x="133630" y="6588080"/>
            <a:ext cx="6030416" cy="283045"/>
          </a:xfrm>
          <a:prstGeom prst="rect">
            <a:avLst/>
          </a:prstGeom>
        </p:spPr>
        <p:txBody>
          <a:bodyPr wrap="square" lIns="91349" tIns="45676" rIns="91349" bIns="45676">
            <a:spAutoFit/>
          </a:bodyPr>
          <a:lstStyle/>
          <a:p>
            <a:pPr algn="l"/>
            <a:r>
              <a:rPr lang="ko-KR" altLang="en-US" sz="1200" dirty="0">
                <a:solidFill>
                  <a:srgbClr val="FFFFFF"/>
                </a:solidFill>
                <a:latin typeface="나눔스퀘어OTF" panose="020B0600000101010101" pitchFamily="34" charset="-127"/>
                <a:ea typeface="나눔스퀘어OTF" panose="020B0600000101010101" pitchFamily="34" charset="-127"/>
              </a:rPr>
              <a:t>사진 출처 </a:t>
            </a:r>
            <a:r>
              <a:rPr lang="en-US" altLang="ko-KR" sz="1200" dirty="0">
                <a:solidFill>
                  <a:srgbClr val="FFFFFF"/>
                </a:solidFill>
                <a:latin typeface="나눔스퀘어OTF" panose="020B0600000101010101" pitchFamily="34" charset="-127"/>
                <a:ea typeface="나눔스퀘어OTF" panose="020B0600000101010101" pitchFamily="34" charset="-127"/>
              </a:rPr>
              <a:t>: https://www.facebook.com/loudproject2015/photos_stream</a:t>
            </a:r>
            <a:endParaRPr lang="ko-KR" altLang="en-US" sz="1200" dirty="0">
              <a:solidFill>
                <a:srgbClr val="FFFFFF"/>
              </a:solidFill>
              <a:latin typeface="나눔스퀘어OTF" panose="020B0600000101010101" pitchFamily="34" charset="-127"/>
              <a:ea typeface="나눔스퀘어OTF" panose="020B0600000101010101" pitchFamily="34" charset="-127"/>
            </a:endParaRPr>
          </a:p>
        </p:txBody>
      </p:sp>
      <p:grpSp>
        <p:nvGrpSpPr>
          <p:cNvPr id="2" name="그룹 10"/>
          <p:cNvGrpSpPr/>
          <p:nvPr/>
        </p:nvGrpSpPr>
        <p:grpSpPr>
          <a:xfrm>
            <a:off x="2051720" y="44624"/>
            <a:ext cx="6552728" cy="9073008"/>
            <a:chOff x="2051720" y="44624"/>
            <a:chExt cx="6552728" cy="9073008"/>
          </a:xfrm>
        </p:grpSpPr>
        <p:grpSp>
          <p:nvGrpSpPr>
            <p:cNvPr id="3" name="그룹 6"/>
            <p:cNvGrpSpPr/>
            <p:nvPr/>
          </p:nvGrpSpPr>
          <p:grpSpPr>
            <a:xfrm>
              <a:off x="2051720" y="44624"/>
              <a:ext cx="6552728" cy="9073008"/>
              <a:chOff x="1691680" y="1772816"/>
              <a:chExt cx="6552728" cy="9073008"/>
            </a:xfrm>
          </p:grpSpPr>
          <p:pic>
            <p:nvPicPr>
              <p:cNvPr id="234500" name="Picture 4"/>
              <p:cNvPicPr>
                <a:picLocks noChangeAspect="1" noChangeArrowheads="1"/>
              </p:cNvPicPr>
              <p:nvPr/>
            </p:nvPicPr>
            <p:blipFill>
              <a:blip r:embed="rId4" cstate="print"/>
              <a:srcRect l="13002" t="18501" r="36636" b="1172"/>
              <a:stretch>
                <a:fillRect/>
              </a:stretch>
            </p:blipFill>
            <p:spPr bwMode="auto">
              <a:xfrm>
                <a:off x="1691680" y="1772816"/>
                <a:ext cx="6552728" cy="5876081"/>
              </a:xfrm>
              <a:prstGeom prst="rect">
                <a:avLst/>
              </a:prstGeom>
              <a:noFill/>
              <a:ln w="9525">
                <a:noFill/>
                <a:miter lim="800000"/>
                <a:headEnd/>
                <a:tailEnd/>
              </a:ln>
            </p:spPr>
          </p:pic>
          <p:pic>
            <p:nvPicPr>
              <p:cNvPr id="234501" name="Picture 5"/>
              <p:cNvPicPr>
                <a:picLocks noChangeAspect="1" noChangeArrowheads="1"/>
              </p:cNvPicPr>
              <p:nvPr/>
            </p:nvPicPr>
            <p:blipFill>
              <a:blip r:embed="rId5" cstate="print"/>
              <a:srcRect l="13002" t="37406" r="36636" b="17314"/>
              <a:stretch>
                <a:fillRect/>
              </a:stretch>
            </p:blipFill>
            <p:spPr bwMode="auto">
              <a:xfrm>
                <a:off x="1691680" y="7533456"/>
                <a:ext cx="6552728" cy="3312368"/>
              </a:xfrm>
              <a:prstGeom prst="rect">
                <a:avLst/>
              </a:prstGeom>
              <a:noFill/>
              <a:ln w="9525">
                <a:noFill/>
                <a:miter lim="800000"/>
                <a:headEnd/>
                <a:tailEnd/>
              </a:ln>
            </p:spPr>
          </p:pic>
        </p:grpSp>
        <p:sp>
          <p:nvSpPr>
            <p:cNvPr id="8" name="직사각형 7"/>
            <p:cNvSpPr/>
            <p:nvPr/>
          </p:nvSpPr>
          <p:spPr>
            <a:xfrm>
              <a:off x="2123728" y="107526"/>
              <a:ext cx="6480720" cy="276999"/>
            </a:xfrm>
            <a:prstGeom prst="rect">
              <a:avLst/>
            </a:prstGeom>
            <a:solidFill>
              <a:schemeClr val="bg1"/>
            </a:solidFill>
          </p:spPr>
          <p:txBody>
            <a:bodyPr wrap="square">
              <a:spAutoFit/>
            </a:bodyPr>
            <a:lstStyle/>
            <a:p>
              <a:r>
                <a:rPr lang="ko-KR" altLang="en-US" sz="1200" dirty="0">
                  <a:latin typeface="나눔스퀘어OTF" panose="020B0600000101010101" pitchFamily="34" charset="-127"/>
                  <a:ea typeface="나눔스퀘어OTF" panose="020B0600000101010101" pitchFamily="34" charset="-127"/>
                </a:rPr>
                <a:t>출처 </a:t>
              </a:r>
              <a:r>
                <a:rPr lang="en-US" altLang="ko-KR" sz="1200" dirty="0">
                  <a:latin typeface="나눔스퀘어OTF" panose="020B0600000101010101" pitchFamily="34" charset="-127"/>
                  <a:ea typeface="나눔스퀘어OTF" panose="020B0600000101010101" pitchFamily="34" charset="-127"/>
                </a:rPr>
                <a:t>: </a:t>
              </a:r>
              <a:r>
                <a:rPr lang="ko-KR" altLang="en-US" sz="1200" dirty="0">
                  <a:latin typeface="나눔스퀘어OTF" panose="020B0600000101010101" pitchFamily="34" charset="-127"/>
                  <a:ea typeface="나눔스퀘어OTF" panose="020B0600000101010101" pitchFamily="34" charset="-127"/>
                </a:rPr>
                <a:t>중앙일보 기사 </a:t>
              </a:r>
              <a:r>
                <a:rPr lang="en-US" altLang="ko-KR" sz="1200" dirty="0">
                  <a:latin typeface="나눔스퀘어OTF" panose="020B0600000101010101" pitchFamily="34" charset="-127"/>
                  <a:ea typeface="나눔스퀘어OTF" panose="020B0600000101010101" pitchFamily="34" charset="-127"/>
                </a:rPr>
                <a:t>http://joongang.joins.com/article/126/16847126.html?ctg=1200</a:t>
              </a:r>
              <a:endParaRPr lang="ko-KR" altLang="en-US" sz="1200" dirty="0">
                <a:latin typeface="나눔스퀘어OTF" panose="020B0600000101010101" pitchFamily="34" charset="-127"/>
                <a:ea typeface="나눔스퀘어OTF" panose="020B0600000101010101" pitchFamily="34" charset="-127"/>
              </a:endParaRPr>
            </a:p>
          </p:txBody>
        </p:sp>
        <p:pic>
          <p:nvPicPr>
            <p:cNvPr id="10" name="Picture 4"/>
            <p:cNvPicPr>
              <a:picLocks noChangeAspect="1" noChangeArrowheads="1"/>
            </p:cNvPicPr>
            <p:nvPr/>
          </p:nvPicPr>
          <p:blipFill>
            <a:blip r:embed="rId4" cstate="print"/>
            <a:srcRect l="13002" t="12595" r="36636" b="81613"/>
            <a:stretch>
              <a:fillRect/>
            </a:stretch>
          </p:blipFill>
          <p:spPr bwMode="auto">
            <a:xfrm>
              <a:off x="2051720" y="575718"/>
              <a:ext cx="6552728" cy="423664"/>
            </a:xfrm>
            <a:prstGeom prst="rect">
              <a:avLst/>
            </a:prstGeom>
            <a:noFill/>
            <a:ln w="9525">
              <a:noFill/>
              <a:miter lim="800000"/>
              <a:headEnd/>
              <a:tailEnd/>
            </a:ln>
          </p:spPr>
        </p:pic>
      </p:grpSp>
      <p:sp>
        <p:nvSpPr>
          <p:cNvPr id="11" name="TextBox 10">
            <a:extLst>
              <a:ext uri="{FF2B5EF4-FFF2-40B4-BE49-F238E27FC236}">
                <a16:creationId xmlns:a16="http://schemas.microsoft.com/office/drawing/2014/main" id="{9AB17589-CBA7-48A4-C061-C7E391697EFC}"/>
              </a:ext>
            </a:extLst>
          </p:cNvPr>
          <p:cNvSpPr txBox="1"/>
          <p:nvPr/>
        </p:nvSpPr>
        <p:spPr>
          <a:xfrm>
            <a:off x="99473" y="5714458"/>
            <a:ext cx="5912687" cy="369332"/>
          </a:xfrm>
          <a:prstGeom prst="rect">
            <a:avLst/>
          </a:prstGeom>
          <a:noFill/>
        </p:spPr>
        <p:txBody>
          <a:bodyPr wrap="square">
            <a:spAutoFit/>
          </a:bodyPr>
          <a:lstStyle/>
          <a:p>
            <a:pPr algn="l"/>
            <a:r>
              <a:rPr lang="ko-KR" altLang="en-US" sz="1800" b="0" i="0" dirty="0">
                <a:solidFill>
                  <a:schemeClr val="bg1"/>
                </a:solidFill>
                <a:effectLst/>
                <a:latin typeface="나눔스퀘어OTF" panose="020B0600000101010101" pitchFamily="34" charset="-127"/>
                <a:ea typeface="나눔스퀘어OTF" panose="020B0600000101010101" pitchFamily="34" charset="-127"/>
              </a:rPr>
              <a:t>광운대학교 공공소통연구소</a:t>
            </a:r>
            <a:r>
              <a:rPr lang="en-US" altLang="ko-KR" sz="1800" b="0" i="0" dirty="0">
                <a:solidFill>
                  <a:schemeClr val="bg1"/>
                </a:solidFill>
                <a:effectLst/>
                <a:latin typeface="나눔스퀘어OTF" panose="020B0600000101010101" pitchFamily="34" charset="-127"/>
                <a:ea typeface="나눔스퀘어OTF" panose="020B0600000101010101" pitchFamily="34" charset="-127"/>
              </a:rPr>
              <a:t>(LOUD)</a:t>
            </a:r>
            <a:endParaRPr lang="ko-KR" altLang="en-US" sz="1800" dirty="0">
              <a:solidFill>
                <a:schemeClr val="bg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80966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9491" name="Picture 3" descr="C:\업무관련\서비스디자인팀_2014\portrait-317041_1920.jpg"/>
          <p:cNvPicPr>
            <a:picLocks noChangeAspect="1" noChangeArrowheads="1"/>
          </p:cNvPicPr>
          <p:nvPr/>
        </p:nvPicPr>
        <p:blipFill rotWithShape="1">
          <a:blip r:embed="rId3"/>
          <a:srcRect l="7100" r="12420"/>
          <a:stretch>
            <a:fillRect/>
          </a:stretch>
        </p:blipFill>
        <p:spPr>
          <a:xfrm flipH="1">
            <a:off x="-324544" y="1146374"/>
            <a:ext cx="4896544" cy="4071956"/>
          </a:xfrm>
          <a:prstGeom prst="rect">
            <a:avLst/>
          </a:prstGeom>
          <a:noFill/>
        </p:spPr>
      </p:pic>
      <p:sp>
        <p:nvSpPr>
          <p:cNvPr id="275461" name="Text Box 4"/>
          <p:cNvSpPr txBox="1">
            <a:spLocks noChangeArrowheads="1"/>
          </p:cNvSpPr>
          <p:nvPr/>
        </p:nvSpPr>
        <p:spPr>
          <a:xfrm>
            <a:off x="178122" y="282952"/>
            <a:ext cx="8642350" cy="553760"/>
          </a:xfrm>
          <a:prstGeom prst="rect">
            <a:avLst/>
          </a:prstGeom>
          <a:noFill/>
          <a:ln w="9525" algn="ctr">
            <a:noFill/>
            <a:miter/>
          </a:ln>
        </p:spPr>
        <p:txBody>
          <a:bodyPr lIns="91205" tIns="45602" rIns="91205" bIns="45602">
            <a:spAutoFit/>
          </a:bodyPr>
          <a:lstStyle/>
          <a:p>
            <a:pPr algn="l">
              <a:defRPr/>
            </a:pPr>
            <a:r>
              <a:rPr lang="ko-KR" altLang="en-US" sz="3000" dirty="0">
                <a:solidFill>
                  <a:srgbClr val="000000"/>
                </a:solidFill>
                <a:latin typeface="나눔스퀘어OTF" panose="020B0600000101010101" pitchFamily="34" charset="-127"/>
                <a:ea typeface="나눔스퀘어OTF" panose="020B0600000101010101" pitchFamily="34" charset="-127"/>
              </a:rPr>
              <a:t>나는 사용자가 아니다</a:t>
            </a:r>
            <a:endParaRPr lang="en-US" altLang="ko-KR" sz="3000" dirty="0">
              <a:solidFill>
                <a:srgbClr val="000000"/>
              </a:solidFill>
              <a:latin typeface="나눔스퀘어OTF" panose="020B0600000101010101" pitchFamily="34" charset="-127"/>
              <a:ea typeface="나눔스퀘어OTF" panose="020B0600000101010101" pitchFamily="34" charset="-127"/>
            </a:endParaRPr>
          </a:p>
        </p:txBody>
      </p:sp>
      <p:sp>
        <p:nvSpPr>
          <p:cNvPr id="7" name="Rectangle 4"/>
          <p:cNvSpPr>
            <a:spLocks noChangeArrowheads="1"/>
          </p:cNvSpPr>
          <p:nvPr/>
        </p:nvSpPr>
        <p:spPr>
          <a:xfrm>
            <a:off x="107966" y="5949285"/>
            <a:ext cx="8964613" cy="632883"/>
          </a:xfrm>
          <a:prstGeom prst="rect">
            <a:avLst/>
          </a:prstGeom>
          <a:noFill/>
          <a:ln w="9525" algn="ctr">
            <a:noFill/>
            <a:miter/>
          </a:ln>
        </p:spPr>
        <p:txBody>
          <a:bodyPr lIns="89766" tIns="46681" rIns="89766" bIns="46681">
            <a:spAutoFit/>
          </a:bodyPr>
          <a:lstStyle/>
          <a:p>
            <a:pPr lvl="0">
              <a:defRPr/>
            </a:pPr>
            <a:r>
              <a:rPr lang="en-US" altLang="ko-KR" sz="1400" dirty="0">
                <a:solidFill>
                  <a:srgbClr val="000000"/>
                </a:solidFill>
                <a:latin typeface="나눔스퀘어OTF" panose="020B0600000101010101" pitchFamily="34" charset="-127"/>
                <a:ea typeface="나눔스퀘어OTF" panose="020B0600000101010101" pitchFamily="34" charset="-127"/>
              </a:rPr>
              <a:t>P&amp;G </a:t>
            </a:r>
            <a:r>
              <a:rPr lang="ko-KR" altLang="en-US" sz="1400" dirty="0" err="1">
                <a:solidFill>
                  <a:srgbClr val="000000"/>
                </a:solidFill>
                <a:latin typeface="나눔스퀘어OTF" panose="020B0600000101010101" pitchFamily="34" charset="-127"/>
                <a:ea typeface="나눔스퀘어OTF" panose="020B0600000101010101" pitchFamily="34" charset="-127"/>
              </a:rPr>
              <a:t>오랄비</a:t>
            </a:r>
            <a:r>
              <a:rPr lang="en-US" altLang="ko-KR" sz="1400" dirty="0">
                <a:solidFill>
                  <a:srgbClr val="000000"/>
                </a:solidFill>
                <a:latin typeface="나눔스퀘어OTF" panose="020B0600000101010101" pitchFamily="34" charset="-127"/>
                <a:ea typeface="나눔스퀘어OTF" panose="020B0600000101010101" pitchFamily="34" charset="-127"/>
              </a:rPr>
              <a:t>(Oral-B)</a:t>
            </a:r>
            <a:r>
              <a:rPr lang="ko-KR" altLang="en-US" sz="1400" dirty="0">
                <a:solidFill>
                  <a:srgbClr val="000000"/>
                </a:solidFill>
                <a:latin typeface="나눔스퀘어OTF" panose="020B0600000101010101" pitchFamily="34" charset="-127"/>
                <a:ea typeface="나눔스퀘어OTF" panose="020B0600000101010101" pitchFamily="34" charset="-127"/>
              </a:rPr>
              <a:t> 칫솔</a:t>
            </a:r>
            <a:r>
              <a:rPr lang="en-US" altLang="ko-KR" sz="1400" dirty="0">
                <a:solidFill>
                  <a:srgbClr val="000000"/>
                </a:solidFill>
                <a:latin typeface="나눔스퀘어OTF" panose="020B0600000101010101" pitchFamily="34" charset="-127"/>
                <a:ea typeface="나눔스퀘어OTF" panose="020B0600000101010101" pitchFamily="34" charset="-127"/>
              </a:rPr>
              <a:t> </a:t>
            </a:r>
            <a:r>
              <a:rPr lang="ko-KR" altLang="en-US" sz="1400" dirty="0">
                <a:solidFill>
                  <a:srgbClr val="000000"/>
                </a:solidFill>
                <a:latin typeface="나눔스퀘어OTF" panose="020B0600000101010101" pitchFamily="34" charset="-127"/>
                <a:ea typeface="나눔스퀘어OTF" panose="020B0600000101010101" pitchFamily="34" charset="-127"/>
              </a:rPr>
              <a:t>디자인</a:t>
            </a:r>
            <a:r>
              <a:rPr lang="en-US" altLang="ko-KR" sz="1400" dirty="0">
                <a:solidFill>
                  <a:srgbClr val="000000"/>
                </a:solidFill>
                <a:latin typeface="나눔스퀘어OTF" panose="020B0600000101010101" pitchFamily="34" charset="-127"/>
                <a:ea typeface="나눔스퀘어OTF" panose="020B0600000101010101" pitchFamily="34" charset="-127"/>
              </a:rPr>
              <a:t>: IDEO, 1996</a:t>
            </a:r>
          </a:p>
          <a:p>
            <a:pPr lvl="0">
              <a:defRPr/>
            </a:pPr>
            <a:r>
              <a:rPr lang="ko-KR" altLang="en-US" sz="1400" dirty="0">
                <a:solidFill>
                  <a:srgbClr val="000000"/>
                </a:solidFill>
                <a:latin typeface="나눔스퀘어OTF" panose="020B0600000101010101" pitchFamily="34" charset="-127"/>
                <a:ea typeface="나눔스퀘어OTF" panose="020B0600000101010101" pitchFamily="34" charset="-127"/>
              </a:rPr>
              <a:t>그림 출처 </a:t>
            </a:r>
            <a:r>
              <a:rPr lang="en-US" altLang="ko-KR" sz="1400" dirty="0">
                <a:solidFill>
                  <a:srgbClr val="000000"/>
                </a:solidFill>
                <a:latin typeface="나눔스퀘어OTF" panose="020B0600000101010101" pitchFamily="34" charset="-127"/>
                <a:ea typeface="나눔스퀘어OTF" panose="020B0600000101010101" pitchFamily="34" charset="-127"/>
              </a:rPr>
              <a:t>: http://www.ideo.com/work/gripper/</a:t>
            </a:r>
          </a:p>
        </p:txBody>
      </p:sp>
      <p:pic>
        <p:nvPicPr>
          <p:cNvPr id="18239493" name="Picture 5" descr="http://upload.wikimedia.org/wikipedia/commons/thumb/8/85/Toothbrush-20060209.JPG/682px-Toothbrush-20060209.JPG"/>
          <p:cNvPicPr>
            <a:picLocks noChangeAspect="1" noChangeArrowheads="1"/>
          </p:cNvPicPr>
          <p:nvPr/>
        </p:nvPicPr>
        <p:blipFill rotWithShape="1">
          <a:blip r:embed="rId4">
            <a:grayscl/>
            <a:lum bright="7000" contrast="30000"/>
          </a:blip>
          <a:srcRect/>
          <a:stretch>
            <a:fillRect/>
          </a:stretch>
        </p:blipFill>
        <p:spPr>
          <a:xfrm>
            <a:off x="5436096" y="1004611"/>
            <a:ext cx="3105927" cy="4658891"/>
          </a:xfrm>
          <a:prstGeom prst="rect">
            <a:avLst/>
          </a:prstGeom>
          <a:noFill/>
        </p:spPr>
      </p:pic>
      <p:pic>
        <p:nvPicPr>
          <p:cNvPr id="11" name="Picture 2" descr="http://www.ideo.com/images/uploads/work/slides/oralB_gripper_hero_626px.jpg"/>
          <p:cNvPicPr>
            <a:picLocks noChangeAspect="1" noChangeArrowheads="1"/>
          </p:cNvPicPr>
          <p:nvPr/>
        </p:nvPicPr>
        <p:blipFill rotWithShape="1">
          <a:blip r:embed="rId5"/>
          <a:srcRect l="5800" r="20530"/>
          <a:stretch>
            <a:fillRect/>
          </a:stretch>
        </p:blipFill>
        <p:spPr>
          <a:xfrm>
            <a:off x="4572000" y="1146373"/>
            <a:ext cx="6048672" cy="4066082"/>
          </a:xfrm>
          <a:prstGeom prst="rect">
            <a:avLst/>
          </a:prstGeom>
          <a:noFill/>
        </p:spPr>
      </p:pic>
      <p:sp>
        <p:nvSpPr>
          <p:cNvPr id="8" name="Rectangle 4"/>
          <p:cNvSpPr>
            <a:spLocks noChangeArrowheads="1"/>
          </p:cNvSpPr>
          <p:nvPr/>
        </p:nvSpPr>
        <p:spPr>
          <a:xfrm>
            <a:off x="107966" y="5532723"/>
            <a:ext cx="8964613" cy="309717"/>
          </a:xfrm>
          <a:prstGeom prst="rect">
            <a:avLst/>
          </a:prstGeom>
          <a:noFill/>
          <a:ln w="9525" algn="ctr">
            <a:noFill/>
            <a:miter/>
          </a:ln>
        </p:spPr>
        <p:txBody>
          <a:bodyPr lIns="89766" tIns="46681" rIns="89766" bIns="46681">
            <a:spAutoFit/>
          </a:bodyPr>
          <a:lstStyle/>
          <a:p>
            <a:pPr lvl="0">
              <a:defRPr/>
            </a:pPr>
            <a:r>
              <a:rPr lang="en-US" altLang="ko-KR" sz="1400" dirty="0">
                <a:solidFill>
                  <a:srgbClr val="000000"/>
                </a:solidFill>
                <a:latin typeface="나눔스퀘어OTF" panose="020B0600000101010101" pitchFamily="34" charset="-127"/>
                <a:ea typeface="나눔스퀘어OTF" panose="020B0600000101010101" pitchFamily="34" charset="-127"/>
              </a:rPr>
              <a:t>‘</a:t>
            </a:r>
            <a:r>
              <a:rPr lang="ko-KR" altLang="en-US" sz="1400" dirty="0">
                <a:solidFill>
                  <a:srgbClr val="000000"/>
                </a:solidFill>
                <a:latin typeface="나눔스퀘어OTF" panose="020B0600000101010101" pitchFamily="34" charset="-127"/>
                <a:ea typeface="나눔스퀘어OTF" panose="020B0600000101010101" pitchFamily="34" charset="-127"/>
              </a:rPr>
              <a:t>어린이 칫솔은 어떻게 디자인 되어야 할까</a:t>
            </a:r>
            <a:r>
              <a:rPr lang="en-US" altLang="ko-KR" sz="1400" dirty="0">
                <a:solidFill>
                  <a:srgbClr val="000000"/>
                </a:solidFill>
                <a:latin typeface="나눔스퀘어OTF" panose="020B0600000101010101" pitchFamily="34" charset="-127"/>
                <a:ea typeface="나눔스퀘어OTF" panose="020B0600000101010101" pitchFamily="34" charset="-127"/>
              </a:rPr>
              <a:t>?’</a:t>
            </a:r>
          </a:p>
        </p:txBody>
      </p:sp>
    </p:spTree>
    <p:extLst>
      <p:ext uri="{BB962C8B-B14F-4D97-AF65-F5344CB8AC3E}">
        <p14:creationId xmlns:p14="http://schemas.microsoft.com/office/powerpoint/2010/main" val="1435503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9778" name="Picture 2" descr="C:\Users\Yoon\Documents\마이피플 받은 파일\20121107003206971.jpg"/>
          <p:cNvPicPr>
            <a:picLocks noChangeAspect="1" noChangeArrowheads="1"/>
          </p:cNvPicPr>
          <p:nvPr/>
        </p:nvPicPr>
        <p:blipFill rotWithShape="1">
          <a:blip r:embed="rId3" cstate="print">
            <a:grayscl/>
            <a:lum bright="15000" contrast="25000"/>
          </a:blip>
          <a:srcRect t="6828"/>
          <a:stretch/>
        </p:blipFill>
        <p:spPr bwMode="auto">
          <a:xfrm>
            <a:off x="1475656" y="836712"/>
            <a:ext cx="6327179" cy="5895130"/>
          </a:xfrm>
          <a:prstGeom prst="rect">
            <a:avLst/>
          </a:prstGeom>
          <a:noFill/>
        </p:spPr>
      </p:pic>
      <p:sp>
        <p:nvSpPr>
          <p:cNvPr id="3" name="Rectangle 15"/>
          <p:cNvSpPr>
            <a:spLocks noChangeArrowheads="1"/>
          </p:cNvSpPr>
          <p:nvPr/>
        </p:nvSpPr>
        <p:spPr bwMode="auto">
          <a:xfrm>
            <a:off x="4283524" y="6503423"/>
            <a:ext cx="4752975" cy="309717"/>
          </a:xfrm>
          <a:prstGeom prst="rect">
            <a:avLst/>
          </a:prstGeom>
          <a:noFill/>
          <a:ln w="9525" algn="ctr">
            <a:noFill/>
            <a:miter lim="800000"/>
            <a:headEnd/>
            <a:tailEnd/>
          </a:ln>
        </p:spPr>
        <p:txBody>
          <a:bodyPr lIns="89766" tIns="46681" rIns="89766" bIns="46681">
            <a:spAutoFit/>
          </a:bodyPr>
          <a:lstStyle/>
          <a:p>
            <a:pPr marL="0" marR="0" lvl="0" indent="0" algn="r" defTabSz="914400" rtl="0" eaLnBrk="1" fontAlgn="base" latinLnBrk="1" hangingPunct="1">
              <a:lnSpc>
                <a:spcPct val="100000"/>
              </a:lnSpc>
              <a:spcBef>
                <a:spcPct val="50000"/>
              </a:spcBef>
              <a:spcAft>
                <a:spcPct val="0"/>
              </a:spcAft>
              <a:buClrTx/>
              <a:buSzTx/>
              <a:buFontTx/>
              <a:buNone/>
              <a:tabLst/>
              <a:defRPr/>
            </a:pP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1400" b="0" i="0" u="none" strike="noStrike" kern="1200" cap="none" spc="0" normalizeH="0" baseline="0" noProof="0" dirty="0" err="1">
                <a:ln>
                  <a:noFill/>
                </a:ln>
                <a:solidFill>
                  <a:srgbClr val="000000"/>
                </a:solidFill>
                <a:effectLst/>
                <a:uLnTx/>
                <a:uFillTx/>
                <a:latin typeface="나눔스퀘어OTF" panose="020B0600000101010101" pitchFamily="34" charset="-127"/>
                <a:ea typeface="나눔스퀘어OTF" panose="020B0600000101010101" pitchFamily="34" charset="-127"/>
                <a:cs typeface="+mn-cs"/>
              </a:rPr>
              <a:t>타이포그라피</a:t>
            </a:r>
            <a:r>
              <a:rPr kumimoji="1" lang="ko-KR" altLang="en-US"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 교재 중에서 인용</a:t>
            </a: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출처 미상</a:t>
            </a:r>
            <a:r>
              <a:rPr kumimoji="1" lang="en-US" altLang="ko-KR" sz="1400" b="0" i="0" u="none" strike="noStrike" kern="1200" cap="none" spc="0" normalizeH="0" baseline="0" noProof="0" dirty="0">
                <a:ln>
                  <a:noFill/>
                </a:ln>
                <a:solidFill>
                  <a:srgbClr val="000000"/>
                </a:solidFill>
                <a:effectLst/>
                <a:uLnTx/>
                <a:uFillTx/>
                <a:latin typeface="나눔스퀘어OTF" panose="020B0600000101010101" pitchFamily="34" charset="-127"/>
                <a:ea typeface="나눔스퀘어OTF" panose="020B0600000101010101" pitchFamily="34" charset="-127"/>
                <a:cs typeface="+mn-cs"/>
              </a:rPr>
              <a:t>)</a:t>
            </a:r>
          </a:p>
        </p:txBody>
      </p:sp>
      <p:sp>
        <p:nvSpPr>
          <p:cNvPr id="4" name="Text Box 4">
            <a:extLst>
              <a:ext uri="{FF2B5EF4-FFF2-40B4-BE49-F238E27FC236}">
                <a16:creationId xmlns:a16="http://schemas.microsoft.com/office/drawing/2014/main" id="{D884ADEF-D4CB-CC3A-3A7D-9BDC9EEF1E11}"/>
              </a:ext>
            </a:extLst>
          </p:cNvPr>
          <p:cNvSpPr txBox="1">
            <a:spLocks noChangeArrowheads="1"/>
          </p:cNvSpPr>
          <p:nvPr/>
        </p:nvSpPr>
        <p:spPr>
          <a:xfrm>
            <a:off x="178122" y="138936"/>
            <a:ext cx="8642350" cy="553760"/>
          </a:xfrm>
          <a:prstGeom prst="rect">
            <a:avLst/>
          </a:prstGeom>
          <a:noFill/>
          <a:ln w="9525" algn="ctr">
            <a:noFill/>
            <a:miter/>
          </a:ln>
        </p:spPr>
        <p:txBody>
          <a:bodyPr lIns="91205" tIns="45602" rIns="91205" bIns="45602">
            <a:spAutoFit/>
          </a:bodyPr>
          <a:lstStyle/>
          <a:p>
            <a:pPr algn="l">
              <a:defRPr/>
            </a:pPr>
            <a:r>
              <a:rPr lang="ko-KR" altLang="en-US" sz="3000" dirty="0">
                <a:solidFill>
                  <a:srgbClr val="000000"/>
                </a:solidFill>
                <a:latin typeface="나눔스퀘어OTF" panose="020B0600000101010101" pitchFamily="34" charset="-127"/>
                <a:ea typeface="나눔스퀘어OTF" panose="020B0600000101010101" pitchFamily="34" charset="-127"/>
              </a:rPr>
              <a:t>훈련을 통해 민감성 높이기</a:t>
            </a:r>
            <a:endParaRPr lang="en-US" altLang="ko-KR" sz="3000" dirty="0">
              <a:solidFill>
                <a:srgbClr val="000000"/>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427375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Line 3"/>
          <p:cNvSpPr>
            <a:spLocks noChangeShapeType="1"/>
          </p:cNvSpPr>
          <p:nvPr/>
        </p:nvSpPr>
        <p:spPr>
          <a:xfrm>
            <a:off x="1566663" y="2209800"/>
            <a:ext cx="0" cy="3168650"/>
          </a:xfrm>
          <a:prstGeom prst="line">
            <a:avLst/>
          </a:prstGeom>
          <a:noFill/>
          <a:ln w="25400">
            <a:solidFill>
              <a:srgbClr val="808080"/>
            </a:solidFill>
            <a:round/>
            <a:headEnd type="triangle" w="lg" len="lg"/>
          </a:ln>
        </p:spPr>
        <p:txBody>
          <a:bodyPr wrap="square"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endParaRPr kumimoji="1" lang="ko-KR" altLang="en-US" sz="2400" b="0" i="0" u="none" strike="noStrike" kern="1200" cap="none" spc="0" normalizeH="0" baseline="0" dirty="0">
              <a:solidFill>
                <a:srgbClr val="FF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2868" name="Text Box 7"/>
          <p:cNvSpPr txBox="1">
            <a:spLocks noChangeArrowheads="1"/>
          </p:cNvSpPr>
          <p:nvPr/>
        </p:nvSpPr>
        <p:spPr>
          <a:xfrm>
            <a:off x="539552" y="3643320"/>
            <a:ext cx="1008062" cy="492443"/>
          </a:xfrm>
          <a:prstGeom prst="rect">
            <a:avLst/>
          </a:prstGeom>
          <a:noFill/>
          <a:ln w="9525" algn="ctr">
            <a:noFill/>
            <a:miter/>
          </a:ln>
        </p:spPr>
        <p:txBody>
          <a:bodyPr lIns="0" tIns="0" rIns="0" bIns="0">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16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위화감</a:t>
            </a:r>
            <a:br>
              <a:rPr kumimoji="1" lang="en-US" altLang="ko-KR" sz="16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16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인식정도</a:t>
            </a:r>
          </a:p>
        </p:txBody>
      </p:sp>
      <p:sp>
        <p:nvSpPr>
          <p:cNvPr id="292869" name="Text Box 9"/>
          <p:cNvSpPr txBox="1">
            <a:spLocks noChangeArrowheads="1"/>
          </p:cNvSpPr>
          <p:nvPr/>
        </p:nvSpPr>
        <p:spPr>
          <a:xfrm>
            <a:off x="4088846" y="5449893"/>
            <a:ext cx="1112837" cy="709827"/>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보편적</a:t>
            </a:r>
            <a:b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고객</a:t>
            </a:r>
            <a:endParaRPr kumimoji="1" lang="ko-KR" altLang="en-US" sz="2000" b="0" i="0" u="none" strike="noStrike" kern="1200" cap="none" spc="0" normalizeH="0" baseline="0" dirty="0">
              <a:solidFill>
                <a:srgbClr val="4D4D4D"/>
              </a:solidFill>
              <a:latin typeface="나눔스퀘어 ExtraBold" panose="020B0600000101010101" pitchFamily="50" charset="-127"/>
              <a:ea typeface="나눔스퀘어 ExtraBold" panose="020B0600000101010101" pitchFamily="50" charset="-127"/>
              <a:cs typeface="+mn-cs"/>
            </a:endParaRPr>
          </a:p>
        </p:txBody>
      </p:sp>
      <p:sp>
        <p:nvSpPr>
          <p:cNvPr id="292870" name="Text Box 10"/>
          <p:cNvSpPr txBox="1">
            <a:spLocks noChangeArrowheads="1"/>
          </p:cNvSpPr>
          <p:nvPr/>
        </p:nvSpPr>
        <p:spPr>
          <a:xfrm>
            <a:off x="5673725" y="5449893"/>
            <a:ext cx="1511300" cy="709827"/>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예민한</a:t>
            </a:r>
            <a:b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2000" b="0" i="0" u="none" strike="noStrike" kern="1200" cap="none" spc="0" normalizeH="0" baseline="0" dirty="0" err="1">
                <a:solidFill>
                  <a:srgbClr val="4D4D4D"/>
                </a:solidFill>
                <a:effectLst/>
                <a:uLnTx/>
                <a:uFillTx/>
                <a:latin typeface="나눔스퀘어 ExtraBold" panose="020B0600000101010101" pitchFamily="50" charset="-127"/>
                <a:ea typeface="나눔스퀘어 ExtraBold" panose="020B0600000101010101" pitchFamily="50" charset="-127"/>
                <a:cs typeface="+mn-cs"/>
              </a:rPr>
              <a:t>분석자</a:t>
            </a:r>
            <a:endParaRPr kumimoji="1" lang="en-US" altLang="ko-KR"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2871" name="Text Box 11"/>
          <p:cNvSpPr txBox="1">
            <a:spLocks noChangeArrowheads="1"/>
          </p:cNvSpPr>
          <p:nvPr/>
        </p:nvSpPr>
        <p:spPr>
          <a:xfrm>
            <a:off x="2291573" y="5449893"/>
            <a:ext cx="1112837" cy="709827"/>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둔감한</a:t>
            </a:r>
            <a:br>
              <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2000" b="0" i="0" u="none" strike="noStrike" kern="1200" cap="none" spc="0" normalizeH="0" baseline="0" dirty="0" err="1">
                <a:solidFill>
                  <a:srgbClr val="4D4D4D"/>
                </a:solidFill>
                <a:effectLst/>
                <a:uLnTx/>
                <a:uFillTx/>
                <a:latin typeface="나눔스퀘어 ExtraBold" panose="020B0600000101010101" pitchFamily="50" charset="-127"/>
                <a:ea typeface="나눔스퀘어 ExtraBold" panose="020B0600000101010101" pitchFamily="50" charset="-127"/>
                <a:cs typeface="+mn-cs"/>
              </a:rPr>
              <a:t>분석자</a:t>
            </a:r>
            <a:endParaRPr kumimoji="1" lang="ko-KR" altLang="en-US" sz="20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2872" name="Text Box 13"/>
          <p:cNvSpPr txBox="1">
            <a:spLocks noChangeArrowheads="1"/>
          </p:cNvSpPr>
          <p:nvPr/>
        </p:nvSpPr>
        <p:spPr>
          <a:xfrm>
            <a:off x="201063" y="219514"/>
            <a:ext cx="7936300" cy="1090638"/>
          </a:xfrm>
          <a:prstGeom prst="rect">
            <a:avLst/>
          </a:prstGeom>
          <a:noFill/>
          <a:ln w="9525" algn="ctr">
            <a:noFill/>
            <a:miter/>
          </a:ln>
        </p:spPr>
        <p:txBody>
          <a:bodyPr wrap="square" lIns="91205" tIns="45602" rIns="91205" bIns="45602">
            <a:spAutoFit/>
          </a:bodyPr>
          <a:lstStyle/>
          <a:p>
            <a:pPr marL="0" marR="0" lvl="0" indent="0" algn="l" defTabSz="914400" rtl="0" eaLnBrk="1" latinLnBrk="1" hangingPunct="1">
              <a:lnSpc>
                <a:spcPct val="90000"/>
              </a:lnSpc>
              <a:spcBef>
                <a:spcPct val="50000"/>
              </a:spcBef>
              <a:spcAft>
                <a:spcPct val="0"/>
              </a:spcAft>
              <a:buClrTx/>
              <a:buFontTx/>
              <a:buNone/>
              <a:defRPr/>
            </a:pPr>
            <a:r>
              <a:rPr kumimoji="1" lang="ko-KR" altLang="en-US"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좋은 디자인을 하려면 </a:t>
            </a:r>
            <a:br>
              <a:rPr kumimoji="1" lang="en-US" altLang="ko-KR"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br>
            <a:r>
              <a:rPr kumimoji="1" lang="ko-KR" altLang="en-US"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위화감에 대한 민감성</a:t>
            </a:r>
            <a:r>
              <a:rPr kumimoji="1" lang="en-US" altLang="ko-KR"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a:t>
            </a:r>
            <a:r>
              <a:rPr kumimoji="1" lang="ko-KR" altLang="en-US"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3600" b="0" i="0" u="none" strike="noStrike" kern="1200" cap="none" spc="0" normalizeH="0" baseline="0" dirty="0" err="1">
                <a:solidFill>
                  <a:srgbClr val="000000"/>
                </a:solidFill>
                <a:effectLst/>
                <a:uLnTx/>
                <a:uFillTx/>
                <a:latin typeface="나눔스퀘어OTF" panose="020B0600000101010101" pitchFamily="34" charset="-127"/>
                <a:ea typeface="나눔스퀘어OTF" panose="020B0600000101010101" pitchFamily="34" charset="-127"/>
                <a:cs typeface="+mn-cs"/>
              </a:rPr>
              <a:t>공감력이</a:t>
            </a:r>
            <a:r>
              <a:rPr kumimoji="1" lang="ko-KR" altLang="en-US"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 필요</a:t>
            </a:r>
            <a:endParaRPr kumimoji="1" lang="en-US" altLang="ko-KR" sz="36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endParaRPr>
          </a:p>
        </p:txBody>
      </p:sp>
      <p:sp>
        <p:nvSpPr>
          <p:cNvPr id="292873" name="Line 14"/>
          <p:cNvSpPr>
            <a:spLocks noChangeShapeType="1"/>
          </p:cNvSpPr>
          <p:nvPr/>
        </p:nvSpPr>
        <p:spPr>
          <a:xfrm flipV="1">
            <a:off x="2828132" y="3479800"/>
            <a:ext cx="0" cy="865188"/>
          </a:xfrm>
          <a:prstGeom prst="line">
            <a:avLst/>
          </a:prstGeom>
          <a:noFill/>
          <a:ln w="38100" cap="rnd">
            <a:solidFill>
              <a:srgbClr val="969696"/>
            </a:solidFill>
            <a:round/>
            <a:tailEnd type="triangle" w="med" len="med"/>
          </a:ln>
        </p:spPr>
        <p:txBody>
          <a:bodyPr wrap="none"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endParaRPr kumimoji="1" lang="ko-KR" altLang="en-US" sz="2400" b="0" i="0" u="none" strike="noStrike" kern="1200" cap="none" spc="0" normalizeH="0" baseline="0" dirty="0">
              <a:solidFill>
                <a:srgbClr val="FF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2874" name="Text Box 15"/>
          <p:cNvSpPr txBox="1">
            <a:spLocks noChangeArrowheads="1"/>
          </p:cNvSpPr>
          <p:nvPr/>
        </p:nvSpPr>
        <p:spPr>
          <a:xfrm>
            <a:off x="1691680" y="2565408"/>
            <a:ext cx="2951162" cy="848326"/>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더 예민한 사람의 위화감 이해 불가</a:t>
            </a:r>
            <a:b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극복하기 어려운 공감능력 차이 존재</a:t>
            </a:r>
          </a:p>
          <a:p>
            <a:pPr marL="0" marR="0" lvl="0" indent="0" algn="ctr" defTabSz="914400" rtl="0" eaLnBrk="1" latinLnBrk="1" hangingPunct="1">
              <a:lnSpc>
                <a:spcPct val="100000"/>
              </a:lnSpc>
              <a:spcBef>
                <a:spcPct val="50000"/>
              </a:spcBef>
              <a:spcAft>
                <a:spcPct val="0"/>
              </a:spcAft>
              <a:buClrTx/>
              <a:buFontTx/>
              <a:buNone/>
              <a:defRPr/>
            </a:pP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나쁜 것과 좋은 것을 구별해내지 못함</a:t>
            </a:r>
          </a:p>
        </p:txBody>
      </p:sp>
      <p:sp>
        <p:nvSpPr>
          <p:cNvPr id="292875" name="Text Box 17"/>
          <p:cNvSpPr txBox="1">
            <a:spLocks noChangeArrowheads="1"/>
          </p:cNvSpPr>
          <p:nvPr/>
        </p:nvSpPr>
        <p:spPr>
          <a:xfrm>
            <a:off x="4572000" y="1651006"/>
            <a:ext cx="3816350" cy="848326"/>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예민한 사람은 덜 예민한 사람의</a:t>
            </a:r>
            <a:b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b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위화감을 이해하기 쉬움</a:t>
            </a:r>
          </a:p>
          <a:p>
            <a:pPr marL="0" marR="0" lvl="0" indent="0" algn="ctr" defTabSz="914400" rtl="0" eaLnBrk="1" latinLnBrk="1" hangingPunct="1">
              <a:lnSpc>
                <a:spcPct val="100000"/>
              </a:lnSpc>
              <a:spcBef>
                <a:spcPct val="50000"/>
              </a:spcBef>
              <a:spcAft>
                <a:spcPct val="0"/>
              </a:spcAft>
              <a:buClrTx/>
              <a:buFontTx/>
              <a:buNone/>
              <a:defRPr/>
            </a:pPr>
            <a:r>
              <a:rPr kumimoji="1" lang="ko-KR" altLang="en-US" sz="1400" b="0" i="0" u="none" strike="noStrike" kern="1200" cap="none" spc="0" normalizeH="0" baseline="0" dirty="0">
                <a:solidFill>
                  <a:srgbClr val="4D4D4D"/>
                </a:solidFill>
                <a:effectLst/>
                <a:uLnTx/>
                <a:uFillTx/>
                <a:latin typeface="나눔스퀘어 ExtraBold" panose="020B0600000101010101" pitchFamily="50" charset="-127"/>
                <a:ea typeface="나눔스퀘어 ExtraBold" panose="020B0600000101010101" pitchFamily="50" charset="-127"/>
                <a:cs typeface="+mn-cs"/>
              </a:rPr>
              <a:t>나쁜 것과 좋은 것을 구별해내는 능력 뛰어남</a:t>
            </a:r>
          </a:p>
        </p:txBody>
      </p:sp>
      <p:sp>
        <p:nvSpPr>
          <p:cNvPr id="292876" name="Rectangle 3"/>
          <p:cNvSpPr>
            <a:spLocks noChangeArrowheads="1"/>
          </p:cNvSpPr>
          <p:nvPr/>
        </p:nvSpPr>
        <p:spPr>
          <a:xfrm>
            <a:off x="7305481" y="6382875"/>
            <a:ext cx="1663764" cy="307538"/>
          </a:xfrm>
          <a:prstGeom prst="rect">
            <a:avLst/>
          </a:prstGeom>
          <a:noFill/>
          <a:ln w="9525" algn="ctr">
            <a:noFill/>
            <a:miter/>
          </a:ln>
        </p:spPr>
        <p:txBody>
          <a:bodyPr wrap="none" lIns="91205" tIns="45602" rIns="91205" bIns="45602" anchor="ctr">
            <a:spAutoFit/>
          </a:bodyPr>
          <a:lstStyle/>
          <a:p>
            <a:pPr marL="0" marR="0" lvl="0" indent="0" algn="l" defTabSz="914400" rtl="0" eaLnBrk="1" latinLnBrk="1" hangingPunct="1">
              <a:lnSpc>
                <a:spcPct val="100000"/>
              </a:lnSpc>
              <a:spcBef>
                <a:spcPct val="0"/>
              </a:spcBef>
              <a:spcAft>
                <a:spcPct val="0"/>
              </a:spcAft>
              <a:buClrTx/>
              <a:buFontTx/>
              <a:buNone/>
              <a:defRPr/>
            </a:pPr>
            <a:r>
              <a:rPr kumimoji="1" lang="ko-KR" altLang="en-US" sz="14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출처 </a:t>
            </a:r>
            <a:r>
              <a:rPr kumimoji="1" lang="en-US" altLang="ko-KR" sz="14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 </a:t>
            </a:r>
            <a:r>
              <a:rPr kumimoji="1" lang="ko-KR" altLang="en-US" sz="14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윤성원</a:t>
            </a:r>
            <a:r>
              <a:rPr kumimoji="1" lang="en-US" altLang="ko-KR" sz="14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 2009</a:t>
            </a:r>
            <a:endParaRPr kumimoji="1" lang="en-US" altLang="ko-KR" sz="1400" b="0" i="0" u="none" strike="noStrike" kern="1200" cap="none" spc="0" normalizeH="0" baseline="0" dirty="0">
              <a:solidFill>
                <a:srgbClr val="000000"/>
              </a:solidFill>
              <a:latin typeface="나눔스퀘어OTF" panose="020B0600000101010101" pitchFamily="34" charset="-127"/>
              <a:ea typeface="나눔스퀘어OTF" panose="020B0600000101010101" pitchFamily="34" charset="-127"/>
              <a:cs typeface="+mn-cs"/>
            </a:endParaRPr>
          </a:p>
        </p:txBody>
      </p:sp>
      <p:pic>
        <p:nvPicPr>
          <p:cNvPr id="292877" name="Picture 2"/>
          <p:cNvPicPr>
            <a:picLocks noChangeAspect="1" noChangeArrowheads="1"/>
          </p:cNvPicPr>
          <p:nvPr/>
        </p:nvPicPr>
        <p:blipFill rotWithShape="1">
          <a:blip r:embed="rId3"/>
          <a:srcRect/>
          <a:stretch>
            <a:fillRect/>
          </a:stretch>
        </p:blipFill>
        <p:spPr>
          <a:xfrm>
            <a:off x="2267744" y="4089416"/>
            <a:ext cx="1143000" cy="1262063"/>
          </a:xfrm>
          <a:prstGeom prst="rect">
            <a:avLst/>
          </a:prstGeom>
          <a:noFill/>
          <a:ln w="9525" algn="ctr">
            <a:noFill/>
            <a:miter/>
          </a:ln>
        </p:spPr>
      </p:pic>
      <p:pic>
        <p:nvPicPr>
          <p:cNvPr id="292878" name="Picture 2"/>
          <p:cNvPicPr>
            <a:picLocks noChangeAspect="1" noChangeArrowheads="1"/>
          </p:cNvPicPr>
          <p:nvPr/>
        </p:nvPicPr>
        <p:blipFill rotWithShape="1">
          <a:blip r:embed="rId3"/>
          <a:srcRect/>
          <a:stretch>
            <a:fillRect/>
          </a:stretch>
        </p:blipFill>
        <p:spPr>
          <a:xfrm>
            <a:off x="4071368" y="3462342"/>
            <a:ext cx="1143000" cy="1889125"/>
          </a:xfrm>
          <a:prstGeom prst="rect">
            <a:avLst/>
          </a:prstGeom>
          <a:noFill/>
          <a:ln w="9525" algn="ctr">
            <a:noFill/>
            <a:miter/>
          </a:ln>
        </p:spPr>
      </p:pic>
      <p:pic>
        <p:nvPicPr>
          <p:cNvPr id="292879" name="Picture 2"/>
          <p:cNvPicPr>
            <a:picLocks noChangeAspect="1" noChangeArrowheads="1"/>
          </p:cNvPicPr>
          <p:nvPr/>
        </p:nvPicPr>
        <p:blipFill rotWithShape="1">
          <a:blip r:embed="rId3"/>
          <a:srcRect/>
          <a:stretch>
            <a:fillRect/>
          </a:stretch>
        </p:blipFill>
        <p:spPr>
          <a:xfrm>
            <a:off x="5857875" y="2500313"/>
            <a:ext cx="1143000" cy="2851150"/>
          </a:xfrm>
          <a:prstGeom prst="rect">
            <a:avLst/>
          </a:prstGeom>
          <a:noFill/>
          <a:ln w="9525" algn="ctr">
            <a:noFill/>
            <a:miter/>
          </a:ln>
        </p:spPr>
      </p:pic>
      <p:sp>
        <p:nvSpPr>
          <p:cNvPr id="292880" name="Line 8"/>
          <p:cNvSpPr>
            <a:spLocks noChangeShapeType="1"/>
          </p:cNvSpPr>
          <p:nvPr/>
        </p:nvSpPr>
        <p:spPr>
          <a:xfrm>
            <a:off x="1566670" y="3433763"/>
            <a:ext cx="5689809" cy="0"/>
          </a:xfrm>
          <a:prstGeom prst="line">
            <a:avLst/>
          </a:prstGeom>
          <a:noFill/>
          <a:ln w="38100" cap="rnd">
            <a:solidFill>
              <a:srgbClr val="808080"/>
            </a:solidFill>
            <a:prstDash val="sysDot"/>
            <a:round/>
          </a:ln>
        </p:spPr>
        <p:txBody>
          <a:bodyPr wrap="square"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endParaRPr kumimoji="1" lang="ko-KR" altLang="en-US" sz="2400" b="0" i="0" u="none" strike="noStrike" kern="1200" cap="none" spc="0" normalizeH="0" baseline="0" dirty="0">
              <a:solidFill>
                <a:srgbClr val="FF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2881" name="Text Box 15"/>
          <p:cNvSpPr txBox="1">
            <a:spLocks noChangeArrowheads="1"/>
          </p:cNvSpPr>
          <p:nvPr/>
        </p:nvSpPr>
        <p:spPr>
          <a:xfrm>
            <a:off x="2577309" y="3544888"/>
            <a:ext cx="500062" cy="555939"/>
          </a:xfrm>
          <a:prstGeom prst="rect">
            <a:avLst/>
          </a:prstGeom>
          <a:noFill/>
          <a:ln w="9525" algn="ctr">
            <a:noFill/>
            <a:miter/>
          </a:ln>
        </p:spPr>
        <p:txBody>
          <a:bodyPr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r>
              <a:rPr kumimoji="1" lang="en-US" altLang="ko-KR" sz="3000" b="0" i="0" u="none" strike="noStrike" kern="1200" cap="none" spc="0" normalizeH="0" baseline="0" dirty="0">
                <a:solidFill>
                  <a:srgbClr val="4D4D4D"/>
                </a:solidFill>
                <a:effectLst/>
                <a:uLnTx/>
                <a:uFillTx/>
                <a:latin typeface="나눔스퀘어OTF" panose="020B0600000101010101" pitchFamily="34" charset="-127"/>
                <a:ea typeface="나눔스퀘어OTF" panose="020B0600000101010101" pitchFamily="34" charset="-127"/>
                <a:cs typeface="+mn-cs"/>
              </a:rPr>
              <a:t>X</a:t>
            </a:r>
            <a:endParaRPr kumimoji="1" lang="ko-KR" altLang="en-US" sz="3000" b="0" i="0" u="none" strike="noStrike" kern="1200" cap="none" spc="0" normalizeH="0" baseline="0" dirty="0">
              <a:solidFill>
                <a:srgbClr val="4D4D4D"/>
              </a:solidFill>
              <a:effectLst/>
              <a:uLnTx/>
              <a:uFillTx/>
              <a:latin typeface="나눔스퀘어OTF" panose="020B0600000101010101" pitchFamily="34" charset="-127"/>
              <a:ea typeface="나눔스퀘어OTF" panose="020B0600000101010101" pitchFamily="34" charset="-127"/>
              <a:cs typeface="+mn-cs"/>
            </a:endParaRPr>
          </a:p>
        </p:txBody>
      </p:sp>
      <p:sp>
        <p:nvSpPr>
          <p:cNvPr id="292867" name="Line 6"/>
          <p:cNvSpPr>
            <a:spLocks noChangeShapeType="1"/>
          </p:cNvSpPr>
          <p:nvPr/>
        </p:nvSpPr>
        <p:spPr>
          <a:xfrm flipH="1">
            <a:off x="1566663" y="5366385"/>
            <a:ext cx="5834262" cy="0"/>
          </a:xfrm>
          <a:prstGeom prst="line">
            <a:avLst/>
          </a:prstGeom>
          <a:noFill/>
          <a:ln w="25400">
            <a:solidFill>
              <a:srgbClr val="808080"/>
            </a:solidFill>
            <a:round/>
          </a:ln>
        </p:spPr>
        <p:txBody>
          <a:bodyPr wrap="square" lIns="89766" tIns="46681" rIns="89766" bIns="46681">
            <a:spAutoFit/>
          </a:bodyPr>
          <a:lstStyle/>
          <a:p>
            <a:pPr marL="0" marR="0" lvl="0" indent="0" algn="ctr" defTabSz="914400" rtl="0" eaLnBrk="1" latinLnBrk="1" hangingPunct="1">
              <a:lnSpc>
                <a:spcPct val="100000"/>
              </a:lnSpc>
              <a:spcBef>
                <a:spcPct val="50000"/>
              </a:spcBef>
              <a:spcAft>
                <a:spcPct val="0"/>
              </a:spcAft>
              <a:buClrTx/>
              <a:buFontTx/>
              <a:buNone/>
              <a:defRPr/>
            </a:pPr>
            <a:endParaRPr kumimoji="1" lang="ko-KR" altLang="en-US" sz="2400" b="0" i="0" u="none" strike="noStrike" kern="1200" cap="none" spc="0" normalizeH="0" baseline="0" dirty="0">
              <a:solidFill>
                <a:srgbClr val="FF0000"/>
              </a:solidFill>
              <a:effectLst/>
              <a:uLnTx/>
              <a:uFillTx/>
              <a:latin typeface="나눔스퀘어 ExtraBold" panose="020B0600000101010101" pitchFamily="50" charset="-127"/>
              <a:ea typeface="나눔스퀘어 ExtraBold" panose="020B0600000101010101" pitchFamily="50" charset="-127"/>
              <a:cs typeface="+mn-c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DSCF2529"/>
          <p:cNvPicPr>
            <a:picLocks noChangeAspect="1" noChangeArrowheads="1"/>
          </p:cNvPicPr>
          <p:nvPr/>
        </p:nvPicPr>
        <p:blipFill rotWithShape="1">
          <a:blip r:embed="rId3"/>
          <a:srcRect t="9070" r="5900"/>
          <a:stretch>
            <a:fillRect/>
          </a:stretch>
        </p:blipFill>
        <p:spPr>
          <a:xfrm>
            <a:off x="-36513" y="-163503"/>
            <a:ext cx="9685338" cy="7021513"/>
          </a:xfrm>
          <a:prstGeom prst="rect">
            <a:avLst/>
          </a:prstGeom>
          <a:noFill/>
          <a:ln w="9525">
            <a:noFill/>
            <a:miter/>
          </a:ln>
        </p:spPr>
      </p:pic>
      <p:sp>
        <p:nvSpPr>
          <p:cNvPr id="285699" name="Text Box 3"/>
          <p:cNvSpPr txBox="1">
            <a:spLocks noChangeArrowheads="1"/>
          </p:cNvSpPr>
          <p:nvPr/>
        </p:nvSpPr>
        <p:spPr>
          <a:xfrm>
            <a:off x="323852" y="1173172"/>
            <a:ext cx="6121400" cy="1477089"/>
          </a:xfrm>
          <a:prstGeom prst="rect">
            <a:avLst/>
          </a:prstGeom>
          <a:noFill/>
          <a:ln w="9525" algn="ctr">
            <a:noFill/>
            <a:miter/>
          </a:ln>
        </p:spPr>
        <p:txBody>
          <a:bodyPr lIns="91205" tIns="45602" rIns="91205" bIns="45602">
            <a:spAutoFit/>
          </a:bodyPr>
          <a:lstStyle/>
          <a:p>
            <a:pPr marL="0" marR="0" lvl="0" indent="0" algn="r" defTabSz="914400" rtl="0" eaLnBrk="1" latinLnBrk="1" hangingPunct="1">
              <a:lnSpc>
                <a:spcPct val="100000"/>
              </a:lnSpc>
              <a:spcBef>
                <a:spcPct val="50000"/>
              </a:spcBef>
              <a:spcAft>
                <a:spcPct val="0"/>
              </a:spcAft>
              <a:buClrTx/>
              <a:buFontTx/>
              <a:buNone/>
              <a:defRPr/>
            </a:pPr>
            <a:r>
              <a:rPr kumimoji="1" lang="en-US" altLang="ko-KR" sz="20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Lead user</a:t>
            </a:r>
            <a:r>
              <a:rPr kumimoji="1" lang="en-US" altLang="ko-KR" sz="90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10,000</a:t>
            </a:r>
            <a:r>
              <a:rPr kumimoji="1" lang="ko-KR" altLang="en-US" sz="4000" b="0" i="0" u="none" strike="noStrike" kern="1200" cap="none" spc="0" normalizeH="0" baseline="0" dirty="0">
                <a:solidFill>
                  <a:srgbClr val="000000"/>
                </a:solidFill>
                <a:effectLst/>
                <a:uLnTx/>
                <a:uFillTx/>
                <a:latin typeface="나눔스퀘어OTF" panose="020B0600000101010101" pitchFamily="34" charset="-127"/>
                <a:ea typeface="나눔스퀘어OTF" panose="020B0600000101010101" pitchFamily="34" charset="-127"/>
                <a:cs typeface="+mn-cs"/>
              </a:rPr>
              <a:t>명</a:t>
            </a:r>
            <a:endParaRPr kumimoji="1" lang="ko-KR" altLang="en-US" sz="4000" b="0" i="0" u="none" strike="noStrike" kern="1200" cap="none" spc="0" normalizeH="0" baseline="0" dirty="0">
              <a:solidFill>
                <a:srgbClr val="000000"/>
              </a:solidFill>
              <a:latin typeface="나눔스퀘어OTF" panose="020B0600000101010101" pitchFamily="34" charset="-127"/>
              <a:ea typeface="나눔스퀘어OTF" panose="020B0600000101010101" pitchFamily="34" charset="-127"/>
              <a:cs typeface="+mn-cs"/>
            </a:endParaRPr>
          </a:p>
        </p:txBody>
      </p:sp>
      <p:sp>
        <p:nvSpPr>
          <p:cNvPr id="285700" name="Rectangle 3"/>
          <p:cNvSpPr>
            <a:spLocks noChangeArrowheads="1"/>
          </p:cNvSpPr>
          <p:nvPr/>
        </p:nvSpPr>
        <p:spPr>
          <a:xfrm>
            <a:off x="2339982" y="5508850"/>
            <a:ext cx="6500813" cy="1021901"/>
          </a:xfrm>
          <a:prstGeom prst="rect">
            <a:avLst/>
          </a:prstGeom>
          <a:noFill/>
          <a:ln w="9525" algn="ctr">
            <a:noFill/>
            <a:miter/>
          </a:ln>
        </p:spPr>
        <p:txBody>
          <a:bodyPr lIns="91205" tIns="45602" rIns="91205" bIns="45602" anchor="ctr">
            <a:spAutoFit/>
          </a:bodyPr>
          <a:lstStyle/>
          <a:p>
            <a:pPr marL="0" marR="0" lvl="0" indent="0" algn="r" defTabSz="914400" rtl="0" eaLnBrk="0" latinLnBrk="1" hangingPunct="0">
              <a:lnSpc>
                <a:spcPct val="80000"/>
              </a:lnSpc>
              <a:spcBef>
                <a:spcPct val="0"/>
              </a:spcBef>
              <a:spcAft>
                <a:spcPct val="0"/>
              </a:spcAft>
              <a:buClrTx/>
              <a:buFontTx/>
              <a:buNone/>
              <a:defRPr/>
            </a:pPr>
            <a:r>
              <a:rPr kumimoji="1" lang="en-US" altLang="ko-KR" sz="4900" b="0" i="0" u="none" strike="noStrike" kern="1200" cap="none" spc="0" normalizeH="0" baseline="0" dirty="0">
                <a:solidFill>
                  <a:srgbClr val="FFFFFF"/>
                </a:solidFill>
                <a:effectLst/>
                <a:uLnTx/>
                <a:uFillTx/>
                <a:latin typeface="나눔스퀘어OTF" panose="020B0600000101010101" pitchFamily="34" charset="-127"/>
                <a:ea typeface="나눔스퀘어OTF" panose="020B0600000101010101" pitchFamily="34" charset="-127"/>
                <a:cs typeface="+mn-cs"/>
              </a:rPr>
              <a:t>Satoshi Nakagawa</a:t>
            </a:r>
          </a:p>
          <a:p>
            <a:pPr marL="0" marR="0" lvl="0" indent="0" algn="r" defTabSz="914400" rtl="0" eaLnBrk="0" latinLnBrk="1" hangingPunct="0">
              <a:lnSpc>
                <a:spcPct val="80000"/>
              </a:lnSpc>
              <a:spcBef>
                <a:spcPct val="0"/>
              </a:spcBef>
              <a:spcAft>
                <a:spcPct val="0"/>
              </a:spcAft>
              <a:buClrTx/>
              <a:buFontTx/>
              <a:buNone/>
              <a:defRPr/>
            </a:pPr>
            <a:r>
              <a:rPr kumimoji="1" lang="en-US" altLang="ko-KR" sz="2600" b="0" i="0" u="none" strike="noStrike" kern="1200" cap="none" spc="0" normalizeH="0" baseline="0" dirty="0">
                <a:solidFill>
                  <a:srgbClr val="FFFFFF"/>
                </a:solidFill>
                <a:effectLst/>
                <a:uLnTx/>
                <a:uFillTx/>
                <a:latin typeface="나눔스퀘어OTF" panose="020B0600000101010101" pitchFamily="34" charset="-127"/>
                <a:ea typeface="나눔스퀘어OTF" panose="020B0600000101010101" pitchFamily="34" charset="-127"/>
                <a:cs typeface="+mn-cs"/>
              </a:rPr>
              <a:t>tripod design</a:t>
            </a:r>
            <a:endParaRPr kumimoji="1" lang="en-US" altLang="ko-KR" sz="5000" b="0" i="0" u="none" strike="noStrike" kern="1200" cap="none" spc="0" normalizeH="0" baseline="0" dirty="0">
              <a:solidFill>
                <a:srgbClr val="FFFFFF"/>
              </a:solidFill>
              <a:effectLst/>
              <a:uLnTx/>
              <a:uFillTx/>
              <a:latin typeface="나눔스퀘어OTF" panose="020B0600000101010101" pitchFamily="34" charset="-127"/>
              <a:ea typeface="나눔스퀘어OTF" panose="020B0600000101010101" pitchFamily="34" charset="-127"/>
              <a:cs typeface="+mn-cs"/>
            </a:endParaRPr>
          </a:p>
        </p:txBody>
      </p:sp>
    </p:spTree>
    <p:extLst>
      <p:ext uri="{BB962C8B-B14F-4D97-AF65-F5344CB8AC3E}">
        <p14:creationId xmlns:p14="http://schemas.microsoft.com/office/powerpoint/2010/main" val="3452272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11560" y="476672"/>
            <a:ext cx="7704856" cy="5696752"/>
          </a:xfrm>
          <a:prstGeom prst="rect">
            <a:avLst/>
          </a:prstGeom>
        </p:spPr>
        <p:txBody>
          <a:bodyPr wrap="square">
            <a:spAutoFit/>
          </a:bodyPr>
          <a:lstStyle/>
          <a:p>
            <a:pPr algn="l">
              <a:lnSpc>
                <a:spcPct val="150000"/>
              </a:lnSpc>
              <a:defRPr/>
            </a:pPr>
            <a:r>
              <a:rPr lang="ko-KR" altLang="en-US" dirty="0">
                <a:solidFill>
                  <a:srgbClr val="1D2129"/>
                </a:solidFill>
                <a:latin typeface="나눔스퀘어 ExtraBold" panose="020B0600000101010101" pitchFamily="50" charset="-127"/>
                <a:ea typeface="나눔스퀘어 ExtraBold" panose="020B0600000101010101" pitchFamily="50" charset="-127"/>
              </a:rPr>
              <a:t>불편함</a:t>
            </a:r>
            <a:r>
              <a:rPr lang="en-US" altLang="ko-KR" dirty="0">
                <a:solidFill>
                  <a:srgbClr val="1D2129"/>
                </a:solidFill>
                <a:latin typeface="나눔스퀘어 ExtraBold" panose="020B0600000101010101" pitchFamily="50" charset="-127"/>
                <a:ea typeface="나눔스퀘어 ExtraBold" panose="020B0600000101010101" pitchFamily="50" charset="-127"/>
              </a:rPr>
              <a:t>, </a:t>
            </a:r>
            <a:r>
              <a:rPr lang="ko-KR" altLang="en-US" dirty="0">
                <a:solidFill>
                  <a:srgbClr val="1D2129"/>
                </a:solidFill>
                <a:latin typeface="나눔스퀘어 ExtraBold" panose="020B0600000101010101" pitchFamily="50" charset="-127"/>
                <a:ea typeface="나눔스퀘어 ExtraBold" panose="020B0600000101010101" pitchFamily="50" charset="-127"/>
              </a:rPr>
              <a:t>위화감에 대한 민감성이 혁신으로</a:t>
            </a:r>
          </a:p>
          <a:p>
            <a:pPr algn="l">
              <a:lnSpc>
                <a:spcPct val="150000"/>
              </a:lnSpc>
              <a:defRPr/>
            </a:pPr>
            <a:r>
              <a:rPr lang="en-US" altLang="ko-KR" dirty="0">
                <a:solidFill>
                  <a:srgbClr val="1D2129"/>
                </a:solidFill>
                <a:latin typeface="나눔스퀘어OTF" panose="020B0600000101010101" pitchFamily="34" charset="-127"/>
                <a:ea typeface="나눔스퀘어OTF" panose="020B0600000101010101" pitchFamily="34" charset="-127"/>
              </a:rPr>
              <a:t>Lead User : </a:t>
            </a:r>
            <a:br>
              <a:rPr lang="en-US" altLang="ko-KR" dirty="0">
                <a:solidFill>
                  <a:srgbClr val="1D2129"/>
                </a:solidFill>
                <a:latin typeface="나눔스퀘어OTF" panose="020B0600000101010101" pitchFamily="34" charset="-127"/>
                <a:ea typeface="나눔스퀘어OTF" panose="020B0600000101010101" pitchFamily="34" charset="-127"/>
              </a:rPr>
            </a:br>
            <a:r>
              <a:rPr lang="ko-KR" altLang="en-US" dirty="0">
                <a:solidFill>
                  <a:srgbClr val="1D2129"/>
                </a:solidFill>
                <a:latin typeface="나눔스퀘어OTF" panose="020B0600000101010101" pitchFamily="34" charset="-127"/>
                <a:ea typeface="나눔스퀘어OTF" panose="020B0600000101010101" pitchFamily="34" charset="-127"/>
              </a:rPr>
              <a:t>일상 속에 숨겨진 불편함을 민감하게 찾아내는 사람</a:t>
            </a:r>
            <a:br>
              <a:rPr lang="en-US" altLang="ko-KR" dirty="0">
                <a:solidFill>
                  <a:srgbClr val="1D2129"/>
                </a:solidFill>
                <a:latin typeface="나눔스퀘어OTF" panose="020B0600000101010101" pitchFamily="34" charset="-127"/>
                <a:ea typeface="나눔스퀘어OTF" panose="020B0600000101010101" pitchFamily="34" charset="-127"/>
              </a:rPr>
            </a:br>
            <a:r>
              <a:rPr lang="en-US" altLang="ko-KR" dirty="0">
                <a:solidFill>
                  <a:srgbClr val="1D2129"/>
                </a:solidFill>
                <a:latin typeface="나눔스퀘어OTF" panose="020B0600000101010101" pitchFamily="34" charset="-127"/>
                <a:ea typeface="나눔스퀘어OTF" panose="020B0600000101010101" pitchFamily="34" charset="-127"/>
              </a:rPr>
              <a:t>‘</a:t>
            </a:r>
            <a:r>
              <a:rPr lang="ko-KR" altLang="en-US" dirty="0">
                <a:solidFill>
                  <a:srgbClr val="1D2129"/>
                </a:solidFill>
                <a:latin typeface="나눔스퀘어OTF" panose="020B0600000101010101" pitchFamily="34" charset="-127"/>
                <a:ea typeface="나눔스퀘어OTF" panose="020B0600000101010101" pitchFamily="34" charset="-127"/>
              </a:rPr>
              <a:t>남들이 찾지 못했던 불편함</a:t>
            </a:r>
            <a:r>
              <a:rPr lang="en-US" altLang="ko-KR" dirty="0">
                <a:solidFill>
                  <a:srgbClr val="1D2129"/>
                </a:solidFill>
                <a:latin typeface="나눔스퀘어OTF" panose="020B0600000101010101" pitchFamily="34" charset="-127"/>
                <a:ea typeface="나눔스퀘어OTF" panose="020B0600000101010101" pitchFamily="34" charset="-127"/>
              </a:rPr>
              <a:t>’</a:t>
            </a:r>
            <a:r>
              <a:rPr lang="ko-KR" altLang="en-US" dirty="0">
                <a:solidFill>
                  <a:srgbClr val="1D2129"/>
                </a:solidFill>
                <a:latin typeface="나눔스퀘어OTF" panose="020B0600000101010101" pitchFamily="34" charset="-127"/>
                <a:ea typeface="나눔스퀘어OTF" panose="020B0600000101010101" pitchFamily="34" charset="-127"/>
              </a:rPr>
              <a:t> </a:t>
            </a:r>
            <a:r>
              <a:rPr lang="en-US" altLang="ko-KR" dirty="0">
                <a:solidFill>
                  <a:srgbClr val="1D2129"/>
                </a:solidFill>
                <a:latin typeface="나눔스퀘어OTF" panose="020B0600000101010101" pitchFamily="34" charset="-127"/>
                <a:ea typeface="나눔스퀘어OTF" panose="020B0600000101010101" pitchFamily="34" charset="-127"/>
              </a:rPr>
              <a:t>= </a:t>
            </a:r>
            <a:r>
              <a:rPr lang="ko-KR" altLang="en-US" dirty="0">
                <a:solidFill>
                  <a:srgbClr val="1D2129"/>
                </a:solidFill>
                <a:latin typeface="나눔스퀘어OTF" panose="020B0600000101010101" pitchFamily="34" charset="-127"/>
                <a:ea typeface="나눔스퀘어OTF" panose="020B0600000101010101" pitchFamily="34" charset="-127"/>
              </a:rPr>
              <a:t>사업 기회</a:t>
            </a:r>
          </a:p>
          <a:p>
            <a:pPr algn="l">
              <a:lnSpc>
                <a:spcPct val="150000"/>
              </a:lnSpc>
              <a:defRPr/>
            </a:pPr>
            <a:endParaRPr lang="en-US" altLang="ko-KR" sz="1000" dirty="0">
              <a:solidFill>
                <a:srgbClr val="1D2129"/>
              </a:solidFill>
              <a:latin typeface="나눔스퀘어OTF" panose="020B0600000101010101" pitchFamily="34" charset="-127"/>
              <a:ea typeface="나눔스퀘어OTF" panose="020B0600000101010101" pitchFamily="34" charset="-127"/>
            </a:endParaRPr>
          </a:p>
          <a:p>
            <a:pPr algn="l">
              <a:lnSpc>
                <a:spcPct val="150000"/>
              </a:lnSpc>
              <a:defRPr/>
            </a:pPr>
            <a:r>
              <a:rPr lang="ko-KR" altLang="en-US" dirty="0">
                <a:solidFill>
                  <a:srgbClr val="1D2129"/>
                </a:solidFill>
                <a:latin typeface="나눔스퀘어OTF" panose="020B0600000101010101" pitchFamily="34" charset="-127"/>
                <a:ea typeface="나눔스퀘어OTF" panose="020B0600000101010101" pitchFamily="34" charset="-127"/>
              </a:rPr>
              <a:t>편한 것을 경험해보기 전까지</a:t>
            </a:r>
            <a:r>
              <a:rPr lang="en-US" altLang="ko-KR" dirty="0">
                <a:solidFill>
                  <a:srgbClr val="1D2129"/>
                </a:solidFill>
                <a:latin typeface="나눔스퀘어OTF" panose="020B0600000101010101" pitchFamily="34" charset="-127"/>
                <a:ea typeface="나눔스퀘어OTF" panose="020B0600000101010101" pitchFamily="34" charset="-127"/>
              </a:rPr>
              <a:t>,</a:t>
            </a:r>
            <a:r>
              <a:rPr lang="ko-KR" altLang="en-US" dirty="0">
                <a:solidFill>
                  <a:srgbClr val="1D2129"/>
                </a:solidFill>
                <a:latin typeface="나눔스퀘어OTF" panose="020B0600000101010101" pitchFamily="34" charset="-127"/>
                <a:ea typeface="나눔스퀘어OTF" panose="020B0600000101010101" pitchFamily="34" charset="-127"/>
              </a:rPr>
              <a:t> 대다수의 사용자들은 불편함을 느끼지 못한다</a:t>
            </a:r>
            <a:r>
              <a:rPr lang="en-US" altLang="ko-KR" dirty="0">
                <a:solidFill>
                  <a:srgbClr val="1D2129"/>
                </a:solidFill>
                <a:latin typeface="나눔스퀘어OTF" panose="020B0600000101010101" pitchFamily="34" charset="-127"/>
                <a:ea typeface="나눔스퀘어OTF" panose="020B0600000101010101" pitchFamily="34" charset="-127"/>
              </a:rPr>
              <a:t>.</a:t>
            </a:r>
            <a:br>
              <a:rPr lang="ko-KR" altLang="en-US" dirty="0">
                <a:latin typeface="나눔스퀘어OTF" panose="020B0600000101010101" pitchFamily="34" charset="-127"/>
                <a:ea typeface="나눔스퀘어OTF" panose="020B0600000101010101" pitchFamily="34" charset="-127"/>
              </a:rPr>
            </a:br>
            <a:r>
              <a:rPr lang="ko-KR" altLang="en-US" dirty="0">
                <a:solidFill>
                  <a:srgbClr val="1D2129"/>
                </a:solidFill>
                <a:latin typeface="나눔스퀘어OTF" panose="020B0600000101010101" pitchFamily="34" charset="-127"/>
                <a:ea typeface="나눔스퀘어OTF" panose="020B0600000101010101" pitchFamily="34" charset="-127"/>
              </a:rPr>
              <a:t>소수만이 불편함</a:t>
            </a:r>
            <a:r>
              <a:rPr lang="en-US" altLang="ko-KR" dirty="0">
                <a:solidFill>
                  <a:srgbClr val="1D2129"/>
                </a:solidFill>
                <a:latin typeface="나눔스퀘어OTF" panose="020B0600000101010101" pitchFamily="34" charset="-127"/>
                <a:ea typeface="나눔스퀘어OTF" panose="020B0600000101010101" pitchFamily="34" charset="-127"/>
              </a:rPr>
              <a:t>, </a:t>
            </a:r>
            <a:r>
              <a:rPr lang="ko-KR" altLang="en-US" dirty="0">
                <a:solidFill>
                  <a:srgbClr val="1D2129"/>
                </a:solidFill>
                <a:latin typeface="나눔스퀘어OTF" panose="020B0600000101010101" pitchFamily="34" charset="-127"/>
                <a:ea typeface="나눔스퀘어OTF" panose="020B0600000101010101" pitchFamily="34" charset="-127"/>
              </a:rPr>
              <a:t>잠재된 문제가 있음을 알아차린다</a:t>
            </a:r>
            <a:r>
              <a:rPr lang="en-US" altLang="ko-KR" dirty="0">
                <a:solidFill>
                  <a:srgbClr val="1D2129"/>
                </a:solidFill>
                <a:latin typeface="나눔스퀘어OTF" panose="020B0600000101010101" pitchFamily="34" charset="-127"/>
                <a:ea typeface="나눔스퀘어OTF" panose="020B0600000101010101" pitchFamily="34" charset="-127"/>
              </a:rPr>
              <a:t>.</a:t>
            </a:r>
            <a:br>
              <a:rPr lang="ko-KR" altLang="en-US" dirty="0">
                <a:latin typeface="나눔스퀘어OTF" panose="020B0600000101010101" pitchFamily="34" charset="-127"/>
                <a:ea typeface="나눔스퀘어OTF" panose="020B0600000101010101" pitchFamily="34" charset="-127"/>
              </a:rPr>
            </a:br>
            <a:r>
              <a:rPr lang="ko-KR" altLang="en-US" dirty="0">
                <a:solidFill>
                  <a:srgbClr val="1D2129"/>
                </a:solidFill>
                <a:latin typeface="나눔스퀘어OTF" panose="020B0600000101010101" pitchFamily="34" charset="-127"/>
                <a:ea typeface="나눔스퀘어OTF" panose="020B0600000101010101" pitchFamily="34" charset="-127"/>
              </a:rPr>
              <a:t>그리고 그 중에도 소수가 어떻게 개선해야 할 지 알아낸다</a:t>
            </a:r>
            <a:r>
              <a:rPr lang="en-US" altLang="ko-KR" dirty="0">
                <a:solidFill>
                  <a:srgbClr val="1D2129"/>
                </a:solidFill>
                <a:latin typeface="나눔스퀘어OTF" panose="020B0600000101010101" pitchFamily="34" charset="-127"/>
                <a:ea typeface="나눔스퀘어OTF" panose="020B0600000101010101" pitchFamily="34" charset="-127"/>
              </a:rPr>
              <a:t>.</a:t>
            </a:r>
            <a:br>
              <a:rPr lang="ko-KR" altLang="en-US" dirty="0">
                <a:latin typeface="나눔스퀘어OTF" panose="020B0600000101010101" pitchFamily="34" charset="-127"/>
                <a:ea typeface="나눔스퀘어OTF" panose="020B0600000101010101" pitchFamily="34" charset="-127"/>
              </a:rPr>
            </a:br>
            <a:r>
              <a:rPr lang="ko-KR" altLang="en-US" dirty="0">
                <a:solidFill>
                  <a:srgbClr val="1D2129"/>
                </a:solidFill>
                <a:latin typeface="나눔스퀘어OTF" panose="020B0600000101010101" pitchFamily="34" charset="-127"/>
                <a:ea typeface="나눔스퀘어OTF" panose="020B0600000101010101" pitchFamily="34" charset="-127"/>
              </a:rPr>
              <a:t>그들이 바로 혁신을 끌어내는 사용자다</a:t>
            </a:r>
            <a:r>
              <a:rPr lang="en-US" altLang="ko-KR" dirty="0">
                <a:solidFill>
                  <a:srgbClr val="1D2129"/>
                </a:solidFill>
                <a:latin typeface="나눔스퀘어OTF" panose="020B0600000101010101" pitchFamily="34" charset="-127"/>
                <a:ea typeface="나눔스퀘어OTF" panose="020B0600000101010101" pitchFamily="34" charset="-127"/>
              </a:rPr>
              <a:t>.</a:t>
            </a:r>
            <a:endParaRPr lang="ko-KR" altLang="en-US" dirty="0">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3959584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7429" name="Picture 5"/>
          <p:cNvPicPr>
            <a:picLocks noChangeAspect="1" noChangeArrowheads="1"/>
          </p:cNvPicPr>
          <p:nvPr/>
        </p:nvPicPr>
        <p:blipFill>
          <a:blip r:embed="rId3" cstate="print"/>
          <a:srcRect/>
          <a:stretch>
            <a:fillRect/>
          </a:stretch>
        </p:blipFill>
        <p:spPr bwMode="auto">
          <a:xfrm>
            <a:off x="0" y="2264172"/>
            <a:ext cx="9144000" cy="2678906"/>
          </a:xfrm>
          <a:prstGeom prst="rect">
            <a:avLst/>
          </a:prstGeom>
          <a:noFill/>
          <a:ln w="9525">
            <a:noFill/>
            <a:miter lim="800000"/>
            <a:headEnd/>
            <a:tailEnd/>
          </a:ln>
        </p:spPr>
      </p:pic>
      <p:pic>
        <p:nvPicPr>
          <p:cNvPr id="10087426" name="Picture 2"/>
          <p:cNvPicPr>
            <a:picLocks noChangeAspect="1" noChangeArrowheads="1"/>
          </p:cNvPicPr>
          <p:nvPr/>
        </p:nvPicPr>
        <p:blipFill>
          <a:blip r:embed="rId4" cstate="print"/>
          <a:srcRect/>
          <a:stretch>
            <a:fillRect/>
          </a:stretch>
        </p:blipFill>
        <p:spPr bwMode="auto">
          <a:xfrm>
            <a:off x="0" y="-675452"/>
            <a:ext cx="9144000" cy="2915046"/>
          </a:xfrm>
          <a:prstGeom prst="rect">
            <a:avLst/>
          </a:prstGeom>
          <a:noFill/>
          <a:ln w="9525">
            <a:noFill/>
            <a:miter lim="800000"/>
            <a:headEnd/>
            <a:tailEnd/>
          </a:ln>
        </p:spPr>
      </p:pic>
      <p:sp>
        <p:nvSpPr>
          <p:cNvPr id="8" name="자유형 7"/>
          <p:cNvSpPr/>
          <p:nvPr/>
        </p:nvSpPr>
        <p:spPr bwMode="auto">
          <a:xfrm>
            <a:off x="2771800" y="1268760"/>
            <a:ext cx="3629218" cy="4678860"/>
          </a:xfrm>
          <a:custGeom>
            <a:avLst/>
            <a:gdLst>
              <a:gd name="connsiteX0" fmla="*/ 1081454 w 4853354"/>
              <a:gd name="connsiteY0" fmla="*/ 817684 h 5618284"/>
              <a:gd name="connsiteX1" fmla="*/ 562707 w 4853354"/>
              <a:gd name="connsiteY1" fmla="*/ 1204546 h 5618284"/>
              <a:gd name="connsiteX2" fmla="*/ 439615 w 4853354"/>
              <a:gd name="connsiteY2" fmla="*/ 1441938 h 5618284"/>
              <a:gd name="connsiteX3" fmla="*/ 307730 w 4853354"/>
              <a:gd name="connsiteY3" fmla="*/ 1802423 h 5618284"/>
              <a:gd name="connsiteX4" fmla="*/ 105507 w 4853354"/>
              <a:gd name="connsiteY4" fmla="*/ 2233246 h 5618284"/>
              <a:gd name="connsiteX5" fmla="*/ 0 w 4853354"/>
              <a:gd name="connsiteY5" fmla="*/ 2567354 h 5618284"/>
              <a:gd name="connsiteX6" fmla="*/ 131884 w 4853354"/>
              <a:gd name="connsiteY6" fmla="*/ 3367454 h 5618284"/>
              <a:gd name="connsiteX7" fmla="*/ 685800 w 4853354"/>
              <a:gd name="connsiteY7" fmla="*/ 4211515 h 5618284"/>
              <a:gd name="connsiteX8" fmla="*/ 967154 w 4853354"/>
              <a:gd name="connsiteY8" fmla="*/ 4325815 h 5618284"/>
              <a:gd name="connsiteX9" fmla="*/ 1327638 w 4853354"/>
              <a:gd name="connsiteY9" fmla="*/ 4941277 h 5618284"/>
              <a:gd name="connsiteX10" fmla="*/ 2584938 w 4853354"/>
              <a:gd name="connsiteY10" fmla="*/ 5618284 h 5618284"/>
              <a:gd name="connsiteX11" fmla="*/ 4053254 w 4853354"/>
              <a:gd name="connsiteY11" fmla="*/ 4844561 h 5618284"/>
              <a:gd name="connsiteX12" fmla="*/ 4818184 w 4853354"/>
              <a:gd name="connsiteY12" fmla="*/ 3270738 h 5618284"/>
              <a:gd name="connsiteX13" fmla="*/ 4853354 w 4853354"/>
              <a:gd name="connsiteY13" fmla="*/ 1793631 h 5618284"/>
              <a:gd name="connsiteX14" fmla="*/ 4114800 w 4853354"/>
              <a:gd name="connsiteY14" fmla="*/ 720969 h 5618284"/>
              <a:gd name="connsiteX15" fmla="*/ 3261946 w 4853354"/>
              <a:gd name="connsiteY15" fmla="*/ 149469 h 5618284"/>
              <a:gd name="connsiteX16" fmla="*/ 2734407 w 4853354"/>
              <a:gd name="connsiteY16" fmla="*/ 0 h 5618284"/>
              <a:gd name="connsiteX17" fmla="*/ 1740877 w 4853354"/>
              <a:gd name="connsiteY17" fmla="*/ 325315 h 5618284"/>
              <a:gd name="connsiteX18" fmla="*/ 1178169 w 4853354"/>
              <a:gd name="connsiteY18" fmla="*/ 844061 h 5618284"/>
              <a:gd name="connsiteX19" fmla="*/ 1081454 w 4853354"/>
              <a:gd name="connsiteY19" fmla="*/ 817684 h 561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3354" h="5618284">
                <a:moveTo>
                  <a:pt x="1081454" y="817684"/>
                </a:moveTo>
                <a:lnTo>
                  <a:pt x="562707" y="1204546"/>
                </a:lnTo>
                <a:lnTo>
                  <a:pt x="439615" y="1441938"/>
                </a:lnTo>
                <a:lnTo>
                  <a:pt x="307730" y="1802423"/>
                </a:lnTo>
                <a:lnTo>
                  <a:pt x="105507" y="2233246"/>
                </a:lnTo>
                <a:lnTo>
                  <a:pt x="0" y="2567354"/>
                </a:lnTo>
                <a:lnTo>
                  <a:pt x="131884" y="3367454"/>
                </a:lnTo>
                <a:lnTo>
                  <a:pt x="685800" y="4211515"/>
                </a:lnTo>
                <a:lnTo>
                  <a:pt x="967154" y="4325815"/>
                </a:lnTo>
                <a:lnTo>
                  <a:pt x="1327638" y="4941277"/>
                </a:lnTo>
                <a:lnTo>
                  <a:pt x="2584938" y="5618284"/>
                </a:lnTo>
                <a:lnTo>
                  <a:pt x="4053254" y="4844561"/>
                </a:lnTo>
                <a:lnTo>
                  <a:pt x="4818184" y="3270738"/>
                </a:lnTo>
                <a:lnTo>
                  <a:pt x="4853354" y="1793631"/>
                </a:lnTo>
                <a:lnTo>
                  <a:pt x="4114800" y="720969"/>
                </a:lnTo>
                <a:lnTo>
                  <a:pt x="3261946" y="149469"/>
                </a:lnTo>
                <a:lnTo>
                  <a:pt x="2734407" y="0"/>
                </a:lnTo>
                <a:lnTo>
                  <a:pt x="1740877" y="325315"/>
                </a:lnTo>
                <a:lnTo>
                  <a:pt x="1178169" y="844061"/>
                </a:lnTo>
                <a:lnTo>
                  <a:pt x="1081454" y="817684"/>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none" lIns="91206" tIns="45602" rIns="91206" bIns="45602" numCol="1" rtlCol="0" anchor="ctr" anchorCtr="0" compatLnSpc="1">
            <a:prstTxWarp prst="textNoShape">
              <a:avLst/>
            </a:prstTxWarp>
          </a:bodyPr>
          <a:lstStyle/>
          <a:p>
            <a:pPr defTabSz="912062">
              <a:spcBef>
                <a:spcPct val="0"/>
              </a:spcBef>
            </a:pPr>
            <a:endParaRPr lang="ko-KR" altLang="en-US" sz="1600" b="1" dirty="0">
              <a:solidFill>
                <a:schemeClr val="tx1"/>
              </a:solidFill>
              <a:latin typeface="나눔스퀘어OTF" panose="020B0600000101010101" pitchFamily="34" charset="-127"/>
              <a:ea typeface="나눔스퀘어OTF" panose="020B0600000101010101" pitchFamily="34" charset="-127"/>
            </a:endParaRPr>
          </a:p>
        </p:txBody>
      </p:sp>
      <p:cxnSp>
        <p:nvCxnSpPr>
          <p:cNvPr id="11" name="직선 연결선 10"/>
          <p:cNvCxnSpPr/>
          <p:nvPr/>
        </p:nvCxnSpPr>
        <p:spPr bwMode="auto">
          <a:xfrm>
            <a:off x="0" y="2250496"/>
            <a:ext cx="9144000" cy="0"/>
          </a:xfrm>
          <a:prstGeom prst="line">
            <a:avLst/>
          </a:prstGeom>
          <a:solidFill>
            <a:schemeClr val="bg1"/>
          </a:solidFill>
          <a:ln w="25400" cap="flat" cmpd="sng" algn="ctr">
            <a:solidFill>
              <a:schemeClr val="tx1"/>
            </a:solidFill>
            <a:prstDash val="solid"/>
            <a:round/>
            <a:headEnd type="none" w="med" len="med"/>
            <a:tailEnd type="none" w="med" len="med"/>
          </a:ln>
          <a:effectLst/>
        </p:spPr>
      </p:cxnSp>
      <p:sp>
        <p:nvSpPr>
          <p:cNvPr id="12" name="직사각형 11"/>
          <p:cNvSpPr/>
          <p:nvPr/>
        </p:nvSpPr>
        <p:spPr>
          <a:xfrm>
            <a:off x="2322168" y="1820552"/>
            <a:ext cx="4896544" cy="444467"/>
          </a:xfrm>
          <a:prstGeom prst="rect">
            <a:avLst/>
          </a:prstGeom>
        </p:spPr>
        <p:txBody>
          <a:bodyPr wrap="square" lIns="91206" tIns="45602" rIns="91206" bIns="45602">
            <a:spAutoFit/>
          </a:bodyPr>
          <a:lstStyle/>
          <a:p>
            <a:pPr defTabSz="910482"/>
            <a:r>
              <a:rPr lang="ko-KR" altLang="en-US" sz="2200" dirty="0">
                <a:solidFill>
                  <a:schemeClr val="tx1">
                    <a:lumMod val="65000"/>
                    <a:lumOff val="35000"/>
                  </a:schemeClr>
                </a:solidFill>
                <a:latin typeface="나눔스퀘어OTF" panose="020B0600000101010101" pitchFamily="34" charset="-127"/>
                <a:ea typeface="나눔스퀘어OTF" panose="020B0600000101010101" pitchFamily="34" charset="-127"/>
              </a:rPr>
              <a:t>보이는 디자인 </a:t>
            </a:r>
          </a:p>
        </p:txBody>
      </p:sp>
      <p:sp>
        <p:nvSpPr>
          <p:cNvPr id="13" name="직사각형 12"/>
          <p:cNvSpPr/>
          <p:nvPr/>
        </p:nvSpPr>
        <p:spPr>
          <a:xfrm>
            <a:off x="2339752" y="2258571"/>
            <a:ext cx="4896544" cy="444467"/>
          </a:xfrm>
          <a:prstGeom prst="rect">
            <a:avLst/>
          </a:prstGeom>
        </p:spPr>
        <p:txBody>
          <a:bodyPr wrap="square" lIns="91206" tIns="45602" rIns="91206" bIns="45602">
            <a:spAutoFit/>
          </a:bodyPr>
          <a:lstStyle/>
          <a:p>
            <a:pPr defTabSz="910482"/>
            <a:r>
              <a:rPr lang="ko-KR" altLang="en-US" sz="2200" dirty="0">
                <a:solidFill>
                  <a:schemeClr val="tx1">
                    <a:lumMod val="65000"/>
                    <a:lumOff val="35000"/>
                  </a:schemeClr>
                </a:solidFill>
                <a:latin typeface="나눔스퀘어OTF" panose="020B0600000101010101" pitchFamily="34" charset="-127"/>
                <a:ea typeface="나눔스퀘어OTF" panose="020B0600000101010101" pitchFamily="34" charset="-127"/>
              </a:rPr>
              <a:t>보이지 않는 디자인 </a:t>
            </a:r>
          </a:p>
        </p:txBody>
      </p:sp>
      <p:sp>
        <p:nvSpPr>
          <p:cNvPr id="14" name="직사각형 13"/>
          <p:cNvSpPr/>
          <p:nvPr/>
        </p:nvSpPr>
        <p:spPr>
          <a:xfrm>
            <a:off x="2920132" y="2708925"/>
            <a:ext cx="3642692" cy="2550909"/>
          </a:xfrm>
          <a:prstGeom prst="rect">
            <a:avLst/>
          </a:prstGeom>
        </p:spPr>
        <p:txBody>
          <a:bodyPr wrap="square" lIns="91206" tIns="45602" rIns="91206" bIns="45602">
            <a:spAutoFit/>
          </a:bodyPr>
          <a:lstStyle/>
          <a:p>
            <a:pPr defTabSz="910482">
              <a:lnSpc>
                <a:spcPct val="130000"/>
              </a:lnSpc>
            </a:pPr>
            <a:r>
              <a:rPr lang="ko-KR" altLang="en-US" sz="2500" dirty="0">
                <a:solidFill>
                  <a:schemeClr val="tx1"/>
                </a:solidFill>
                <a:latin typeface="나눔스퀘어OTF" panose="020B0600000101010101" pitchFamily="34" charset="-127"/>
                <a:ea typeface="나눔스퀘어OTF" panose="020B0600000101010101" pitchFamily="34" charset="-127"/>
              </a:rPr>
              <a:t>사람의 인식</a:t>
            </a:r>
            <a:r>
              <a:rPr lang="en-US" altLang="ko-KR" sz="2500" dirty="0">
                <a:solidFill>
                  <a:schemeClr val="tx1"/>
                </a:solidFill>
                <a:latin typeface="나눔스퀘어OTF" panose="020B0600000101010101" pitchFamily="34" charset="-127"/>
                <a:ea typeface="나눔스퀘어OTF" panose="020B0600000101010101" pitchFamily="34" charset="-127"/>
              </a:rPr>
              <a:t>, </a:t>
            </a:r>
            <a:r>
              <a:rPr lang="ko-KR" altLang="en-US" sz="2500" dirty="0">
                <a:solidFill>
                  <a:schemeClr val="tx1"/>
                </a:solidFill>
                <a:latin typeface="나눔스퀘어OTF" panose="020B0600000101010101" pitchFamily="34" charset="-127"/>
                <a:ea typeface="나눔스퀘어OTF" panose="020B0600000101010101" pitchFamily="34" charset="-127"/>
              </a:rPr>
              <a:t>행위</a:t>
            </a:r>
            <a:r>
              <a:rPr lang="en-US" altLang="ko-KR" sz="2500" dirty="0">
                <a:solidFill>
                  <a:schemeClr val="tx1"/>
                </a:solidFill>
                <a:latin typeface="나눔스퀘어OTF" panose="020B0600000101010101" pitchFamily="34" charset="-127"/>
                <a:ea typeface="나눔스퀘어OTF" panose="020B0600000101010101" pitchFamily="34" charset="-127"/>
              </a:rPr>
              <a:t>, </a:t>
            </a:r>
            <a:r>
              <a:rPr lang="ko-KR" altLang="en-US" sz="2500" dirty="0">
                <a:solidFill>
                  <a:schemeClr val="tx1"/>
                </a:solidFill>
                <a:latin typeface="나눔스퀘어OTF" panose="020B0600000101010101" pitchFamily="34" charset="-127"/>
                <a:ea typeface="나눔스퀘어OTF" panose="020B0600000101010101" pitchFamily="34" charset="-127"/>
              </a:rPr>
              <a:t>경험</a:t>
            </a:r>
            <a:br>
              <a:rPr lang="en-US" altLang="ko-KR" sz="2500" dirty="0">
                <a:solidFill>
                  <a:schemeClr val="tx1"/>
                </a:solidFill>
                <a:latin typeface="나눔스퀘어OTF" panose="020B0600000101010101" pitchFamily="34" charset="-127"/>
                <a:ea typeface="나눔스퀘어OTF" panose="020B0600000101010101" pitchFamily="34" charset="-127"/>
              </a:rPr>
            </a:br>
            <a:r>
              <a:rPr lang="ko-KR" altLang="en-US" sz="2500" dirty="0">
                <a:solidFill>
                  <a:schemeClr val="tx1"/>
                </a:solidFill>
                <a:latin typeface="나눔스퀘어OTF" panose="020B0600000101010101" pitchFamily="34" charset="-127"/>
                <a:ea typeface="나눔스퀘어OTF" panose="020B0600000101010101" pitchFamily="34" charset="-127"/>
              </a:rPr>
              <a:t>상호작용</a:t>
            </a:r>
            <a:r>
              <a:rPr lang="en-US" altLang="ko-KR" sz="2500" dirty="0">
                <a:solidFill>
                  <a:schemeClr val="tx1"/>
                </a:solidFill>
                <a:latin typeface="나눔스퀘어OTF" panose="020B0600000101010101" pitchFamily="34" charset="-127"/>
                <a:ea typeface="나눔스퀘어OTF" panose="020B0600000101010101" pitchFamily="34" charset="-127"/>
              </a:rPr>
              <a:t>,</a:t>
            </a:r>
            <a:br>
              <a:rPr lang="en-US" altLang="ko-KR" sz="2500" dirty="0">
                <a:solidFill>
                  <a:schemeClr val="tx1"/>
                </a:solidFill>
                <a:latin typeface="나눔스퀘어OTF" panose="020B0600000101010101" pitchFamily="34" charset="-127"/>
                <a:ea typeface="나눔스퀘어OTF" panose="020B0600000101010101" pitchFamily="34" charset="-127"/>
              </a:rPr>
            </a:br>
            <a:r>
              <a:rPr lang="ko-KR" altLang="en-US" sz="2500" dirty="0">
                <a:solidFill>
                  <a:schemeClr val="tx1"/>
                </a:solidFill>
                <a:latin typeface="나눔스퀘어OTF" panose="020B0600000101010101" pitchFamily="34" charset="-127"/>
                <a:ea typeface="나눔스퀘어OTF" panose="020B0600000101010101" pitchFamily="34" charset="-127"/>
              </a:rPr>
              <a:t>서비스</a:t>
            </a:r>
            <a:r>
              <a:rPr lang="en-US" altLang="ko-KR" sz="2500" dirty="0">
                <a:solidFill>
                  <a:schemeClr val="tx1"/>
                </a:solidFill>
                <a:latin typeface="나눔스퀘어OTF" panose="020B0600000101010101" pitchFamily="34" charset="-127"/>
                <a:ea typeface="나눔스퀘어OTF" panose="020B0600000101010101" pitchFamily="34" charset="-127"/>
              </a:rPr>
              <a:t>, </a:t>
            </a:r>
            <a:br>
              <a:rPr lang="en-US" altLang="ko-KR" sz="2500" dirty="0">
                <a:solidFill>
                  <a:schemeClr val="tx1"/>
                </a:solidFill>
                <a:latin typeface="나눔스퀘어OTF" panose="020B0600000101010101" pitchFamily="34" charset="-127"/>
                <a:ea typeface="나눔스퀘어OTF" panose="020B0600000101010101" pitchFamily="34" charset="-127"/>
              </a:rPr>
            </a:br>
            <a:r>
              <a:rPr lang="ko-KR" altLang="en-US" sz="2500" dirty="0">
                <a:solidFill>
                  <a:schemeClr val="tx1"/>
                </a:solidFill>
                <a:latin typeface="나눔스퀘어OTF" panose="020B0600000101010101" pitchFamily="34" charset="-127"/>
                <a:ea typeface="나눔스퀘어OTF" panose="020B0600000101010101" pitchFamily="34" charset="-127"/>
              </a:rPr>
              <a:t>조직문화</a:t>
            </a:r>
            <a:r>
              <a:rPr lang="en-US" altLang="ko-KR" sz="2500" dirty="0">
                <a:solidFill>
                  <a:schemeClr val="tx1"/>
                </a:solidFill>
                <a:latin typeface="나눔스퀘어OTF" panose="020B0600000101010101" pitchFamily="34" charset="-127"/>
                <a:ea typeface="나눔스퀘어OTF" panose="020B0600000101010101" pitchFamily="34" charset="-127"/>
              </a:rPr>
              <a:t>, </a:t>
            </a:r>
            <a:r>
              <a:rPr lang="ko-KR" altLang="en-US" sz="2500" dirty="0">
                <a:solidFill>
                  <a:schemeClr val="tx1"/>
                </a:solidFill>
                <a:latin typeface="나눔스퀘어OTF" panose="020B0600000101010101" pitchFamily="34" charset="-127"/>
                <a:ea typeface="나눔스퀘어OTF" panose="020B0600000101010101" pitchFamily="34" charset="-127"/>
              </a:rPr>
              <a:t>시스템</a:t>
            </a:r>
            <a:r>
              <a:rPr lang="en-US" altLang="ko-KR" sz="2500" dirty="0">
                <a:solidFill>
                  <a:schemeClr val="tx1"/>
                </a:solidFill>
                <a:latin typeface="나눔스퀘어OTF" panose="020B0600000101010101" pitchFamily="34" charset="-127"/>
                <a:ea typeface="나눔스퀘어OTF" panose="020B0600000101010101" pitchFamily="34" charset="-127"/>
              </a:rPr>
              <a:t>,</a:t>
            </a:r>
            <a:br>
              <a:rPr lang="en-US" altLang="ko-KR" sz="2500" dirty="0">
                <a:solidFill>
                  <a:schemeClr val="tx1"/>
                </a:solidFill>
                <a:latin typeface="나눔스퀘어OTF" panose="020B0600000101010101" pitchFamily="34" charset="-127"/>
                <a:ea typeface="나눔스퀘어OTF" panose="020B0600000101010101" pitchFamily="34" charset="-127"/>
              </a:rPr>
            </a:br>
            <a:r>
              <a:rPr lang="ko-KR" altLang="en-US" sz="2500" dirty="0">
                <a:solidFill>
                  <a:schemeClr val="tx1"/>
                </a:solidFill>
                <a:latin typeface="나눔스퀘어OTF" panose="020B0600000101010101" pitchFamily="34" charset="-127"/>
                <a:ea typeface="나눔스퀘어OTF" panose="020B0600000101010101" pitchFamily="34" charset="-127"/>
              </a:rPr>
              <a:t>지속가능한 생태계</a:t>
            </a:r>
            <a:r>
              <a:rPr lang="en-US" altLang="ko-KR" sz="2500" dirty="0">
                <a:solidFill>
                  <a:schemeClr val="tx1"/>
                </a:solidFill>
                <a:latin typeface="나눔스퀘어OTF" panose="020B0600000101010101" pitchFamily="34" charset="-127"/>
                <a:ea typeface="나눔스퀘어OTF" panose="020B0600000101010101" pitchFamily="34" charset="-127"/>
              </a:rPr>
              <a:t>…</a:t>
            </a:r>
            <a:endParaRPr lang="ko-KR" altLang="en-US" sz="2500" dirty="0">
              <a:solidFill>
                <a:schemeClr val="tx1"/>
              </a:solidFill>
              <a:latin typeface="나눔스퀘어OTF" panose="020B0600000101010101" pitchFamily="34" charset="-127"/>
              <a:ea typeface="나눔스퀘어OTF" panose="020B0600000101010101" pitchFamily="34" charset="-127"/>
            </a:endParaRPr>
          </a:p>
        </p:txBody>
      </p:sp>
      <p:sp>
        <p:nvSpPr>
          <p:cNvPr id="19" name="직사각형 18"/>
          <p:cNvSpPr/>
          <p:nvPr/>
        </p:nvSpPr>
        <p:spPr>
          <a:xfrm>
            <a:off x="3995936" y="1484793"/>
            <a:ext cx="720080" cy="332807"/>
          </a:xfrm>
          <a:prstGeom prst="rect">
            <a:avLst/>
          </a:prstGeom>
        </p:spPr>
        <p:txBody>
          <a:bodyPr wrap="square" lIns="91206" tIns="45602" rIns="91206" bIns="45602">
            <a:spAutoFit/>
          </a:bodyPr>
          <a:lstStyle/>
          <a:p>
            <a:pPr defTabSz="910482"/>
            <a:r>
              <a:rPr lang="ko-KR" altLang="en-US" sz="1500" dirty="0">
                <a:solidFill>
                  <a:schemeClr val="tx1"/>
                </a:solidFill>
                <a:latin typeface="나눔스퀘어OTF" panose="020B0600000101010101" pitchFamily="34" charset="-127"/>
                <a:ea typeface="나눔스퀘어OTF" panose="020B0600000101010101" pitchFamily="34" charset="-127"/>
              </a:rPr>
              <a:t>사람</a:t>
            </a:r>
          </a:p>
        </p:txBody>
      </p:sp>
      <p:sp>
        <p:nvSpPr>
          <p:cNvPr id="20" name="직사각형 19"/>
          <p:cNvSpPr/>
          <p:nvPr/>
        </p:nvSpPr>
        <p:spPr>
          <a:xfrm>
            <a:off x="4427984" y="1290255"/>
            <a:ext cx="720080" cy="332807"/>
          </a:xfrm>
          <a:prstGeom prst="rect">
            <a:avLst/>
          </a:prstGeom>
        </p:spPr>
        <p:txBody>
          <a:bodyPr wrap="square" lIns="91206" tIns="45602" rIns="91206" bIns="45602">
            <a:spAutoFit/>
          </a:bodyPr>
          <a:lstStyle/>
          <a:p>
            <a:pPr defTabSz="910482"/>
            <a:r>
              <a:rPr lang="ko-KR" altLang="en-US" sz="1500" dirty="0">
                <a:solidFill>
                  <a:schemeClr val="tx1"/>
                </a:solidFill>
                <a:latin typeface="나눔스퀘어OTF" panose="020B0600000101010101" pitchFamily="34" charset="-127"/>
                <a:ea typeface="나눔스퀘어OTF" panose="020B0600000101010101" pitchFamily="34" charset="-127"/>
              </a:rPr>
              <a:t>사물</a:t>
            </a:r>
          </a:p>
        </p:txBody>
      </p:sp>
      <p:sp>
        <p:nvSpPr>
          <p:cNvPr id="21" name="직사각형 20"/>
          <p:cNvSpPr/>
          <p:nvPr/>
        </p:nvSpPr>
        <p:spPr>
          <a:xfrm>
            <a:off x="4860032" y="1506279"/>
            <a:ext cx="720080" cy="332807"/>
          </a:xfrm>
          <a:prstGeom prst="rect">
            <a:avLst/>
          </a:prstGeom>
        </p:spPr>
        <p:txBody>
          <a:bodyPr wrap="square" lIns="91206" tIns="45602" rIns="91206" bIns="45602">
            <a:spAutoFit/>
          </a:bodyPr>
          <a:lstStyle/>
          <a:p>
            <a:pPr defTabSz="910482"/>
            <a:r>
              <a:rPr lang="ko-KR" altLang="en-US" sz="1500" dirty="0">
                <a:solidFill>
                  <a:schemeClr val="tx1"/>
                </a:solidFill>
                <a:latin typeface="나눔스퀘어OTF" panose="020B0600000101010101" pitchFamily="34" charset="-127"/>
                <a:ea typeface="나눔스퀘어OTF" panose="020B0600000101010101" pitchFamily="34" charset="-127"/>
              </a:rPr>
              <a:t>환경</a:t>
            </a:r>
          </a:p>
        </p:txBody>
      </p:sp>
      <p:sp>
        <p:nvSpPr>
          <p:cNvPr id="17" name="Rectangle 2"/>
          <p:cNvSpPr>
            <a:spLocks noChangeArrowheads="1"/>
          </p:cNvSpPr>
          <p:nvPr/>
        </p:nvSpPr>
        <p:spPr bwMode="auto">
          <a:xfrm>
            <a:off x="107950" y="44624"/>
            <a:ext cx="7548819" cy="825706"/>
          </a:xfrm>
          <a:prstGeom prst="rect">
            <a:avLst/>
          </a:prstGeom>
          <a:noFill/>
          <a:ln w="9525">
            <a:noFill/>
            <a:miter lim="800000"/>
            <a:headEnd/>
            <a:tailEnd/>
          </a:ln>
        </p:spPr>
        <p:txBody>
          <a:bodyPr wrap="square" lIns="91206" tIns="45602" rIns="91206" bIns="45602">
            <a:spAutoFit/>
          </a:bodyPr>
          <a:lstStyle/>
          <a:p>
            <a:pPr algn="l">
              <a:spcBef>
                <a:spcPct val="0"/>
              </a:spcBef>
            </a:pPr>
            <a:r>
              <a:rPr lang="ko-KR" altLang="en-US" sz="3000" dirty="0">
                <a:solidFill>
                  <a:schemeClr val="tx1"/>
                </a:solidFill>
                <a:latin typeface="나눔스퀘어OTF" panose="020B0600000101010101" pitchFamily="34" charset="-127"/>
                <a:ea typeface="나눔스퀘어OTF" panose="020B0600000101010101" pitchFamily="34" charset="-127"/>
              </a:rPr>
              <a:t>디자인의 영역이 확장되고 있습니다</a:t>
            </a:r>
            <a:r>
              <a:rPr lang="en-US" altLang="ko-KR" sz="3000" dirty="0">
                <a:solidFill>
                  <a:schemeClr val="tx1"/>
                </a:solidFill>
                <a:latin typeface="나눔스퀘어OTF" panose="020B0600000101010101" pitchFamily="34" charset="-127"/>
                <a:ea typeface="나눔스퀘어OTF" panose="020B0600000101010101" pitchFamily="34" charset="-127"/>
              </a:rPr>
              <a:t>.</a:t>
            </a:r>
            <a:br>
              <a:rPr lang="en-US" altLang="ko-KR" sz="3800" dirty="0">
                <a:solidFill>
                  <a:schemeClr val="tx1"/>
                </a:solidFill>
                <a:latin typeface="나눔스퀘어OTF" panose="020B0600000101010101" pitchFamily="34" charset="-127"/>
                <a:ea typeface="나눔스퀘어OTF" panose="020B0600000101010101" pitchFamily="34" charset="-127"/>
              </a:rPr>
            </a:br>
            <a:r>
              <a:rPr lang="en-US" altLang="ko-KR" sz="1600" dirty="0">
                <a:solidFill>
                  <a:schemeClr val="tx1"/>
                </a:solidFill>
                <a:latin typeface="나눔스퀘어OTF" panose="020B0600000101010101" pitchFamily="34" charset="-127"/>
                <a:ea typeface="나눔스퀘어OTF" panose="020B0600000101010101" pitchFamily="34" charset="-127"/>
              </a:rPr>
              <a:t> ‘</a:t>
            </a:r>
            <a:r>
              <a:rPr lang="ko-KR" altLang="en-US" sz="1600" dirty="0">
                <a:solidFill>
                  <a:schemeClr val="tx1"/>
                </a:solidFill>
                <a:latin typeface="나눔스퀘어OTF" panose="020B0600000101010101" pitchFamily="34" charset="-127"/>
                <a:ea typeface="나눔스퀘어OTF" panose="020B0600000101010101" pitchFamily="34" charset="-127"/>
              </a:rPr>
              <a:t>무엇</a:t>
            </a:r>
            <a:r>
              <a:rPr lang="en-US" altLang="ko-KR" sz="1600" dirty="0">
                <a:solidFill>
                  <a:schemeClr val="tx1"/>
                </a:solidFill>
                <a:latin typeface="나눔스퀘어OTF" panose="020B0600000101010101" pitchFamily="34" charset="-127"/>
                <a:ea typeface="나눔스퀘어OTF" panose="020B0600000101010101" pitchFamily="34" charset="-127"/>
              </a:rPr>
              <a:t>’</a:t>
            </a:r>
            <a:r>
              <a:rPr lang="ko-KR" altLang="en-US" sz="1600" dirty="0">
                <a:solidFill>
                  <a:schemeClr val="tx1"/>
                </a:solidFill>
                <a:latin typeface="나눔스퀘어OTF" panose="020B0600000101010101" pitchFamily="34" charset="-127"/>
                <a:ea typeface="나눔스퀘어OTF" panose="020B0600000101010101" pitchFamily="34" charset="-127"/>
              </a:rPr>
              <a:t>을 디자인하는가를 기준으로</a:t>
            </a:r>
            <a:r>
              <a:rPr lang="en-US" altLang="ko-KR" sz="1600" dirty="0">
                <a:solidFill>
                  <a:schemeClr val="tx1"/>
                </a:solidFill>
                <a:latin typeface="나눔스퀘어OTF" panose="020B0600000101010101" pitchFamily="34" charset="-127"/>
                <a:ea typeface="나눔스퀘어OTF" panose="020B0600000101010101" pitchFamily="34" charset="-127"/>
              </a:rPr>
              <a:t>…</a:t>
            </a:r>
            <a:endParaRPr lang="ko-KR" altLang="en-US" sz="16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026986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Oval 2"/>
          <p:cNvSpPr>
            <a:spLocks noChangeArrowheads="1"/>
          </p:cNvSpPr>
          <p:nvPr/>
        </p:nvSpPr>
        <p:spPr>
          <a:xfrm>
            <a:off x="1331913" y="333391"/>
            <a:ext cx="6265862" cy="6265863"/>
          </a:xfrm>
          <a:prstGeom prst="ellipse">
            <a:avLst/>
          </a:prstGeom>
          <a:gradFill rotWithShape="1">
            <a:gsLst>
              <a:gs pos="0">
                <a:srgbClr val="FFFFFF"/>
              </a:gs>
              <a:gs pos="100000">
                <a:srgbClr val="777777"/>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3" name="AutoShape 3"/>
          <p:cNvSpPr>
            <a:spLocks noChangeArrowheads="1"/>
          </p:cNvSpPr>
          <p:nvPr/>
        </p:nvSpPr>
        <p:spPr>
          <a:xfrm>
            <a:off x="2916238" y="1016016"/>
            <a:ext cx="215900" cy="4824413"/>
          </a:xfrm>
          <a:prstGeom prst="can">
            <a:avLst>
              <a:gd name="adj" fmla="val 40553"/>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4" name="AutoShape 4"/>
          <p:cNvSpPr>
            <a:spLocks noChangeArrowheads="1"/>
          </p:cNvSpPr>
          <p:nvPr/>
        </p:nvSpPr>
        <p:spPr>
          <a:xfrm>
            <a:off x="3708410" y="1412884"/>
            <a:ext cx="252413" cy="3578225"/>
          </a:xfrm>
          <a:prstGeom prst="can">
            <a:avLst>
              <a:gd name="adj" fmla="val 38394"/>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5" name="AutoShape 5"/>
          <p:cNvSpPr>
            <a:spLocks noChangeArrowheads="1"/>
          </p:cNvSpPr>
          <p:nvPr/>
        </p:nvSpPr>
        <p:spPr>
          <a:xfrm>
            <a:off x="5170488" y="1016016"/>
            <a:ext cx="252412" cy="4824413"/>
          </a:xfrm>
          <a:prstGeom prst="can">
            <a:avLst>
              <a:gd name="adj" fmla="val 3468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6" name="AutoShape 6"/>
          <p:cNvSpPr>
            <a:spLocks noChangeArrowheads="1"/>
          </p:cNvSpPr>
          <p:nvPr/>
        </p:nvSpPr>
        <p:spPr>
          <a:xfrm>
            <a:off x="6156325" y="1773247"/>
            <a:ext cx="215900" cy="2808287"/>
          </a:xfrm>
          <a:prstGeom prst="can">
            <a:avLst>
              <a:gd name="adj" fmla="val 43358"/>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7" name="AutoShape 7"/>
          <p:cNvSpPr>
            <a:spLocks noChangeArrowheads="1"/>
          </p:cNvSpPr>
          <p:nvPr/>
        </p:nvSpPr>
        <p:spPr>
          <a:xfrm>
            <a:off x="4356100" y="1773248"/>
            <a:ext cx="355600" cy="3887787"/>
          </a:xfrm>
          <a:prstGeom prst="can">
            <a:avLst>
              <a:gd name="adj" fmla="val 2277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8" name="Oval 9"/>
          <p:cNvSpPr>
            <a:spLocks noChangeArrowheads="1"/>
          </p:cNvSpPr>
          <p:nvPr/>
        </p:nvSpPr>
        <p:spPr>
          <a:xfrm>
            <a:off x="1328739" y="2924175"/>
            <a:ext cx="6267450" cy="1081088"/>
          </a:xfrm>
          <a:prstGeom prst="ellipse">
            <a:avLst/>
          </a:prstGeom>
          <a:gradFill rotWithShape="1">
            <a:gsLst>
              <a:gs pos="0">
                <a:srgbClr val="969696">
                  <a:alpha val="0"/>
                </a:srgbClr>
              </a:gs>
              <a:gs pos="100000">
                <a:srgbClr val="4D4D4D"/>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29" name="Oval 10"/>
          <p:cNvSpPr>
            <a:spLocks noChangeArrowheads="1"/>
          </p:cNvSpPr>
          <p:nvPr/>
        </p:nvSpPr>
        <p:spPr>
          <a:xfrm>
            <a:off x="1835160" y="4424373"/>
            <a:ext cx="5254625" cy="1303337"/>
          </a:xfrm>
          <a:prstGeom prst="ellipse">
            <a:avLst/>
          </a:prstGeom>
          <a:gradFill rotWithShape="1">
            <a:gsLst>
              <a:gs pos="0">
                <a:srgbClr val="969696">
                  <a:alpha val="0"/>
                </a:srgbClr>
              </a:gs>
              <a:gs pos="100000">
                <a:srgbClr val="333333"/>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6730" name="Rectangle 11"/>
          <p:cNvSpPr>
            <a:spLocks noChangeArrowheads="1"/>
          </p:cNvSpPr>
          <p:nvPr/>
        </p:nvSpPr>
        <p:spPr>
          <a:xfrm>
            <a:off x="3970348" y="430222"/>
            <a:ext cx="1312705"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6731" name="Rectangle 12"/>
          <p:cNvSpPr>
            <a:spLocks noChangeArrowheads="1"/>
          </p:cNvSpPr>
          <p:nvPr/>
        </p:nvSpPr>
        <p:spPr>
          <a:xfrm>
            <a:off x="3851284" y="6165858"/>
            <a:ext cx="1621547"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intangible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6732" name="Text Box 13"/>
          <p:cNvSpPr txBox="1">
            <a:spLocks noChangeArrowheads="1"/>
          </p:cNvSpPr>
          <p:nvPr/>
        </p:nvSpPr>
        <p:spPr>
          <a:xfrm>
            <a:off x="6408754" y="6092828"/>
            <a:ext cx="2771775" cy="551131"/>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80000"/>
              </a:lnSpc>
              <a:spcBef>
                <a:spcPct val="50000"/>
              </a:spcBef>
              <a:spcAft>
                <a:spcPct val="0"/>
              </a:spcAft>
              <a:buClrTx/>
              <a:buFontTx/>
              <a:buNone/>
              <a:defRPr/>
            </a:pP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출처 </a:t>
            </a: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en-US"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Tripod Design Co., Ltd.</a:t>
            </a:r>
          </a:p>
          <a:p>
            <a:pPr marL="0" marR="0" lvl="0" indent="0" algn="l" defTabSz="914400" rtl="0" eaLnBrk="1" latinLnBrk="1" hangingPunct="1">
              <a:lnSpc>
                <a:spcPct val="80000"/>
              </a:lnSpc>
              <a:spcBef>
                <a:spcPct val="50000"/>
              </a:spcBef>
              <a:spcAft>
                <a:spcPct val="0"/>
              </a:spcAft>
              <a:buClrTx/>
              <a:buFontTx/>
              <a:buNone/>
              <a:defRPr/>
            </a:pP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나카가와</a:t>
            </a: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사토시</a:t>
            </a:r>
            <a:endPar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15" name="Oval 8"/>
          <p:cNvSpPr>
            <a:spLocks noChangeArrowheads="1"/>
          </p:cNvSpPr>
          <p:nvPr/>
        </p:nvSpPr>
        <p:spPr>
          <a:xfrm>
            <a:off x="1725614" y="1628775"/>
            <a:ext cx="5473700" cy="647700"/>
          </a:xfrm>
          <a:prstGeom prst="ellipse">
            <a:avLst/>
          </a:prstGeom>
          <a:gradFill rotWithShape="1">
            <a:gsLst>
              <a:gs pos="0">
                <a:srgbClr val="969696">
                  <a:alpha val="0"/>
                </a:srgbClr>
              </a:gs>
              <a:gs pos="100000">
                <a:srgbClr val="808080"/>
              </a:gs>
            </a:gsLst>
            <a:lin ang="5400000" scaled="1"/>
          </a:gradFill>
          <a:ln w="9525">
            <a:noFill/>
            <a:round/>
          </a:ln>
        </p:spPr>
        <p:txBody>
          <a:bodyPr wrap="none" lIns="91205" tIns="45602" rIns="91205" bIns="45602" anchor="ctr"/>
          <a:lstStyle/>
          <a:p>
            <a:pPr marL="0" marR="0" lvl="0" indent="0" algn="ctr" defTabSz="914400" rtl="0" eaLnBrk="1" latinLnBrk="0" hangingPunct="1">
              <a:lnSpc>
                <a:spcPct val="100000"/>
              </a:lnSpc>
              <a:spcBef>
                <a:spcPct val="0"/>
              </a:spcBef>
              <a:spcAft>
                <a:spcPts val="0"/>
              </a:spcAft>
              <a:buClrTx/>
              <a:buFontTx/>
              <a:buNone/>
              <a:defRPr/>
            </a:pPr>
            <a:endParaRPr kumimoji="0" lang="ko-KR" altLang="en-US" sz="1600" b="1" i="0" u="none" strike="noStrike" kern="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Tree>
    <p:extLst>
      <p:ext uri="{BB962C8B-B14F-4D97-AF65-F5344CB8AC3E}">
        <p14:creationId xmlns:p14="http://schemas.microsoft.com/office/powerpoint/2010/main" val="987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Oval 2"/>
          <p:cNvSpPr>
            <a:spLocks noChangeArrowheads="1"/>
          </p:cNvSpPr>
          <p:nvPr/>
        </p:nvSpPr>
        <p:spPr>
          <a:xfrm>
            <a:off x="1118790" y="333391"/>
            <a:ext cx="6265862" cy="6265863"/>
          </a:xfrm>
          <a:prstGeom prst="ellipse">
            <a:avLst/>
          </a:prstGeom>
          <a:gradFill rotWithShape="1">
            <a:gsLst>
              <a:gs pos="0">
                <a:srgbClr val="FFFFFF"/>
              </a:gs>
              <a:gs pos="100000">
                <a:srgbClr val="777777"/>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47" name="AutoShape 3"/>
          <p:cNvSpPr>
            <a:spLocks noChangeArrowheads="1"/>
          </p:cNvSpPr>
          <p:nvPr/>
        </p:nvSpPr>
        <p:spPr>
          <a:xfrm>
            <a:off x="2703115" y="1016016"/>
            <a:ext cx="215900" cy="4824413"/>
          </a:xfrm>
          <a:prstGeom prst="can">
            <a:avLst>
              <a:gd name="adj" fmla="val 40553"/>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48" name="AutoShape 4"/>
          <p:cNvSpPr>
            <a:spLocks noChangeArrowheads="1"/>
          </p:cNvSpPr>
          <p:nvPr/>
        </p:nvSpPr>
        <p:spPr>
          <a:xfrm>
            <a:off x="3495287" y="1412884"/>
            <a:ext cx="252413" cy="3578225"/>
          </a:xfrm>
          <a:prstGeom prst="can">
            <a:avLst>
              <a:gd name="adj" fmla="val 38394"/>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49" name="AutoShape 5"/>
          <p:cNvSpPr>
            <a:spLocks noChangeArrowheads="1"/>
          </p:cNvSpPr>
          <p:nvPr/>
        </p:nvSpPr>
        <p:spPr>
          <a:xfrm>
            <a:off x="4957365" y="1016016"/>
            <a:ext cx="252412" cy="4824413"/>
          </a:xfrm>
          <a:prstGeom prst="can">
            <a:avLst>
              <a:gd name="adj" fmla="val 3468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0" name="AutoShape 6"/>
          <p:cNvSpPr>
            <a:spLocks noChangeArrowheads="1"/>
          </p:cNvSpPr>
          <p:nvPr/>
        </p:nvSpPr>
        <p:spPr>
          <a:xfrm>
            <a:off x="5943202" y="1773247"/>
            <a:ext cx="215900" cy="2808287"/>
          </a:xfrm>
          <a:prstGeom prst="can">
            <a:avLst>
              <a:gd name="adj" fmla="val 43358"/>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1" name="AutoShape 7"/>
          <p:cNvSpPr>
            <a:spLocks noChangeArrowheads="1"/>
          </p:cNvSpPr>
          <p:nvPr/>
        </p:nvSpPr>
        <p:spPr>
          <a:xfrm>
            <a:off x="4142977" y="1773248"/>
            <a:ext cx="355600" cy="3887787"/>
          </a:xfrm>
          <a:prstGeom prst="can">
            <a:avLst>
              <a:gd name="adj" fmla="val 2277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2" name="Oval 8"/>
          <p:cNvSpPr>
            <a:spLocks noChangeArrowheads="1"/>
          </p:cNvSpPr>
          <p:nvPr/>
        </p:nvSpPr>
        <p:spPr>
          <a:xfrm>
            <a:off x="1115616" y="2924175"/>
            <a:ext cx="6267450" cy="1081088"/>
          </a:xfrm>
          <a:prstGeom prst="ellipse">
            <a:avLst/>
          </a:prstGeom>
          <a:gradFill rotWithShape="1">
            <a:gsLst>
              <a:gs pos="0">
                <a:srgbClr val="969696">
                  <a:alpha val="0"/>
                </a:srgbClr>
              </a:gs>
              <a:gs pos="100000">
                <a:srgbClr val="4D4D4D"/>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3" name="Oval 9"/>
          <p:cNvSpPr>
            <a:spLocks noChangeArrowheads="1"/>
          </p:cNvSpPr>
          <p:nvPr/>
        </p:nvSpPr>
        <p:spPr>
          <a:xfrm>
            <a:off x="1622037" y="4424373"/>
            <a:ext cx="5254625" cy="1303337"/>
          </a:xfrm>
          <a:prstGeom prst="ellipse">
            <a:avLst/>
          </a:prstGeom>
          <a:gradFill rotWithShape="1">
            <a:gsLst>
              <a:gs pos="0">
                <a:srgbClr val="969696">
                  <a:alpha val="0"/>
                </a:srgbClr>
              </a:gs>
              <a:gs pos="100000">
                <a:srgbClr val="333333"/>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4" name="Rectangle 10"/>
          <p:cNvSpPr>
            <a:spLocks noChangeArrowheads="1"/>
          </p:cNvSpPr>
          <p:nvPr/>
        </p:nvSpPr>
        <p:spPr>
          <a:xfrm>
            <a:off x="3638161" y="6165858"/>
            <a:ext cx="1621547"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intangible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7755" name="Text Box 11"/>
          <p:cNvSpPr txBox="1">
            <a:spLocks noChangeArrowheads="1"/>
          </p:cNvSpPr>
          <p:nvPr/>
        </p:nvSpPr>
        <p:spPr>
          <a:xfrm>
            <a:off x="6195631" y="6092828"/>
            <a:ext cx="2771775" cy="551131"/>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80000"/>
              </a:lnSpc>
              <a:spcBef>
                <a:spcPct val="50000"/>
              </a:spcBef>
              <a:spcAft>
                <a:spcPct val="0"/>
              </a:spcAft>
              <a:buClrTx/>
              <a:buFontTx/>
              <a:buNone/>
              <a:defRPr/>
            </a:pP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출처 </a:t>
            </a: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en-US"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Tripod Design Co., Ltd.</a:t>
            </a:r>
          </a:p>
          <a:p>
            <a:pPr marL="0" marR="0" lvl="0" indent="0" algn="l" defTabSz="914400" rtl="0" eaLnBrk="1" latinLnBrk="1" hangingPunct="1">
              <a:lnSpc>
                <a:spcPct val="80000"/>
              </a:lnSpc>
              <a:spcBef>
                <a:spcPct val="50000"/>
              </a:spcBef>
              <a:spcAft>
                <a:spcPct val="0"/>
              </a:spcAft>
              <a:buClrTx/>
              <a:buFontTx/>
              <a:buNone/>
              <a:defRPr/>
            </a:pP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나카가와</a:t>
            </a: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사토시</a:t>
            </a:r>
            <a:endPar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7" name="Rectangle 20"/>
          <p:cNvSpPr>
            <a:spLocks noChangeArrowheads="1"/>
          </p:cNvSpPr>
          <p:nvPr/>
        </p:nvSpPr>
        <p:spPr>
          <a:xfrm>
            <a:off x="6735365" y="549284"/>
            <a:ext cx="514350" cy="1630977"/>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10000" b="0" i="0" u="none" strike="noStrike" kern="1200" cap="none" spc="0" normalizeH="0" baseline="0" dirty="0">
                <a:solidFill>
                  <a:srgbClr val="969696"/>
                </a:solidFill>
                <a:effectLst/>
                <a:uLnTx/>
                <a:uFillTx/>
                <a:latin typeface="나눔스퀘어 ExtraBold" panose="020B0600000101010101" pitchFamily="50" charset="-127"/>
                <a:ea typeface="나눔스퀘어 ExtraBold" panose="020B0600000101010101" pitchFamily="50" charset="-127"/>
                <a:cs typeface="+mn-cs"/>
              </a:rPr>
              <a:t>}</a:t>
            </a:r>
            <a:endParaRPr kumimoji="1" lang="en-US" altLang="ko-KR" sz="10000" b="0" i="0" u="none" strike="noStrike" kern="1200" cap="none" spc="0" normalizeH="0" baseline="0" dirty="0">
              <a:solidFill>
                <a:srgbClr val="969696"/>
              </a:solidFill>
              <a:latin typeface="나눔스퀘어 ExtraBold" panose="020B0600000101010101" pitchFamily="50" charset="-127"/>
              <a:ea typeface="나눔스퀘어 ExtraBold" panose="020B0600000101010101" pitchFamily="50" charset="-127"/>
              <a:cs typeface="+mn-cs"/>
            </a:endParaRPr>
          </a:p>
        </p:txBody>
      </p:sp>
      <p:sp>
        <p:nvSpPr>
          <p:cNvPr id="21" name="Oval 8"/>
          <p:cNvSpPr>
            <a:spLocks noChangeArrowheads="1"/>
          </p:cNvSpPr>
          <p:nvPr/>
        </p:nvSpPr>
        <p:spPr>
          <a:xfrm>
            <a:off x="1512491" y="1628775"/>
            <a:ext cx="5473700" cy="647700"/>
          </a:xfrm>
          <a:prstGeom prst="ellipse">
            <a:avLst/>
          </a:prstGeom>
          <a:gradFill rotWithShape="1">
            <a:gsLst>
              <a:gs pos="0">
                <a:srgbClr val="969696">
                  <a:alpha val="0"/>
                </a:srgbClr>
              </a:gs>
              <a:gs pos="100000">
                <a:srgbClr val="808080"/>
              </a:gs>
            </a:gsLst>
            <a:lin ang="5400000" scaled="1"/>
          </a:gradFill>
          <a:ln w="9525">
            <a:noFill/>
            <a:round/>
          </a:ln>
        </p:spPr>
        <p:txBody>
          <a:bodyPr wrap="none" lIns="91205" tIns="45602" rIns="91205" bIns="45602" anchor="ctr"/>
          <a:lstStyle/>
          <a:p>
            <a:pPr marL="0" marR="0" lvl="0" indent="0" algn="ctr" defTabSz="914400" rtl="0" eaLnBrk="1" latinLnBrk="0" hangingPunct="1">
              <a:lnSpc>
                <a:spcPct val="100000"/>
              </a:lnSpc>
              <a:spcBef>
                <a:spcPct val="0"/>
              </a:spcBef>
              <a:spcAft>
                <a:spcPts val="0"/>
              </a:spcAft>
              <a:buClrTx/>
              <a:buFontTx/>
              <a:buNone/>
              <a:defRPr/>
            </a:pPr>
            <a:endParaRPr kumimoji="0" lang="ko-KR" altLang="en-US" sz="1600" b="1" i="0" u="none" strike="noStrike" kern="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59" name="AutoShape 13"/>
          <p:cNvSpPr>
            <a:spLocks noChangeArrowheads="1"/>
          </p:cNvSpPr>
          <p:nvPr/>
        </p:nvSpPr>
        <p:spPr>
          <a:xfrm>
            <a:off x="2703115" y="981076"/>
            <a:ext cx="215900" cy="1008063"/>
          </a:xfrm>
          <a:prstGeom prst="can">
            <a:avLst>
              <a:gd name="adj" fmla="val 26480"/>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60" name="AutoShape 14"/>
          <p:cNvSpPr>
            <a:spLocks noChangeArrowheads="1"/>
          </p:cNvSpPr>
          <p:nvPr/>
        </p:nvSpPr>
        <p:spPr>
          <a:xfrm>
            <a:off x="3495287" y="1412875"/>
            <a:ext cx="252413" cy="647700"/>
          </a:xfrm>
          <a:prstGeom prst="can">
            <a:avLst>
              <a:gd name="adj" fmla="val 37112"/>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61" name="AutoShape 15"/>
          <p:cNvSpPr>
            <a:spLocks noChangeArrowheads="1"/>
          </p:cNvSpPr>
          <p:nvPr/>
        </p:nvSpPr>
        <p:spPr>
          <a:xfrm>
            <a:off x="4957365" y="981078"/>
            <a:ext cx="252412" cy="863600"/>
          </a:xfrm>
          <a:prstGeom prst="can">
            <a:avLst>
              <a:gd name="adj" fmla="val 30824"/>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62" name="AutoShape 16"/>
          <p:cNvSpPr>
            <a:spLocks noChangeArrowheads="1"/>
          </p:cNvSpPr>
          <p:nvPr/>
        </p:nvSpPr>
        <p:spPr>
          <a:xfrm>
            <a:off x="5943202" y="1773238"/>
            <a:ext cx="215900" cy="215900"/>
          </a:xfrm>
          <a:prstGeom prst="can">
            <a:avLst>
              <a:gd name="adj" fmla="val 29412"/>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63" name="AutoShape 17"/>
          <p:cNvSpPr>
            <a:spLocks noChangeArrowheads="1"/>
          </p:cNvSpPr>
          <p:nvPr/>
        </p:nvSpPr>
        <p:spPr>
          <a:xfrm>
            <a:off x="4142977" y="1773247"/>
            <a:ext cx="355600" cy="287337"/>
          </a:xfrm>
          <a:prstGeom prst="can">
            <a:avLst>
              <a:gd name="adj" fmla="val 32046"/>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7764" name="Rectangle 18"/>
          <p:cNvSpPr>
            <a:spLocks noChangeArrowheads="1"/>
          </p:cNvSpPr>
          <p:nvPr/>
        </p:nvSpPr>
        <p:spPr>
          <a:xfrm>
            <a:off x="3757225" y="430222"/>
            <a:ext cx="1312705"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2" name="Rectangle 19">
            <a:extLst>
              <a:ext uri="{FF2B5EF4-FFF2-40B4-BE49-F238E27FC236}">
                <a16:creationId xmlns:a16="http://schemas.microsoft.com/office/drawing/2014/main" id="{F1E8A1D2-2406-CA61-14A3-357AB29DDB3A}"/>
              </a:ext>
            </a:extLst>
          </p:cNvPr>
          <p:cNvSpPr>
            <a:spLocks noChangeArrowheads="1"/>
          </p:cNvSpPr>
          <p:nvPr/>
        </p:nvSpPr>
        <p:spPr>
          <a:xfrm>
            <a:off x="7301531" y="836622"/>
            <a:ext cx="1593850" cy="1076980"/>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ko-KR" altLang="en-US" sz="16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문제가 명백하고 해결방법도 쉽게 찾을 수 있는 단계</a:t>
            </a:r>
            <a:endParaRPr kumimoji="1" lang="ko-KR" altLang="en-US" sz="1600" b="0" i="0" u="none" strike="noStrike" kern="1200" cap="none" spc="0" normalizeH="0" baseline="0" dirty="0">
              <a:solidFill>
                <a:srgbClr val="000000"/>
              </a:solidFill>
              <a:latin typeface="나눔스퀘어 ExtraBold" panose="020B0600000101010101" pitchFamily="50" charset="-127"/>
              <a:ea typeface="나눔스퀘어 ExtraBold" panose="020B0600000101010101" pitchFamily="50" charset="-127"/>
              <a:cs typeface="+mn-cs"/>
            </a:endParaRPr>
          </a:p>
        </p:txBody>
      </p:sp>
    </p:spTree>
    <p:extLst>
      <p:ext uri="{BB962C8B-B14F-4D97-AF65-F5344CB8AC3E}">
        <p14:creationId xmlns:p14="http://schemas.microsoft.com/office/powerpoint/2010/main" val="1492679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Oval 2"/>
          <p:cNvSpPr>
            <a:spLocks noChangeArrowheads="1"/>
          </p:cNvSpPr>
          <p:nvPr/>
        </p:nvSpPr>
        <p:spPr>
          <a:xfrm>
            <a:off x="1118790" y="333391"/>
            <a:ext cx="6265862" cy="6265863"/>
          </a:xfrm>
          <a:prstGeom prst="ellipse">
            <a:avLst/>
          </a:prstGeom>
          <a:gradFill rotWithShape="1">
            <a:gsLst>
              <a:gs pos="0">
                <a:srgbClr val="FFFFFF"/>
              </a:gs>
              <a:gs pos="100000">
                <a:srgbClr val="777777"/>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1" name="AutoShape 3"/>
          <p:cNvSpPr>
            <a:spLocks noChangeArrowheads="1"/>
          </p:cNvSpPr>
          <p:nvPr/>
        </p:nvSpPr>
        <p:spPr>
          <a:xfrm>
            <a:off x="2703115" y="1016016"/>
            <a:ext cx="215900" cy="4824413"/>
          </a:xfrm>
          <a:prstGeom prst="can">
            <a:avLst>
              <a:gd name="adj" fmla="val 40553"/>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2" name="AutoShape 4"/>
          <p:cNvSpPr>
            <a:spLocks noChangeArrowheads="1"/>
          </p:cNvSpPr>
          <p:nvPr/>
        </p:nvSpPr>
        <p:spPr>
          <a:xfrm>
            <a:off x="3495287" y="1412884"/>
            <a:ext cx="252413" cy="3578225"/>
          </a:xfrm>
          <a:prstGeom prst="can">
            <a:avLst>
              <a:gd name="adj" fmla="val 38394"/>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3" name="AutoShape 5"/>
          <p:cNvSpPr>
            <a:spLocks noChangeArrowheads="1"/>
          </p:cNvSpPr>
          <p:nvPr/>
        </p:nvSpPr>
        <p:spPr>
          <a:xfrm>
            <a:off x="4957365" y="1016016"/>
            <a:ext cx="252412" cy="4824413"/>
          </a:xfrm>
          <a:prstGeom prst="can">
            <a:avLst>
              <a:gd name="adj" fmla="val 3468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4" name="AutoShape 6"/>
          <p:cNvSpPr>
            <a:spLocks noChangeArrowheads="1"/>
          </p:cNvSpPr>
          <p:nvPr/>
        </p:nvSpPr>
        <p:spPr>
          <a:xfrm>
            <a:off x="5943202" y="1773247"/>
            <a:ext cx="215900" cy="2808287"/>
          </a:xfrm>
          <a:prstGeom prst="can">
            <a:avLst>
              <a:gd name="adj" fmla="val 43358"/>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5" name="AutoShape 7"/>
          <p:cNvSpPr>
            <a:spLocks noChangeArrowheads="1"/>
          </p:cNvSpPr>
          <p:nvPr/>
        </p:nvSpPr>
        <p:spPr>
          <a:xfrm>
            <a:off x="4142977" y="1773248"/>
            <a:ext cx="355600" cy="3887787"/>
          </a:xfrm>
          <a:prstGeom prst="can">
            <a:avLst>
              <a:gd name="adj" fmla="val 2277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6" name="Oval 8"/>
          <p:cNvSpPr>
            <a:spLocks noChangeArrowheads="1"/>
          </p:cNvSpPr>
          <p:nvPr/>
        </p:nvSpPr>
        <p:spPr>
          <a:xfrm>
            <a:off x="1622037" y="4424373"/>
            <a:ext cx="5254625" cy="1303337"/>
          </a:xfrm>
          <a:prstGeom prst="ellipse">
            <a:avLst/>
          </a:prstGeom>
          <a:gradFill rotWithShape="1">
            <a:gsLst>
              <a:gs pos="0">
                <a:srgbClr val="969696">
                  <a:alpha val="0"/>
                </a:srgbClr>
              </a:gs>
              <a:gs pos="100000">
                <a:srgbClr val="333333"/>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77" name="Rectangle 9"/>
          <p:cNvSpPr>
            <a:spLocks noChangeArrowheads="1"/>
          </p:cNvSpPr>
          <p:nvPr/>
        </p:nvSpPr>
        <p:spPr>
          <a:xfrm>
            <a:off x="3757225" y="430222"/>
            <a:ext cx="1312705"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8778" name="Rectangle 10"/>
          <p:cNvSpPr>
            <a:spLocks noChangeArrowheads="1"/>
          </p:cNvSpPr>
          <p:nvPr/>
        </p:nvSpPr>
        <p:spPr>
          <a:xfrm>
            <a:off x="3638161" y="6165858"/>
            <a:ext cx="1621547"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intangible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8779" name="Text Box 11"/>
          <p:cNvSpPr txBox="1">
            <a:spLocks noChangeArrowheads="1"/>
          </p:cNvSpPr>
          <p:nvPr/>
        </p:nvSpPr>
        <p:spPr>
          <a:xfrm>
            <a:off x="6195631" y="6092828"/>
            <a:ext cx="2771775" cy="551131"/>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80000"/>
              </a:lnSpc>
              <a:spcBef>
                <a:spcPct val="50000"/>
              </a:spcBef>
              <a:spcAft>
                <a:spcPct val="0"/>
              </a:spcAft>
              <a:buClrTx/>
              <a:buFontTx/>
              <a:buNone/>
              <a:defRPr/>
            </a:pP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출처 </a:t>
            </a: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en-US"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Tripod Design Co., Ltd.</a:t>
            </a:r>
          </a:p>
          <a:p>
            <a:pPr marL="0" marR="0" lvl="0" indent="0" algn="l" defTabSz="914400" rtl="0" eaLnBrk="1" latinLnBrk="1" hangingPunct="1">
              <a:lnSpc>
                <a:spcPct val="80000"/>
              </a:lnSpc>
              <a:spcBef>
                <a:spcPct val="50000"/>
              </a:spcBef>
              <a:spcAft>
                <a:spcPct val="0"/>
              </a:spcAft>
              <a:buClrTx/>
              <a:buFontTx/>
              <a:buNone/>
              <a:defRPr/>
            </a:pP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나카가와</a:t>
            </a: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사토시</a:t>
            </a:r>
            <a:endPar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0" name="Oval 12"/>
          <p:cNvSpPr>
            <a:spLocks noChangeArrowheads="1"/>
          </p:cNvSpPr>
          <p:nvPr/>
        </p:nvSpPr>
        <p:spPr>
          <a:xfrm>
            <a:off x="1115616" y="2924175"/>
            <a:ext cx="6267450" cy="1081088"/>
          </a:xfrm>
          <a:prstGeom prst="ellipse">
            <a:avLst/>
          </a:prstGeom>
          <a:gradFill rotWithShape="1">
            <a:gsLst>
              <a:gs pos="0">
                <a:srgbClr val="969696">
                  <a:alpha val="0"/>
                </a:srgbClr>
              </a:gs>
              <a:gs pos="100000">
                <a:srgbClr val="4D4D4D"/>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1" name="AutoShape 13"/>
          <p:cNvSpPr>
            <a:spLocks noChangeArrowheads="1"/>
          </p:cNvSpPr>
          <p:nvPr/>
        </p:nvSpPr>
        <p:spPr>
          <a:xfrm>
            <a:off x="2703115" y="1927225"/>
            <a:ext cx="215900" cy="1646238"/>
          </a:xfrm>
          <a:prstGeom prst="can">
            <a:avLst>
              <a:gd name="adj" fmla="val 43244"/>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2" name="AutoShape 14"/>
          <p:cNvSpPr>
            <a:spLocks noChangeArrowheads="1"/>
          </p:cNvSpPr>
          <p:nvPr/>
        </p:nvSpPr>
        <p:spPr>
          <a:xfrm>
            <a:off x="3495287" y="1958981"/>
            <a:ext cx="252413" cy="1685925"/>
          </a:xfrm>
          <a:prstGeom prst="can">
            <a:avLst>
              <a:gd name="adj" fmla="val 2894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3" name="AutoShape 15"/>
          <p:cNvSpPr>
            <a:spLocks noChangeArrowheads="1"/>
          </p:cNvSpPr>
          <p:nvPr/>
        </p:nvSpPr>
        <p:spPr>
          <a:xfrm>
            <a:off x="4957365" y="1773239"/>
            <a:ext cx="252412" cy="1511300"/>
          </a:xfrm>
          <a:prstGeom prst="can">
            <a:avLst>
              <a:gd name="adj" fmla="val 26417"/>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4" name="AutoShape 16"/>
          <p:cNvSpPr>
            <a:spLocks noChangeArrowheads="1"/>
          </p:cNvSpPr>
          <p:nvPr/>
        </p:nvSpPr>
        <p:spPr>
          <a:xfrm>
            <a:off x="5943202" y="1916120"/>
            <a:ext cx="215900" cy="1512887"/>
          </a:xfrm>
          <a:prstGeom prst="can">
            <a:avLst>
              <a:gd name="adj" fmla="val 4707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5" name="AutoShape 17"/>
          <p:cNvSpPr>
            <a:spLocks noChangeArrowheads="1"/>
          </p:cNvSpPr>
          <p:nvPr/>
        </p:nvSpPr>
        <p:spPr>
          <a:xfrm>
            <a:off x="4142977" y="1989139"/>
            <a:ext cx="355600" cy="1727200"/>
          </a:xfrm>
          <a:prstGeom prst="can">
            <a:avLst>
              <a:gd name="adj" fmla="val 25455"/>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8787" name="Rectangle 20"/>
          <p:cNvSpPr>
            <a:spLocks noChangeArrowheads="1"/>
          </p:cNvSpPr>
          <p:nvPr/>
        </p:nvSpPr>
        <p:spPr>
          <a:xfrm>
            <a:off x="6735365" y="1884372"/>
            <a:ext cx="514350" cy="1630977"/>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10000" b="0" i="0" u="none" strike="noStrike" kern="1200" cap="none" spc="0" normalizeH="0" baseline="0" dirty="0">
                <a:solidFill>
                  <a:srgbClr val="969696"/>
                </a:solidFill>
                <a:effectLst/>
                <a:uLnTx/>
                <a:uFillTx/>
                <a:latin typeface="나눔스퀘어 ExtraBold" panose="020B0600000101010101" pitchFamily="50" charset="-127"/>
                <a:ea typeface="나눔스퀘어 ExtraBold" panose="020B0600000101010101" pitchFamily="50" charset="-127"/>
                <a:cs typeface="+mn-cs"/>
              </a:rPr>
              <a:t>}</a:t>
            </a:r>
            <a:endParaRPr kumimoji="1" lang="en-US" altLang="ko-KR" sz="10000" b="0" i="0" u="none" strike="noStrike" kern="1200" cap="none" spc="0" normalizeH="0" baseline="0" dirty="0">
              <a:solidFill>
                <a:srgbClr val="969696"/>
              </a:solidFill>
              <a:latin typeface="나눔스퀘어 ExtraBold" panose="020B0600000101010101" pitchFamily="50" charset="-127"/>
              <a:ea typeface="나눔스퀘어 ExtraBold" panose="020B0600000101010101" pitchFamily="50" charset="-127"/>
              <a:cs typeface="+mn-cs"/>
            </a:endParaRPr>
          </a:p>
        </p:txBody>
      </p:sp>
      <p:sp>
        <p:nvSpPr>
          <p:cNvPr id="21" name="Oval 8"/>
          <p:cNvSpPr>
            <a:spLocks noChangeArrowheads="1"/>
          </p:cNvSpPr>
          <p:nvPr/>
        </p:nvSpPr>
        <p:spPr>
          <a:xfrm>
            <a:off x="1512491" y="1628775"/>
            <a:ext cx="5473700" cy="647700"/>
          </a:xfrm>
          <a:prstGeom prst="ellipse">
            <a:avLst/>
          </a:prstGeom>
          <a:gradFill rotWithShape="1">
            <a:gsLst>
              <a:gs pos="0">
                <a:srgbClr val="969696">
                  <a:alpha val="0"/>
                </a:srgbClr>
              </a:gs>
              <a:gs pos="100000">
                <a:srgbClr val="808080"/>
              </a:gs>
            </a:gsLst>
            <a:lin ang="5400000" scaled="1"/>
          </a:gradFill>
          <a:ln w="9525">
            <a:noFill/>
            <a:round/>
          </a:ln>
        </p:spPr>
        <p:txBody>
          <a:bodyPr wrap="none" lIns="91205" tIns="45602" rIns="91205" bIns="45602" anchor="ctr"/>
          <a:lstStyle/>
          <a:p>
            <a:pPr marL="0" marR="0" lvl="0" indent="0" algn="ctr" defTabSz="914400" rtl="0" eaLnBrk="1" latinLnBrk="0" hangingPunct="1">
              <a:lnSpc>
                <a:spcPct val="100000"/>
              </a:lnSpc>
              <a:spcBef>
                <a:spcPct val="0"/>
              </a:spcBef>
              <a:spcAft>
                <a:spcPts val="0"/>
              </a:spcAft>
              <a:buClrTx/>
              <a:buFontTx/>
              <a:buNone/>
              <a:defRPr/>
            </a:pPr>
            <a:endParaRPr kumimoji="0" lang="ko-KR" altLang="en-US" sz="1600" b="1" i="0" u="none" strike="noStrike" kern="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2" name="Rectangle 19">
            <a:extLst>
              <a:ext uri="{FF2B5EF4-FFF2-40B4-BE49-F238E27FC236}">
                <a16:creationId xmlns:a16="http://schemas.microsoft.com/office/drawing/2014/main" id="{4EF3B492-D26A-0EF4-892B-A77FFBB0B9D2}"/>
              </a:ext>
            </a:extLst>
          </p:cNvPr>
          <p:cNvSpPr>
            <a:spLocks noChangeArrowheads="1"/>
          </p:cNvSpPr>
          <p:nvPr/>
        </p:nvSpPr>
        <p:spPr>
          <a:xfrm>
            <a:off x="7283052" y="2060575"/>
            <a:ext cx="1684337" cy="1076980"/>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ko-KR" altLang="en-US" sz="16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문제가 밖으로 드러나 보이지만 해결방법은 잘 보이지 않는 단계</a:t>
            </a:r>
            <a:endParaRPr kumimoji="1" lang="ko-KR" altLang="en-US" sz="1600" b="0" i="0" u="none" strike="noStrike" kern="1200" cap="none" spc="0" normalizeH="0" baseline="0" dirty="0">
              <a:solidFill>
                <a:srgbClr val="000000"/>
              </a:solidFill>
              <a:latin typeface="나눔스퀘어 ExtraBold" panose="020B0600000101010101" pitchFamily="50" charset="-127"/>
              <a:ea typeface="나눔스퀘어 ExtraBold" panose="020B0600000101010101" pitchFamily="50" charset="-127"/>
              <a:cs typeface="+mn-cs"/>
            </a:endParaRPr>
          </a:p>
        </p:txBody>
      </p:sp>
    </p:spTree>
    <p:extLst>
      <p:ext uri="{BB962C8B-B14F-4D97-AF65-F5344CB8AC3E}">
        <p14:creationId xmlns:p14="http://schemas.microsoft.com/office/powerpoint/2010/main" val="2995589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Oval 2"/>
          <p:cNvSpPr>
            <a:spLocks noChangeArrowheads="1"/>
          </p:cNvSpPr>
          <p:nvPr/>
        </p:nvSpPr>
        <p:spPr>
          <a:xfrm>
            <a:off x="1118790" y="333391"/>
            <a:ext cx="6265862" cy="6265863"/>
          </a:xfrm>
          <a:prstGeom prst="ellipse">
            <a:avLst/>
          </a:prstGeom>
          <a:gradFill rotWithShape="1">
            <a:gsLst>
              <a:gs pos="0">
                <a:srgbClr val="FFFFFF"/>
              </a:gs>
              <a:gs pos="100000">
                <a:srgbClr val="777777"/>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795" name="AutoShape 3"/>
          <p:cNvSpPr>
            <a:spLocks noChangeArrowheads="1"/>
          </p:cNvSpPr>
          <p:nvPr/>
        </p:nvSpPr>
        <p:spPr>
          <a:xfrm>
            <a:off x="2703115" y="1016016"/>
            <a:ext cx="215900" cy="4824413"/>
          </a:xfrm>
          <a:prstGeom prst="can">
            <a:avLst>
              <a:gd name="adj" fmla="val 40553"/>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796" name="AutoShape 4"/>
          <p:cNvSpPr>
            <a:spLocks noChangeArrowheads="1"/>
          </p:cNvSpPr>
          <p:nvPr/>
        </p:nvSpPr>
        <p:spPr>
          <a:xfrm>
            <a:off x="3495287" y="1412884"/>
            <a:ext cx="252413" cy="3578225"/>
          </a:xfrm>
          <a:prstGeom prst="can">
            <a:avLst>
              <a:gd name="adj" fmla="val 38394"/>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797" name="AutoShape 5"/>
          <p:cNvSpPr>
            <a:spLocks noChangeArrowheads="1"/>
          </p:cNvSpPr>
          <p:nvPr/>
        </p:nvSpPr>
        <p:spPr>
          <a:xfrm>
            <a:off x="4957365" y="1016016"/>
            <a:ext cx="252412" cy="4824413"/>
          </a:xfrm>
          <a:prstGeom prst="can">
            <a:avLst>
              <a:gd name="adj" fmla="val 3468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798" name="AutoShape 6"/>
          <p:cNvSpPr>
            <a:spLocks noChangeArrowheads="1"/>
          </p:cNvSpPr>
          <p:nvPr/>
        </p:nvSpPr>
        <p:spPr>
          <a:xfrm>
            <a:off x="5943202" y="1773247"/>
            <a:ext cx="215900" cy="2808287"/>
          </a:xfrm>
          <a:prstGeom prst="can">
            <a:avLst>
              <a:gd name="adj" fmla="val 43358"/>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799" name="AutoShape 7"/>
          <p:cNvSpPr>
            <a:spLocks noChangeArrowheads="1"/>
          </p:cNvSpPr>
          <p:nvPr/>
        </p:nvSpPr>
        <p:spPr>
          <a:xfrm>
            <a:off x="4142977" y="1773248"/>
            <a:ext cx="355600" cy="3887787"/>
          </a:xfrm>
          <a:prstGeom prst="can">
            <a:avLst>
              <a:gd name="adj" fmla="val 2277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0" name="Rectangle 9"/>
          <p:cNvSpPr>
            <a:spLocks noChangeArrowheads="1"/>
          </p:cNvSpPr>
          <p:nvPr/>
        </p:nvSpPr>
        <p:spPr>
          <a:xfrm>
            <a:off x="3757225" y="430222"/>
            <a:ext cx="1312705"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9801" name="Rectangle 10"/>
          <p:cNvSpPr>
            <a:spLocks noChangeArrowheads="1"/>
          </p:cNvSpPr>
          <p:nvPr/>
        </p:nvSpPr>
        <p:spPr>
          <a:xfrm>
            <a:off x="3638161" y="6165858"/>
            <a:ext cx="1621547"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intangible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89802" name="Text Box 11"/>
          <p:cNvSpPr txBox="1">
            <a:spLocks noChangeArrowheads="1"/>
          </p:cNvSpPr>
          <p:nvPr/>
        </p:nvSpPr>
        <p:spPr>
          <a:xfrm>
            <a:off x="6195631" y="6092828"/>
            <a:ext cx="2771775" cy="551131"/>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80000"/>
              </a:lnSpc>
              <a:spcBef>
                <a:spcPct val="50000"/>
              </a:spcBef>
              <a:spcAft>
                <a:spcPct val="0"/>
              </a:spcAft>
              <a:buClrTx/>
              <a:buFontTx/>
              <a:buNone/>
              <a:defRPr/>
            </a:pP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출처 </a:t>
            </a: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en-US"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Tripod Design Co., Ltd.</a:t>
            </a:r>
          </a:p>
          <a:p>
            <a:pPr marL="0" marR="0" lvl="0" indent="0" algn="l" defTabSz="914400" rtl="0" eaLnBrk="1" latinLnBrk="1" hangingPunct="1">
              <a:lnSpc>
                <a:spcPct val="80000"/>
              </a:lnSpc>
              <a:spcBef>
                <a:spcPct val="50000"/>
              </a:spcBef>
              <a:spcAft>
                <a:spcPct val="0"/>
              </a:spcAft>
              <a:buClrTx/>
              <a:buFontTx/>
              <a:buNone/>
              <a:defRPr/>
            </a:pPr>
            <a:r>
              <a:rPr kumimoji="1" lang="en-US" altLang="ko-KR"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나카가와</a:t>
            </a:r>
            <a:r>
              <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 </a:t>
            </a:r>
            <a:r>
              <a:rPr kumimoji="1" lang="ko-KR" altLang="en-US" sz="1400" b="0" i="0" u="none" strike="noStrike" kern="1200" cap="none" spc="0" normalizeH="0" baseline="0" dirty="0" err="1">
                <a:solidFill>
                  <a:srgbClr val="000000"/>
                </a:solidFill>
                <a:effectLst/>
                <a:uLnTx/>
                <a:uFillTx/>
                <a:latin typeface="나눔스퀘어 ExtraBold" panose="020B0600000101010101" pitchFamily="50" charset="-127"/>
                <a:ea typeface="나눔스퀘어 ExtraBold" panose="020B0600000101010101" pitchFamily="50" charset="-127"/>
                <a:cs typeface="+mn-cs"/>
              </a:rPr>
              <a:t>사토시</a:t>
            </a:r>
            <a:endParaRPr kumimoji="1" lang="ko-KR" altLang="en-US" sz="14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3" name="Oval 12"/>
          <p:cNvSpPr>
            <a:spLocks noChangeArrowheads="1"/>
          </p:cNvSpPr>
          <p:nvPr/>
        </p:nvSpPr>
        <p:spPr>
          <a:xfrm>
            <a:off x="1622037" y="4424373"/>
            <a:ext cx="5254625" cy="1303337"/>
          </a:xfrm>
          <a:prstGeom prst="ellipse">
            <a:avLst/>
          </a:prstGeom>
          <a:gradFill rotWithShape="1">
            <a:gsLst>
              <a:gs pos="0">
                <a:srgbClr val="969696">
                  <a:alpha val="0"/>
                </a:srgbClr>
              </a:gs>
              <a:gs pos="100000">
                <a:srgbClr val="333333"/>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4" name="AutoShape 13"/>
          <p:cNvSpPr>
            <a:spLocks noChangeArrowheads="1"/>
          </p:cNvSpPr>
          <p:nvPr/>
        </p:nvSpPr>
        <p:spPr>
          <a:xfrm>
            <a:off x="2703115" y="3476625"/>
            <a:ext cx="215900" cy="1752600"/>
          </a:xfrm>
          <a:prstGeom prst="can">
            <a:avLst>
              <a:gd name="adj" fmla="val 34575"/>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5" name="AutoShape 14"/>
          <p:cNvSpPr>
            <a:spLocks noChangeArrowheads="1"/>
          </p:cNvSpPr>
          <p:nvPr/>
        </p:nvSpPr>
        <p:spPr>
          <a:xfrm>
            <a:off x="3495287" y="3573463"/>
            <a:ext cx="252413" cy="1439862"/>
          </a:xfrm>
          <a:prstGeom prst="can">
            <a:avLst>
              <a:gd name="adj" fmla="val 3837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6" name="AutoShape 15"/>
          <p:cNvSpPr>
            <a:spLocks noChangeArrowheads="1"/>
          </p:cNvSpPr>
          <p:nvPr/>
        </p:nvSpPr>
        <p:spPr>
          <a:xfrm>
            <a:off x="4957365" y="3284546"/>
            <a:ext cx="252412" cy="1728787"/>
          </a:xfrm>
          <a:prstGeom prst="can">
            <a:avLst>
              <a:gd name="adj" fmla="val 3773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7" name="AutoShape 16"/>
          <p:cNvSpPr>
            <a:spLocks noChangeArrowheads="1"/>
          </p:cNvSpPr>
          <p:nvPr/>
        </p:nvSpPr>
        <p:spPr>
          <a:xfrm>
            <a:off x="5943202" y="3357565"/>
            <a:ext cx="215900" cy="1223962"/>
          </a:xfrm>
          <a:prstGeom prst="can">
            <a:avLst>
              <a:gd name="adj" fmla="val 40445"/>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8" name="AutoShape 17"/>
          <p:cNvSpPr>
            <a:spLocks noChangeArrowheads="1"/>
          </p:cNvSpPr>
          <p:nvPr/>
        </p:nvSpPr>
        <p:spPr>
          <a:xfrm>
            <a:off x="4142977" y="3644900"/>
            <a:ext cx="355600" cy="1727200"/>
          </a:xfrm>
          <a:prstGeom prst="can">
            <a:avLst>
              <a:gd name="adj" fmla="val 25455"/>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09" name="Oval 18"/>
          <p:cNvSpPr>
            <a:spLocks noChangeArrowheads="1"/>
          </p:cNvSpPr>
          <p:nvPr/>
        </p:nvSpPr>
        <p:spPr>
          <a:xfrm>
            <a:off x="1115616" y="2924175"/>
            <a:ext cx="6267450" cy="1081088"/>
          </a:xfrm>
          <a:prstGeom prst="ellipse">
            <a:avLst/>
          </a:prstGeom>
          <a:gradFill rotWithShape="1">
            <a:gsLst>
              <a:gs pos="0">
                <a:srgbClr val="969696">
                  <a:alpha val="0"/>
                </a:srgbClr>
              </a:gs>
              <a:gs pos="100000">
                <a:srgbClr val="4D4D4D"/>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89810" name="Rectangle 19"/>
          <p:cNvSpPr>
            <a:spLocks noChangeArrowheads="1"/>
          </p:cNvSpPr>
          <p:nvPr/>
        </p:nvSpPr>
        <p:spPr>
          <a:xfrm>
            <a:off x="7280151" y="4005275"/>
            <a:ext cx="1684337" cy="830758"/>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ko-KR" altLang="en-US" sz="16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문제가 보이지 않지만 불편함을 느끼는 단계</a:t>
            </a:r>
            <a:endParaRPr kumimoji="1" lang="ko-KR" altLang="en-US" sz="1600" b="0" i="0" u="none" strike="noStrike" kern="1200" cap="none" spc="0" normalizeH="0" baseline="0" dirty="0">
              <a:solidFill>
                <a:srgbClr val="000000"/>
              </a:solidFill>
              <a:latin typeface="나눔스퀘어 ExtraBold" panose="020B0600000101010101" pitchFamily="50" charset="-127"/>
              <a:ea typeface="나눔스퀘어 ExtraBold" panose="020B0600000101010101" pitchFamily="50" charset="-127"/>
              <a:cs typeface="+mn-cs"/>
            </a:endParaRPr>
          </a:p>
        </p:txBody>
      </p:sp>
      <p:sp>
        <p:nvSpPr>
          <p:cNvPr id="289811" name="Rectangle 20"/>
          <p:cNvSpPr>
            <a:spLocks noChangeArrowheads="1"/>
          </p:cNvSpPr>
          <p:nvPr/>
        </p:nvSpPr>
        <p:spPr>
          <a:xfrm>
            <a:off x="6735365" y="3644909"/>
            <a:ext cx="514350" cy="1630977"/>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10000" b="0" i="0" u="none" strike="noStrike" kern="1200" cap="none" spc="0" normalizeH="0" baseline="0" dirty="0">
                <a:solidFill>
                  <a:srgbClr val="808080"/>
                </a:solidFill>
                <a:effectLst/>
                <a:uLnTx/>
                <a:uFillTx/>
                <a:latin typeface="나눔스퀘어 ExtraBold" panose="020B0600000101010101" pitchFamily="50" charset="-127"/>
                <a:ea typeface="나눔스퀘어 ExtraBold" panose="020B0600000101010101" pitchFamily="50" charset="-127"/>
                <a:cs typeface="+mn-cs"/>
              </a:rPr>
              <a:t>}</a:t>
            </a:r>
            <a:endParaRPr kumimoji="1" lang="en-US" altLang="ko-KR" sz="10000" b="0" i="0" u="none" strike="noStrike" kern="1200" cap="none" spc="0" normalizeH="0" baseline="0" dirty="0">
              <a:solidFill>
                <a:srgbClr val="808080"/>
              </a:solidFill>
              <a:latin typeface="나눔스퀘어 ExtraBold" panose="020B0600000101010101" pitchFamily="50" charset="-127"/>
              <a:ea typeface="나눔스퀘어 ExtraBold" panose="020B0600000101010101" pitchFamily="50" charset="-127"/>
              <a:cs typeface="+mn-cs"/>
            </a:endParaRPr>
          </a:p>
        </p:txBody>
      </p:sp>
      <p:sp>
        <p:nvSpPr>
          <p:cNvPr id="21" name="Oval 8"/>
          <p:cNvSpPr>
            <a:spLocks noChangeArrowheads="1"/>
          </p:cNvSpPr>
          <p:nvPr/>
        </p:nvSpPr>
        <p:spPr>
          <a:xfrm>
            <a:off x="1512491" y="1628775"/>
            <a:ext cx="5473700" cy="647700"/>
          </a:xfrm>
          <a:prstGeom prst="ellipse">
            <a:avLst/>
          </a:prstGeom>
          <a:gradFill rotWithShape="1">
            <a:gsLst>
              <a:gs pos="0">
                <a:srgbClr val="969696">
                  <a:alpha val="0"/>
                </a:srgbClr>
              </a:gs>
              <a:gs pos="100000">
                <a:srgbClr val="808080"/>
              </a:gs>
            </a:gsLst>
            <a:lin ang="5400000" scaled="1"/>
          </a:gradFill>
          <a:ln w="9525">
            <a:noFill/>
            <a:round/>
          </a:ln>
        </p:spPr>
        <p:txBody>
          <a:bodyPr wrap="none" lIns="91205" tIns="45602" rIns="91205" bIns="45602" anchor="ctr"/>
          <a:lstStyle/>
          <a:p>
            <a:pPr marL="0" marR="0" lvl="0" indent="0" algn="ctr" defTabSz="914400" rtl="0" eaLnBrk="1" latinLnBrk="0" hangingPunct="1">
              <a:lnSpc>
                <a:spcPct val="100000"/>
              </a:lnSpc>
              <a:spcBef>
                <a:spcPct val="0"/>
              </a:spcBef>
              <a:spcAft>
                <a:spcPts val="0"/>
              </a:spcAft>
              <a:buClrTx/>
              <a:buFontTx/>
              <a:buNone/>
              <a:defRPr/>
            </a:pPr>
            <a:endParaRPr kumimoji="0" lang="ko-KR" altLang="en-US" sz="1600" b="1" i="0" u="none" strike="noStrike" kern="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Tree>
    <p:extLst>
      <p:ext uri="{BB962C8B-B14F-4D97-AF65-F5344CB8AC3E}">
        <p14:creationId xmlns:p14="http://schemas.microsoft.com/office/powerpoint/2010/main" val="1381394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Oval 2"/>
          <p:cNvSpPr>
            <a:spLocks noChangeArrowheads="1"/>
          </p:cNvSpPr>
          <p:nvPr/>
        </p:nvSpPr>
        <p:spPr>
          <a:xfrm>
            <a:off x="1118790" y="333391"/>
            <a:ext cx="6265862" cy="6265863"/>
          </a:xfrm>
          <a:prstGeom prst="ellipse">
            <a:avLst/>
          </a:prstGeom>
          <a:gradFill rotWithShape="1">
            <a:gsLst>
              <a:gs pos="0">
                <a:srgbClr val="FFFFFF"/>
              </a:gs>
              <a:gs pos="100000">
                <a:srgbClr val="777777"/>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19" name="AutoShape 3"/>
          <p:cNvSpPr>
            <a:spLocks noChangeArrowheads="1"/>
          </p:cNvSpPr>
          <p:nvPr/>
        </p:nvSpPr>
        <p:spPr>
          <a:xfrm>
            <a:off x="2703115" y="1016016"/>
            <a:ext cx="215900" cy="4824413"/>
          </a:xfrm>
          <a:prstGeom prst="can">
            <a:avLst>
              <a:gd name="adj" fmla="val 40553"/>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0" name="AutoShape 4"/>
          <p:cNvSpPr>
            <a:spLocks noChangeArrowheads="1"/>
          </p:cNvSpPr>
          <p:nvPr/>
        </p:nvSpPr>
        <p:spPr>
          <a:xfrm>
            <a:off x="3495287" y="1412884"/>
            <a:ext cx="252413" cy="3578225"/>
          </a:xfrm>
          <a:prstGeom prst="can">
            <a:avLst>
              <a:gd name="adj" fmla="val 38394"/>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1" name="AutoShape 5"/>
          <p:cNvSpPr>
            <a:spLocks noChangeArrowheads="1"/>
          </p:cNvSpPr>
          <p:nvPr/>
        </p:nvSpPr>
        <p:spPr>
          <a:xfrm>
            <a:off x="4957365" y="1016016"/>
            <a:ext cx="252412" cy="4824413"/>
          </a:xfrm>
          <a:prstGeom prst="can">
            <a:avLst>
              <a:gd name="adj" fmla="val 3468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2" name="AutoShape 6"/>
          <p:cNvSpPr>
            <a:spLocks noChangeArrowheads="1"/>
          </p:cNvSpPr>
          <p:nvPr/>
        </p:nvSpPr>
        <p:spPr>
          <a:xfrm>
            <a:off x="5943202" y="1773247"/>
            <a:ext cx="215900" cy="2808287"/>
          </a:xfrm>
          <a:prstGeom prst="can">
            <a:avLst>
              <a:gd name="adj" fmla="val 43358"/>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3" name="AutoShape 7"/>
          <p:cNvSpPr>
            <a:spLocks noChangeArrowheads="1"/>
          </p:cNvSpPr>
          <p:nvPr/>
        </p:nvSpPr>
        <p:spPr>
          <a:xfrm>
            <a:off x="4142977" y="1773248"/>
            <a:ext cx="355600" cy="3887787"/>
          </a:xfrm>
          <a:prstGeom prst="can">
            <a:avLst>
              <a:gd name="adj" fmla="val 22777"/>
            </a:avLst>
          </a:prstGeom>
          <a:gradFill rotWithShape="1">
            <a:gsLst>
              <a:gs pos="0">
                <a:srgbClr val="C0C0C0"/>
              </a:gs>
              <a:gs pos="100000">
                <a:srgbClr val="111111"/>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4" name="Oval 9"/>
          <p:cNvSpPr>
            <a:spLocks noChangeArrowheads="1"/>
          </p:cNvSpPr>
          <p:nvPr/>
        </p:nvSpPr>
        <p:spPr>
          <a:xfrm>
            <a:off x="1115616" y="2924175"/>
            <a:ext cx="6267450" cy="1081088"/>
          </a:xfrm>
          <a:prstGeom prst="ellipse">
            <a:avLst/>
          </a:prstGeom>
          <a:gradFill rotWithShape="1">
            <a:gsLst>
              <a:gs pos="0">
                <a:srgbClr val="969696">
                  <a:alpha val="0"/>
                </a:srgbClr>
              </a:gs>
              <a:gs pos="100000">
                <a:srgbClr val="4D4D4D"/>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5" name="Rectangle 10"/>
          <p:cNvSpPr>
            <a:spLocks noChangeArrowheads="1"/>
          </p:cNvSpPr>
          <p:nvPr/>
        </p:nvSpPr>
        <p:spPr>
          <a:xfrm>
            <a:off x="3757225" y="430222"/>
            <a:ext cx="1312705"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0" i="0" u="none" strike="noStrike" kern="1200" cap="none" spc="0" normalizeH="0" baseline="0" dirty="0">
                <a:solidFill>
                  <a:srgbClr val="000000"/>
                </a:solidFill>
                <a:effectLst/>
                <a:uLnTx/>
                <a:uFillTx/>
                <a:latin typeface="나눔스퀘어OTF" panose="020B0600000101010101" pitchFamily="34" charset="-127"/>
                <a:ea typeface="굴림"/>
                <a:cs typeface="+mn-cs"/>
              </a:rPr>
              <a:t>tangible</a:t>
            </a:r>
            <a:endParaRPr kumimoji="1" lang="en-US" altLang="ko-KR" sz="2400" b="0"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90826" name="AutoShape 11"/>
          <p:cNvSpPr>
            <a:spLocks noChangeArrowheads="1"/>
          </p:cNvSpPr>
          <p:nvPr/>
        </p:nvSpPr>
        <p:spPr>
          <a:xfrm>
            <a:off x="2703115" y="5157804"/>
            <a:ext cx="215900" cy="681037"/>
          </a:xfrm>
          <a:prstGeom prst="can">
            <a:avLst>
              <a:gd name="adj" fmla="val 4264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7" name="AutoShape 12"/>
          <p:cNvSpPr>
            <a:spLocks noChangeArrowheads="1"/>
          </p:cNvSpPr>
          <p:nvPr/>
        </p:nvSpPr>
        <p:spPr>
          <a:xfrm>
            <a:off x="4957365" y="4951422"/>
            <a:ext cx="252412" cy="890587"/>
          </a:xfrm>
          <a:prstGeom prst="can">
            <a:avLst>
              <a:gd name="adj" fmla="val 38044"/>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8" name="AutoShape 13"/>
          <p:cNvSpPr>
            <a:spLocks noChangeArrowheads="1"/>
          </p:cNvSpPr>
          <p:nvPr/>
        </p:nvSpPr>
        <p:spPr>
          <a:xfrm>
            <a:off x="4142977" y="5300679"/>
            <a:ext cx="355600" cy="681037"/>
          </a:xfrm>
          <a:prstGeom prst="can">
            <a:avLst>
              <a:gd name="adj" fmla="val 38933"/>
            </a:avLst>
          </a:prstGeom>
          <a:solidFill>
            <a:srgbClr val="FF0000"/>
          </a:soli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29" name="Oval 14"/>
          <p:cNvSpPr>
            <a:spLocks noChangeArrowheads="1"/>
          </p:cNvSpPr>
          <p:nvPr/>
        </p:nvSpPr>
        <p:spPr>
          <a:xfrm>
            <a:off x="1622037" y="4424373"/>
            <a:ext cx="5254625" cy="1303337"/>
          </a:xfrm>
          <a:prstGeom prst="ellipse">
            <a:avLst/>
          </a:prstGeom>
          <a:gradFill rotWithShape="1">
            <a:gsLst>
              <a:gs pos="0">
                <a:srgbClr val="969696">
                  <a:alpha val="0"/>
                </a:srgbClr>
              </a:gs>
              <a:gs pos="100000">
                <a:srgbClr val="333333"/>
              </a:gs>
            </a:gsLst>
            <a:lin ang="5400000" scaled="1"/>
          </a:gradFill>
          <a:ln w="9525">
            <a:noFill/>
            <a:round/>
          </a:ln>
        </p:spPr>
        <p:txBody>
          <a:bodyPr wrap="none" lIns="91205" tIns="45602" rIns="91205" bIns="45602" anchor="ctr"/>
          <a:lstStyle/>
          <a:p>
            <a:pPr marL="0" marR="0" lvl="0" indent="0" algn="ctr" defTabSz="914400" rtl="0" eaLnBrk="1" latinLnBrk="1" hangingPunct="1">
              <a:lnSpc>
                <a:spcPct val="100000"/>
              </a:lnSpc>
              <a:spcBef>
                <a:spcPct val="0"/>
              </a:spcBef>
              <a:spcAft>
                <a:spcPct val="0"/>
              </a:spcAft>
              <a:buClrTx/>
              <a:buFontTx/>
              <a:buNone/>
              <a:defRPr/>
            </a:pPr>
            <a:endParaRPr kumimoji="1" lang="ko-KR" altLang="en-US" sz="1600" b="1"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
        <p:nvSpPr>
          <p:cNvPr id="290830" name="Rectangle 15"/>
          <p:cNvSpPr>
            <a:spLocks noChangeArrowheads="1"/>
          </p:cNvSpPr>
          <p:nvPr/>
        </p:nvSpPr>
        <p:spPr>
          <a:xfrm>
            <a:off x="3638161" y="6165858"/>
            <a:ext cx="1647734" cy="461427"/>
          </a:xfrm>
          <a:prstGeom prst="rect">
            <a:avLst/>
          </a:prstGeom>
          <a:noFill/>
          <a:ln w="9525">
            <a:noFill/>
            <a:miter/>
          </a:ln>
        </p:spPr>
        <p:txBody>
          <a:bodyPr wrap="none"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2400" b="1" i="0" u="none" strike="noStrike" kern="1200" cap="none" spc="0" normalizeH="0" baseline="0" dirty="0">
                <a:solidFill>
                  <a:srgbClr val="000000"/>
                </a:solidFill>
                <a:effectLst/>
                <a:uLnTx/>
                <a:uFillTx/>
                <a:latin typeface="나눔스퀘어OTF" panose="020B0600000101010101" pitchFamily="34" charset="-127"/>
                <a:ea typeface="굴림"/>
                <a:cs typeface="+mn-cs"/>
              </a:rPr>
              <a:t>intangible</a:t>
            </a:r>
            <a:endParaRPr kumimoji="1" lang="en-US" altLang="ko-KR" sz="2400" b="1" i="0" u="none" strike="noStrike" kern="1200" cap="none" spc="0" normalizeH="0" baseline="0" dirty="0">
              <a:solidFill>
                <a:srgbClr val="000000"/>
              </a:solidFill>
              <a:latin typeface="나눔스퀘어OTF" panose="020B0600000101010101" pitchFamily="34" charset="-127"/>
              <a:ea typeface="굴림"/>
              <a:cs typeface="+mn-cs"/>
            </a:endParaRPr>
          </a:p>
        </p:txBody>
      </p:sp>
      <p:sp>
        <p:nvSpPr>
          <p:cNvPr id="290831" name="Rectangle 16"/>
          <p:cNvSpPr>
            <a:spLocks noChangeArrowheads="1"/>
          </p:cNvSpPr>
          <p:nvPr/>
        </p:nvSpPr>
        <p:spPr>
          <a:xfrm>
            <a:off x="7280151" y="5373698"/>
            <a:ext cx="1684337" cy="830758"/>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ko-KR" altLang="en-US" sz="1600" b="0" i="0" u="none" strike="noStrike" kern="120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rPr>
              <a:t>문제로 보이지 않고 불편함을 거의 인식 못하는 단계</a:t>
            </a:r>
            <a:endParaRPr kumimoji="1" lang="ko-KR" altLang="en-US" sz="1600" b="0" i="0" u="none" strike="noStrike" kern="1200" cap="none" spc="0" normalizeH="0" baseline="0" dirty="0">
              <a:solidFill>
                <a:srgbClr val="000000"/>
              </a:solidFill>
              <a:latin typeface="나눔스퀘어 ExtraBold" panose="020B0600000101010101" pitchFamily="50" charset="-127"/>
              <a:ea typeface="나눔스퀘어 ExtraBold" panose="020B0600000101010101" pitchFamily="50" charset="-127"/>
              <a:cs typeface="+mn-cs"/>
            </a:endParaRPr>
          </a:p>
        </p:txBody>
      </p:sp>
      <p:sp>
        <p:nvSpPr>
          <p:cNvPr id="290832" name="Rectangle 17"/>
          <p:cNvSpPr>
            <a:spLocks noChangeArrowheads="1"/>
          </p:cNvSpPr>
          <p:nvPr/>
        </p:nvSpPr>
        <p:spPr>
          <a:xfrm>
            <a:off x="6735365" y="5013334"/>
            <a:ext cx="514350" cy="1630977"/>
          </a:xfrm>
          <a:prstGeom prst="rect">
            <a:avLst/>
          </a:prstGeom>
          <a:noFill/>
          <a:ln w="9525" algn="ctr">
            <a:noFill/>
            <a:miter/>
          </a:ln>
        </p:spPr>
        <p:txBody>
          <a:bodyPr lIns="91205" tIns="45602" rIns="91205" bIns="45602">
            <a:spAutoFit/>
          </a:bodyPr>
          <a:lstStyle/>
          <a:p>
            <a:pPr marL="0" marR="0" lvl="0" indent="0" algn="l" defTabSz="914400" rtl="0" eaLnBrk="1" latinLnBrk="1" hangingPunct="1">
              <a:lnSpc>
                <a:spcPct val="100000"/>
              </a:lnSpc>
              <a:spcBef>
                <a:spcPct val="0"/>
              </a:spcBef>
              <a:spcAft>
                <a:spcPct val="0"/>
              </a:spcAft>
              <a:buClrTx/>
              <a:buFontTx/>
              <a:buNone/>
              <a:defRPr/>
            </a:pPr>
            <a:r>
              <a:rPr kumimoji="1" lang="en-US" altLang="ko-KR" sz="10000" b="0" i="0" u="none" strike="noStrike" kern="1200" cap="none" spc="0" normalizeH="0" baseline="0" dirty="0">
                <a:solidFill>
                  <a:srgbClr val="969696"/>
                </a:solidFill>
                <a:effectLst/>
                <a:uLnTx/>
                <a:uFillTx/>
                <a:latin typeface="나눔스퀘어 ExtraBold" panose="020B0600000101010101" pitchFamily="50" charset="-127"/>
                <a:ea typeface="나눔스퀘어 ExtraBold" panose="020B0600000101010101" pitchFamily="50" charset="-127"/>
                <a:cs typeface="+mn-cs"/>
              </a:rPr>
              <a:t>}</a:t>
            </a:r>
            <a:endParaRPr kumimoji="1" lang="en-US" altLang="ko-KR" sz="10000" b="0" i="0" u="none" strike="noStrike" kern="1200" cap="none" spc="0" normalizeH="0" baseline="0" dirty="0">
              <a:solidFill>
                <a:srgbClr val="969696"/>
              </a:solidFill>
              <a:latin typeface="나눔스퀘어 ExtraBold" panose="020B0600000101010101" pitchFamily="50" charset="-127"/>
              <a:ea typeface="나눔스퀘어 ExtraBold" panose="020B0600000101010101" pitchFamily="50" charset="-127"/>
              <a:cs typeface="+mn-cs"/>
            </a:endParaRPr>
          </a:p>
        </p:txBody>
      </p:sp>
      <p:sp>
        <p:nvSpPr>
          <p:cNvPr id="18" name="Oval 8"/>
          <p:cNvSpPr>
            <a:spLocks noChangeArrowheads="1"/>
          </p:cNvSpPr>
          <p:nvPr/>
        </p:nvSpPr>
        <p:spPr>
          <a:xfrm>
            <a:off x="1512491" y="1628775"/>
            <a:ext cx="5473700" cy="647700"/>
          </a:xfrm>
          <a:prstGeom prst="ellipse">
            <a:avLst/>
          </a:prstGeom>
          <a:gradFill rotWithShape="1">
            <a:gsLst>
              <a:gs pos="0">
                <a:srgbClr val="969696">
                  <a:alpha val="0"/>
                </a:srgbClr>
              </a:gs>
              <a:gs pos="100000">
                <a:srgbClr val="808080"/>
              </a:gs>
            </a:gsLst>
            <a:lin ang="5400000" scaled="1"/>
          </a:gradFill>
          <a:ln w="9525">
            <a:noFill/>
            <a:round/>
          </a:ln>
        </p:spPr>
        <p:txBody>
          <a:bodyPr wrap="none" lIns="91205" tIns="45602" rIns="91205" bIns="45602" anchor="ctr"/>
          <a:lstStyle/>
          <a:p>
            <a:pPr marL="0" marR="0" lvl="0" indent="0" algn="ctr" defTabSz="914400" rtl="0" eaLnBrk="1" latinLnBrk="0" hangingPunct="1">
              <a:lnSpc>
                <a:spcPct val="100000"/>
              </a:lnSpc>
              <a:spcBef>
                <a:spcPct val="0"/>
              </a:spcBef>
              <a:spcAft>
                <a:spcPts val="0"/>
              </a:spcAft>
              <a:buClrTx/>
              <a:buFontTx/>
              <a:buNone/>
              <a:defRPr/>
            </a:pPr>
            <a:endParaRPr kumimoji="0" lang="ko-KR" altLang="en-US" sz="1600" b="1" i="0" u="none" strike="noStrike" kern="0" cap="none" spc="0" normalizeH="0" baseline="0" dirty="0">
              <a:solidFill>
                <a:srgbClr val="000000"/>
              </a:solidFill>
              <a:effectLst/>
              <a:uLnTx/>
              <a:uFillTx/>
              <a:latin typeface="나눔스퀘어 ExtraBold" panose="020B0600000101010101" pitchFamily="50" charset="-127"/>
              <a:ea typeface="나눔스퀘어 ExtraBold" panose="020B0600000101010101" pitchFamily="50" charset="-127"/>
              <a:cs typeface="+mn-cs"/>
            </a:endParaRPr>
          </a:p>
        </p:txBody>
      </p:sp>
    </p:spTree>
    <p:extLst>
      <p:ext uri="{BB962C8B-B14F-4D97-AF65-F5344CB8AC3E}">
        <p14:creationId xmlns:p14="http://schemas.microsoft.com/office/powerpoint/2010/main" val="3993883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Text Box 3"/>
          <p:cNvSpPr txBox="1">
            <a:spLocks noChangeArrowheads="1"/>
          </p:cNvSpPr>
          <p:nvPr/>
        </p:nvSpPr>
        <p:spPr bwMode="auto">
          <a:xfrm>
            <a:off x="95297" y="272705"/>
            <a:ext cx="4300221"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3000" dirty="0">
                <a:solidFill>
                  <a:srgbClr val="000000"/>
                </a:solidFill>
                <a:latin typeface="나눔스퀘어" panose="020B0600000101010101" pitchFamily="50" charset="-127"/>
                <a:ea typeface="나눔스퀘어" panose="020B0600000101010101" pitchFamily="50" charset="-127"/>
              </a:rPr>
              <a:t>모두를 위한 디자인이란</a:t>
            </a:r>
            <a:r>
              <a:rPr lang="en-US" altLang="ko-KR" sz="3000" dirty="0">
                <a:solidFill>
                  <a:srgbClr val="000000"/>
                </a:solidFill>
                <a:latin typeface="나눔스퀘어" panose="020B0600000101010101" pitchFamily="50" charset="-127"/>
                <a:ea typeface="나눔스퀘어" panose="020B0600000101010101" pitchFamily="50" charset="-127"/>
              </a:rPr>
              <a:t>?</a:t>
            </a:r>
            <a:endParaRPr lang="ko-KR" altLang="en-US" sz="3000" dirty="0">
              <a:solidFill>
                <a:srgbClr val="000000"/>
              </a:solidFill>
              <a:latin typeface="나눔스퀘어" panose="020B0600000101010101" pitchFamily="50" charset="-127"/>
              <a:ea typeface="나눔스퀘어" panose="020B0600000101010101" pitchFamily="50" charset="-127"/>
            </a:endParaRPr>
          </a:p>
        </p:txBody>
      </p:sp>
      <p:sp>
        <p:nvSpPr>
          <p:cNvPr id="18" name="타원 17">
            <a:extLst>
              <a:ext uri="{FF2B5EF4-FFF2-40B4-BE49-F238E27FC236}">
                <a16:creationId xmlns:a16="http://schemas.microsoft.com/office/drawing/2014/main" id="{BD2BB689-9BE1-4630-B634-70CB921434B8}"/>
              </a:ext>
            </a:extLst>
          </p:cNvPr>
          <p:cNvSpPr/>
          <p:nvPr/>
        </p:nvSpPr>
        <p:spPr>
          <a:xfrm>
            <a:off x="2391297" y="1445766"/>
            <a:ext cx="4300221" cy="4300221"/>
          </a:xfrm>
          <a:prstGeom prst="ellipse">
            <a:avLst/>
          </a:prstGeom>
          <a:solidFill>
            <a:srgbClr val="DF2718">
              <a:lumMod val="20000"/>
              <a:lumOff val="80000"/>
            </a:srgbClr>
          </a:solidFill>
          <a:ln w="12700" cap="flat" cmpd="sng" algn="ctr">
            <a:noFill/>
            <a:prstDash val="solid"/>
            <a:miter lim="800000"/>
          </a:ln>
          <a:effectLst/>
        </p:spPr>
        <p:txBody>
          <a:bodyPr rtlCol="0" anchor="ctr"/>
          <a:lstStyle/>
          <a:p>
            <a:pPr defTabSz="685800" latinLnBrk="0">
              <a:spcBef>
                <a:spcPct val="0"/>
              </a:spcBef>
              <a:defRPr/>
            </a:pPr>
            <a:endParaRPr lang="ko-KR" altLang="en-US" sz="1350" kern="0" dirty="0">
              <a:solidFill>
                <a:prstClr val="white"/>
              </a:solidFill>
              <a:latin typeface="나눔스퀘어" panose="020B0600000101010101" pitchFamily="50" charset="-127"/>
              <a:ea typeface="나눔스퀘어" panose="020B0600000101010101" pitchFamily="50" charset="-127"/>
            </a:endParaRPr>
          </a:p>
        </p:txBody>
      </p:sp>
      <p:sp>
        <p:nvSpPr>
          <p:cNvPr id="20" name="타원 19">
            <a:extLst>
              <a:ext uri="{FF2B5EF4-FFF2-40B4-BE49-F238E27FC236}">
                <a16:creationId xmlns:a16="http://schemas.microsoft.com/office/drawing/2014/main" id="{DC0FC804-F9A9-42B5-A871-06EC6DD9734D}"/>
              </a:ext>
            </a:extLst>
          </p:cNvPr>
          <p:cNvSpPr/>
          <p:nvPr/>
        </p:nvSpPr>
        <p:spPr>
          <a:xfrm>
            <a:off x="3456413" y="1480494"/>
            <a:ext cx="2157413" cy="2157413"/>
          </a:xfrm>
          <a:prstGeom prst="ellipse">
            <a:avLst/>
          </a:prstGeom>
          <a:solidFill>
            <a:srgbClr val="DF2718">
              <a:lumMod val="60000"/>
              <a:lumOff val="40000"/>
              <a:alpha val="57000"/>
            </a:srgbClr>
          </a:solidFill>
          <a:ln w="12700" cap="flat" cmpd="sng" algn="ctr">
            <a:noFill/>
            <a:prstDash val="solid"/>
            <a:miter lim="800000"/>
          </a:ln>
          <a:effectLst/>
        </p:spPr>
        <p:txBody>
          <a:bodyPr rtlCol="0" anchor="ctr"/>
          <a:lstStyle/>
          <a:p>
            <a:pPr defTabSz="685800" latinLnBrk="0">
              <a:spcBef>
                <a:spcPct val="0"/>
              </a:spcBef>
              <a:defRPr/>
            </a:pPr>
            <a:endParaRPr lang="ko-KR" altLang="en-US" sz="1350" kern="0" dirty="0">
              <a:solidFill>
                <a:prstClr val="white"/>
              </a:solidFill>
              <a:latin typeface="나눔스퀘어" panose="020B0600000101010101" pitchFamily="50" charset="-127"/>
              <a:ea typeface="나눔스퀘어" panose="020B0600000101010101" pitchFamily="50" charset="-127"/>
            </a:endParaRPr>
          </a:p>
        </p:txBody>
      </p:sp>
      <p:sp>
        <p:nvSpPr>
          <p:cNvPr id="27" name="타원 26">
            <a:extLst>
              <a:ext uri="{FF2B5EF4-FFF2-40B4-BE49-F238E27FC236}">
                <a16:creationId xmlns:a16="http://schemas.microsoft.com/office/drawing/2014/main" id="{C4D286BB-B6DC-40C7-B26F-49185C6A57A0}"/>
              </a:ext>
            </a:extLst>
          </p:cNvPr>
          <p:cNvSpPr/>
          <p:nvPr/>
        </p:nvSpPr>
        <p:spPr>
          <a:xfrm>
            <a:off x="2547026" y="2991736"/>
            <a:ext cx="2157413" cy="2157413"/>
          </a:xfrm>
          <a:prstGeom prst="ellipse">
            <a:avLst/>
          </a:prstGeom>
          <a:solidFill>
            <a:srgbClr val="DF2718">
              <a:lumMod val="60000"/>
              <a:lumOff val="40000"/>
              <a:alpha val="57000"/>
            </a:srgbClr>
          </a:solidFill>
          <a:ln w="12700" cap="flat" cmpd="sng" algn="ctr">
            <a:noFill/>
            <a:prstDash val="solid"/>
            <a:miter lim="800000"/>
          </a:ln>
          <a:effectLst/>
        </p:spPr>
        <p:txBody>
          <a:bodyPr rtlCol="0" anchor="ctr"/>
          <a:lstStyle/>
          <a:p>
            <a:pPr defTabSz="685800" latinLnBrk="0">
              <a:spcBef>
                <a:spcPct val="0"/>
              </a:spcBef>
              <a:defRPr/>
            </a:pPr>
            <a:endParaRPr lang="ko-KR" altLang="en-US" sz="1350" kern="0" dirty="0">
              <a:solidFill>
                <a:prstClr val="white"/>
              </a:solidFill>
              <a:latin typeface="나눔스퀘어" panose="020B0600000101010101" pitchFamily="50" charset="-127"/>
              <a:ea typeface="나눔스퀘어" panose="020B0600000101010101" pitchFamily="50" charset="-127"/>
            </a:endParaRPr>
          </a:p>
        </p:txBody>
      </p:sp>
      <p:sp>
        <p:nvSpPr>
          <p:cNvPr id="28" name="타원 27">
            <a:extLst>
              <a:ext uri="{FF2B5EF4-FFF2-40B4-BE49-F238E27FC236}">
                <a16:creationId xmlns:a16="http://schemas.microsoft.com/office/drawing/2014/main" id="{6F0FB6B8-E72E-4E8D-9C44-113FFBB9D14C}"/>
              </a:ext>
            </a:extLst>
          </p:cNvPr>
          <p:cNvSpPr/>
          <p:nvPr/>
        </p:nvSpPr>
        <p:spPr>
          <a:xfrm>
            <a:off x="4365799" y="2991736"/>
            <a:ext cx="2157413" cy="2157413"/>
          </a:xfrm>
          <a:prstGeom prst="ellipse">
            <a:avLst/>
          </a:prstGeom>
          <a:solidFill>
            <a:srgbClr val="DF2718">
              <a:lumMod val="60000"/>
              <a:lumOff val="40000"/>
              <a:alpha val="57000"/>
            </a:srgbClr>
          </a:solidFill>
          <a:ln w="12700" cap="flat" cmpd="sng" algn="ctr">
            <a:noFill/>
            <a:prstDash val="solid"/>
            <a:miter lim="800000"/>
          </a:ln>
          <a:effectLst/>
        </p:spPr>
        <p:txBody>
          <a:bodyPr rtlCol="0" anchor="ctr"/>
          <a:lstStyle/>
          <a:p>
            <a:pPr defTabSz="685800" latinLnBrk="0">
              <a:spcBef>
                <a:spcPct val="0"/>
              </a:spcBef>
              <a:defRPr/>
            </a:pPr>
            <a:endParaRPr lang="ko-KR" altLang="en-US" sz="1350" kern="0" dirty="0">
              <a:solidFill>
                <a:prstClr val="white"/>
              </a:solidFill>
              <a:latin typeface="나눔스퀘어" panose="020B0600000101010101" pitchFamily="50" charset="-127"/>
              <a:ea typeface="나눔스퀘어" panose="020B0600000101010101" pitchFamily="50" charset="-127"/>
            </a:endParaRPr>
          </a:p>
        </p:txBody>
      </p:sp>
      <p:sp>
        <p:nvSpPr>
          <p:cNvPr id="29" name="TextBox 28">
            <a:extLst>
              <a:ext uri="{FF2B5EF4-FFF2-40B4-BE49-F238E27FC236}">
                <a16:creationId xmlns:a16="http://schemas.microsoft.com/office/drawing/2014/main" id="{9B2D6E48-594C-4FC7-8243-6625A48F0314}"/>
              </a:ext>
            </a:extLst>
          </p:cNvPr>
          <p:cNvSpPr txBox="1"/>
          <p:nvPr/>
        </p:nvSpPr>
        <p:spPr>
          <a:xfrm>
            <a:off x="4165774" y="3745648"/>
            <a:ext cx="2671763" cy="692497"/>
          </a:xfrm>
          <a:prstGeom prst="rect">
            <a:avLst/>
          </a:prstGeom>
          <a:noFill/>
        </p:spPr>
        <p:txBody>
          <a:bodyPr wrap="square" rtlCol="0">
            <a:spAutoFit/>
          </a:bodyPr>
          <a:lstStyle/>
          <a:p>
            <a:pPr defTabSz="685800">
              <a:spcBef>
                <a:spcPct val="0"/>
              </a:spcBef>
            </a:pPr>
            <a:r>
              <a:rPr lang="en-US" altLang="ko-KR" sz="1950" dirty="0">
                <a:solidFill>
                  <a:prstClr val="black"/>
                </a:solidFill>
                <a:latin typeface="나눔스퀘어 ExtraBold" panose="020B0600000101010101" pitchFamily="50" charset="-127"/>
                <a:ea typeface="나눔스퀘어 ExtraBold" panose="020B0600000101010101" pitchFamily="50" charset="-127"/>
              </a:rPr>
              <a:t>Universal</a:t>
            </a:r>
            <a:br>
              <a:rPr lang="en-US" altLang="ko-KR" sz="1950" dirty="0">
                <a:solidFill>
                  <a:prstClr val="black"/>
                </a:solidFill>
                <a:latin typeface="나눔스퀘어 ExtraBold" panose="020B0600000101010101" pitchFamily="50" charset="-127"/>
                <a:ea typeface="나눔스퀘어 ExtraBold" panose="020B0600000101010101" pitchFamily="50" charset="-127"/>
              </a:rPr>
            </a:br>
            <a:r>
              <a:rPr lang="en-US" altLang="ko-KR" sz="1950" dirty="0">
                <a:solidFill>
                  <a:prstClr val="black"/>
                </a:solidFill>
                <a:latin typeface="나눔스퀘어 ExtraBold" panose="020B0600000101010101" pitchFamily="50" charset="-127"/>
                <a:ea typeface="나눔스퀘어 ExtraBold" panose="020B0600000101010101" pitchFamily="50" charset="-127"/>
              </a:rPr>
              <a:t>Design</a:t>
            </a:r>
            <a:endParaRPr lang="ko-KR" altLang="en-US" sz="195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30" name="TextBox 29">
            <a:extLst>
              <a:ext uri="{FF2B5EF4-FFF2-40B4-BE49-F238E27FC236}">
                <a16:creationId xmlns:a16="http://schemas.microsoft.com/office/drawing/2014/main" id="{9FA9FA28-4DD5-416B-AE87-64CA45611117}"/>
              </a:ext>
            </a:extLst>
          </p:cNvPr>
          <p:cNvSpPr txBox="1"/>
          <p:nvPr/>
        </p:nvSpPr>
        <p:spPr>
          <a:xfrm>
            <a:off x="2269853" y="3745648"/>
            <a:ext cx="2671763" cy="692497"/>
          </a:xfrm>
          <a:prstGeom prst="rect">
            <a:avLst/>
          </a:prstGeom>
          <a:noFill/>
        </p:spPr>
        <p:txBody>
          <a:bodyPr wrap="square" rtlCol="0">
            <a:spAutoFit/>
          </a:bodyPr>
          <a:lstStyle/>
          <a:p>
            <a:pPr defTabSz="685800">
              <a:spcBef>
                <a:spcPct val="0"/>
              </a:spcBef>
            </a:pPr>
            <a:r>
              <a:rPr lang="en-US" altLang="ko-KR" sz="1950" dirty="0">
                <a:solidFill>
                  <a:prstClr val="black"/>
                </a:solidFill>
                <a:latin typeface="나눔스퀘어 ExtraBold" panose="020B0600000101010101" pitchFamily="50" charset="-127"/>
                <a:ea typeface="나눔스퀘어 ExtraBold" panose="020B0600000101010101" pitchFamily="50" charset="-127"/>
              </a:rPr>
              <a:t>Social Innovation</a:t>
            </a:r>
            <a:br>
              <a:rPr lang="en-US" altLang="ko-KR" sz="1950" dirty="0">
                <a:solidFill>
                  <a:prstClr val="black"/>
                </a:solidFill>
                <a:latin typeface="나눔스퀘어 ExtraBold" panose="020B0600000101010101" pitchFamily="50" charset="-127"/>
                <a:ea typeface="나눔스퀘어 ExtraBold" panose="020B0600000101010101" pitchFamily="50" charset="-127"/>
              </a:rPr>
            </a:br>
            <a:r>
              <a:rPr lang="en-US" altLang="ko-KR" sz="1950" dirty="0">
                <a:solidFill>
                  <a:prstClr val="black"/>
                </a:solidFill>
                <a:latin typeface="나눔스퀘어 ExtraBold" panose="020B0600000101010101" pitchFamily="50" charset="-127"/>
                <a:ea typeface="나눔스퀘어 ExtraBold" panose="020B0600000101010101" pitchFamily="50" charset="-127"/>
              </a:rPr>
              <a:t>Design</a:t>
            </a:r>
            <a:endParaRPr lang="ko-KR" altLang="en-US" sz="195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31" name="TextBox 30">
            <a:extLst>
              <a:ext uri="{FF2B5EF4-FFF2-40B4-BE49-F238E27FC236}">
                <a16:creationId xmlns:a16="http://schemas.microsoft.com/office/drawing/2014/main" id="{B2A67058-2E95-4570-9EA0-7B2BED210910}"/>
              </a:ext>
            </a:extLst>
          </p:cNvPr>
          <p:cNvSpPr txBox="1"/>
          <p:nvPr/>
        </p:nvSpPr>
        <p:spPr>
          <a:xfrm>
            <a:off x="3187955" y="2157071"/>
            <a:ext cx="2671763" cy="692497"/>
          </a:xfrm>
          <a:prstGeom prst="rect">
            <a:avLst/>
          </a:prstGeom>
          <a:noFill/>
        </p:spPr>
        <p:txBody>
          <a:bodyPr wrap="square" rtlCol="0">
            <a:spAutoFit/>
          </a:bodyPr>
          <a:lstStyle/>
          <a:p>
            <a:pPr defTabSz="685800">
              <a:spcBef>
                <a:spcPct val="0"/>
              </a:spcBef>
            </a:pPr>
            <a:r>
              <a:rPr lang="en-US" altLang="ko-KR" sz="1950" dirty="0">
                <a:solidFill>
                  <a:prstClr val="black"/>
                </a:solidFill>
                <a:latin typeface="나눔스퀘어 ExtraBold" panose="020B0600000101010101" pitchFamily="50" charset="-127"/>
                <a:ea typeface="나눔스퀘어 ExtraBold" panose="020B0600000101010101" pitchFamily="50" charset="-127"/>
              </a:rPr>
              <a:t>Democratic</a:t>
            </a:r>
            <a:br>
              <a:rPr lang="en-US" altLang="ko-KR" sz="1950" dirty="0">
                <a:solidFill>
                  <a:prstClr val="black"/>
                </a:solidFill>
                <a:latin typeface="나눔스퀘어 ExtraBold" panose="020B0600000101010101" pitchFamily="50" charset="-127"/>
                <a:ea typeface="나눔스퀘어 ExtraBold" panose="020B0600000101010101" pitchFamily="50" charset="-127"/>
              </a:rPr>
            </a:br>
            <a:r>
              <a:rPr lang="en-US" altLang="ko-KR" sz="1950" dirty="0">
                <a:solidFill>
                  <a:prstClr val="black"/>
                </a:solidFill>
                <a:latin typeface="나눔스퀘어 ExtraBold" panose="020B0600000101010101" pitchFamily="50" charset="-127"/>
                <a:ea typeface="나눔스퀘어 ExtraBold" panose="020B0600000101010101" pitchFamily="50" charset="-127"/>
              </a:rPr>
              <a:t>Design</a:t>
            </a:r>
            <a:endParaRPr lang="ko-KR" altLang="en-US" sz="1950" dirty="0">
              <a:solidFill>
                <a:prstClr val="black"/>
              </a:solidFill>
              <a:latin typeface="나눔스퀘어 ExtraBold" panose="020B0600000101010101" pitchFamily="50" charset="-127"/>
              <a:ea typeface="나눔스퀘어 ExtraBold" panose="020B0600000101010101" pitchFamily="50" charset="-127"/>
            </a:endParaRPr>
          </a:p>
        </p:txBody>
      </p:sp>
      <p:sp>
        <p:nvSpPr>
          <p:cNvPr id="32" name="Text Box 2">
            <a:extLst>
              <a:ext uri="{FF2B5EF4-FFF2-40B4-BE49-F238E27FC236}">
                <a16:creationId xmlns:a16="http://schemas.microsoft.com/office/drawing/2014/main" id="{A635C900-0B35-4B4E-A2A7-3969782FF364}"/>
              </a:ext>
            </a:extLst>
          </p:cNvPr>
          <p:cNvSpPr txBox="1">
            <a:spLocks noChangeArrowheads="1"/>
          </p:cNvSpPr>
          <p:nvPr/>
        </p:nvSpPr>
        <p:spPr bwMode="auto">
          <a:xfrm>
            <a:off x="255799" y="5500423"/>
            <a:ext cx="8622284" cy="376849"/>
          </a:xfrm>
          <a:prstGeom prst="rect">
            <a:avLst/>
          </a:prstGeom>
          <a:noFill/>
          <a:ln w="9525" algn="ctr">
            <a:noFill/>
            <a:miter lim="800000"/>
            <a:headEnd/>
            <a:tailEnd/>
          </a:ln>
        </p:spPr>
        <p:txBody>
          <a:bodyPr wrap="square" lIns="68405" tIns="34202" rIns="68405" bIns="34202">
            <a:spAutoFit/>
          </a:bodyPr>
          <a:lstStyle/>
          <a:p>
            <a:pPr defTabSz="685800"/>
            <a:r>
              <a:rPr lang="ko-KR" altLang="en-US" sz="2000" dirty="0">
                <a:solidFill>
                  <a:srgbClr val="000000"/>
                </a:solidFill>
                <a:latin typeface="나눔스퀘어" panose="020B0600000101010101" pitchFamily="50" charset="-127"/>
                <a:ea typeface="나눔스퀘어" panose="020B0600000101010101" pitchFamily="50" charset="-127"/>
              </a:rPr>
              <a:t>포용디자인 </a:t>
            </a:r>
            <a:r>
              <a:rPr lang="en-US" altLang="ko-KR" sz="2000" dirty="0">
                <a:solidFill>
                  <a:srgbClr val="000000"/>
                </a:solidFill>
                <a:latin typeface="나눔스퀘어" panose="020B0600000101010101" pitchFamily="50" charset="-127"/>
                <a:ea typeface="나눔스퀘어" panose="020B0600000101010101" pitchFamily="50" charset="-127"/>
              </a:rPr>
              <a:t>(</a:t>
            </a:r>
            <a:r>
              <a:rPr lang="en-US" altLang="ko-KR" sz="2000" dirty="0">
                <a:latin typeface="나눔스퀘어" panose="020B0600000101010101" pitchFamily="50" charset="-127"/>
                <a:ea typeface="나눔스퀘어" panose="020B0600000101010101" pitchFamily="50" charset="-127"/>
              </a:rPr>
              <a:t>Inclusive Design)  </a:t>
            </a:r>
            <a:r>
              <a:rPr lang="en-US" altLang="ko-KR" sz="2000" dirty="0">
                <a:solidFill>
                  <a:srgbClr val="000000"/>
                </a:solidFill>
                <a:latin typeface="나눔스퀘어" panose="020B0600000101010101" pitchFamily="50" charset="-127"/>
                <a:ea typeface="나눔스퀘어" panose="020B0600000101010101" pitchFamily="50" charset="-127"/>
              </a:rPr>
              <a:t>= </a:t>
            </a:r>
            <a:r>
              <a:rPr lang="ko-KR" altLang="en-US" sz="2000" dirty="0">
                <a:solidFill>
                  <a:srgbClr val="000000"/>
                </a:solidFill>
                <a:latin typeface="나눔스퀘어" panose="020B0600000101010101" pitchFamily="50" charset="-127"/>
                <a:ea typeface="나눔스퀘어" panose="020B0600000101010101" pitchFamily="50" charset="-127"/>
              </a:rPr>
              <a:t>모두를 위한 디자인 </a:t>
            </a:r>
            <a:r>
              <a:rPr lang="en-US" altLang="ko-KR" sz="2000" dirty="0">
                <a:latin typeface="나눔스퀘어" panose="020B0600000101010101" pitchFamily="50" charset="-127"/>
                <a:ea typeface="나눔스퀘어" panose="020B0600000101010101" pitchFamily="50" charset="-127"/>
              </a:rPr>
              <a:t>(Design for all)</a:t>
            </a:r>
            <a:endParaRPr lang="en-US" altLang="ko-KR" sz="200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393843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81360" name="그룹 17081359"/>
          <p:cNvGrpSpPr/>
          <p:nvPr/>
        </p:nvGrpSpPr>
        <p:grpSpPr>
          <a:xfrm>
            <a:off x="1939497" y="3128903"/>
            <a:ext cx="5286375" cy="2947031"/>
            <a:chOff x="1061995" y="3028869"/>
            <a:chExt cx="7048500" cy="3929374"/>
          </a:xfrm>
        </p:grpSpPr>
        <p:cxnSp>
          <p:nvCxnSpPr>
            <p:cNvPr id="45" name="직선 연결선 44"/>
            <p:cNvCxnSpPr>
              <a:cxnSpLocks/>
            </p:cNvCxnSpPr>
            <p:nvPr/>
          </p:nvCxnSpPr>
          <p:spPr bwMode="auto">
            <a:xfrm flipH="1">
              <a:off x="6862090" y="3121708"/>
              <a:ext cx="727163" cy="1244246"/>
            </a:xfrm>
            <a:prstGeom prst="line">
              <a:avLst/>
            </a:prstGeom>
            <a:solidFill>
              <a:schemeClr val="bg1"/>
            </a:solidFill>
            <a:ln w="12700" cap="flat" cmpd="sng" algn="ctr">
              <a:solidFill>
                <a:srgbClr val="FF0000"/>
              </a:solidFill>
              <a:prstDash val="solid"/>
              <a:round/>
              <a:headEnd type="none" w="med" len="med"/>
              <a:tailEnd type="none" w="med" len="med"/>
            </a:ln>
            <a:effectLst/>
          </p:spPr>
        </p:cxnSp>
        <p:pic>
          <p:nvPicPr>
            <p:cNvPr id="17081346" name="Picture 2" descr="ì ê·ë¶í¬ê·¸ëíì ëí ì´ë¯¸ì§ ê²ìê²°ê³¼"/>
            <p:cNvPicPr>
              <a:picLocks noChangeAspect="1" noChangeArrowheads="1"/>
            </p:cNvPicPr>
            <p:nvPr/>
          </p:nvPicPr>
          <p:blipFill rotWithShape="1">
            <a:blip r:embed="rId3">
              <a:extLst>
                <a:ext uri="{28A0092B-C50C-407E-A947-70E740481C1C}">
                  <a14:useLocalDpi xmlns:a14="http://schemas.microsoft.com/office/drawing/2010/main" val="0"/>
                </a:ext>
              </a:extLst>
            </a:blip>
            <a:srcRect t="13145" b="10932"/>
            <a:stretch/>
          </p:blipFill>
          <p:spPr bwMode="auto">
            <a:xfrm>
              <a:off x="1061995" y="4441633"/>
              <a:ext cx="7048500" cy="251661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직선 연결선 14"/>
            <p:cNvCxnSpPr>
              <a:cxnSpLocks/>
            </p:cNvCxnSpPr>
            <p:nvPr/>
          </p:nvCxnSpPr>
          <p:spPr bwMode="auto">
            <a:xfrm>
              <a:off x="1558842" y="3028869"/>
              <a:ext cx="1861030" cy="2704387"/>
            </a:xfrm>
            <a:prstGeom prst="line">
              <a:avLst/>
            </a:prstGeom>
            <a:solidFill>
              <a:schemeClr val="bg1"/>
            </a:solidFill>
            <a:ln w="12700" cap="flat" cmpd="sng" algn="ctr">
              <a:solidFill>
                <a:srgbClr val="FF0000"/>
              </a:solidFill>
              <a:prstDash val="solid"/>
              <a:round/>
              <a:headEnd type="none" w="med" len="med"/>
              <a:tailEnd type="oval" w="med" len="med"/>
            </a:ln>
            <a:effectLst/>
          </p:spPr>
        </p:cxnSp>
        <p:cxnSp>
          <p:nvCxnSpPr>
            <p:cNvPr id="17" name="직선 연결선 16"/>
            <p:cNvCxnSpPr/>
            <p:nvPr/>
          </p:nvCxnSpPr>
          <p:spPr bwMode="auto">
            <a:xfrm>
              <a:off x="4564049" y="3475532"/>
              <a:ext cx="0" cy="2114559"/>
            </a:xfrm>
            <a:prstGeom prst="line">
              <a:avLst/>
            </a:prstGeom>
            <a:solidFill>
              <a:schemeClr val="bg1"/>
            </a:solidFill>
            <a:ln w="12700" cap="flat" cmpd="sng" algn="ctr">
              <a:solidFill>
                <a:srgbClr val="FF0000"/>
              </a:solidFill>
              <a:prstDash val="solid"/>
              <a:round/>
              <a:headEnd type="none" w="med" len="med"/>
              <a:tailEnd type="none" w="med" len="med"/>
            </a:ln>
            <a:effectLst/>
          </p:spPr>
        </p:cxnSp>
        <p:grpSp>
          <p:nvGrpSpPr>
            <p:cNvPr id="17081349" name="그룹 17081348"/>
            <p:cNvGrpSpPr/>
            <p:nvPr/>
          </p:nvGrpSpPr>
          <p:grpSpPr>
            <a:xfrm>
              <a:off x="3972786" y="4942018"/>
              <a:ext cx="1226917" cy="1728192"/>
              <a:chOff x="3972786" y="4005064"/>
              <a:chExt cx="1226917" cy="2448272"/>
            </a:xfrm>
          </p:grpSpPr>
          <p:cxnSp>
            <p:nvCxnSpPr>
              <p:cNvPr id="20" name="직선 연결선 19"/>
              <p:cNvCxnSpPr/>
              <p:nvPr/>
            </p:nvCxnSpPr>
            <p:spPr bwMode="auto">
              <a:xfrm>
                <a:off x="3972786" y="4005064"/>
                <a:ext cx="0" cy="2448272"/>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cxnSp>
            <p:nvCxnSpPr>
              <p:cNvPr id="22" name="직선 연결선 21"/>
              <p:cNvCxnSpPr/>
              <p:nvPr/>
            </p:nvCxnSpPr>
            <p:spPr bwMode="auto">
              <a:xfrm>
                <a:off x="5199703" y="4005064"/>
                <a:ext cx="0" cy="2448272"/>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grpSp>
        <p:cxnSp>
          <p:nvCxnSpPr>
            <p:cNvPr id="23" name="직선 연결선 22"/>
            <p:cNvCxnSpPr/>
            <p:nvPr/>
          </p:nvCxnSpPr>
          <p:spPr bwMode="auto">
            <a:xfrm flipV="1">
              <a:off x="3972786" y="5590090"/>
              <a:ext cx="1226917" cy="1"/>
            </a:xfrm>
            <a:prstGeom prst="line">
              <a:avLst/>
            </a:prstGeom>
            <a:solidFill>
              <a:schemeClr val="bg1"/>
            </a:solidFill>
            <a:ln w="12700" cap="flat" cmpd="sng" algn="ctr">
              <a:solidFill>
                <a:srgbClr val="FF0000"/>
              </a:solidFill>
              <a:prstDash val="solid"/>
              <a:round/>
              <a:headEnd type="triangle" w="med" len="med"/>
              <a:tailEnd type="triangle" w="med" len="med"/>
            </a:ln>
            <a:effectLst/>
          </p:spPr>
        </p:cxnSp>
        <p:grpSp>
          <p:nvGrpSpPr>
            <p:cNvPr id="17081352" name="그룹 17081351"/>
            <p:cNvGrpSpPr/>
            <p:nvPr/>
          </p:nvGrpSpPr>
          <p:grpSpPr>
            <a:xfrm>
              <a:off x="1066594" y="4005914"/>
              <a:ext cx="7015205" cy="2664296"/>
              <a:chOff x="1066594" y="4005064"/>
              <a:chExt cx="7015205" cy="2448272"/>
            </a:xfrm>
          </p:grpSpPr>
          <p:cxnSp>
            <p:nvCxnSpPr>
              <p:cNvPr id="34" name="직선 연결선 33"/>
              <p:cNvCxnSpPr/>
              <p:nvPr/>
            </p:nvCxnSpPr>
            <p:spPr bwMode="auto">
              <a:xfrm>
                <a:off x="1066594" y="4005064"/>
                <a:ext cx="0" cy="2448272"/>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cxnSp>
            <p:nvCxnSpPr>
              <p:cNvPr id="35" name="직선 연결선 34"/>
              <p:cNvCxnSpPr/>
              <p:nvPr/>
            </p:nvCxnSpPr>
            <p:spPr bwMode="auto">
              <a:xfrm>
                <a:off x="8081799" y="4005064"/>
                <a:ext cx="0" cy="2448272"/>
              </a:xfrm>
              <a:prstGeom prst="line">
                <a:avLst/>
              </a:prstGeom>
              <a:solidFill>
                <a:schemeClr val="bg1"/>
              </a:solidFill>
              <a:ln w="25400" cap="flat" cmpd="sng" algn="ctr">
                <a:solidFill>
                  <a:schemeClr val="bg1">
                    <a:lumMod val="50000"/>
                  </a:schemeClr>
                </a:solidFill>
                <a:prstDash val="sysDot"/>
                <a:round/>
                <a:headEnd type="none" w="med" len="med"/>
                <a:tailEnd type="none" w="med" len="med"/>
              </a:ln>
              <a:effectLst/>
            </p:spPr>
          </p:cxnSp>
        </p:grpSp>
        <p:cxnSp>
          <p:nvCxnSpPr>
            <p:cNvPr id="37" name="직선 연결선 36"/>
            <p:cNvCxnSpPr/>
            <p:nvPr/>
          </p:nvCxnSpPr>
          <p:spPr bwMode="auto">
            <a:xfrm>
              <a:off x="1066594" y="4365954"/>
              <a:ext cx="7015205" cy="1"/>
            </a:xfrm>
            <a:prstGeom prst="line">
              <a:avLst/>
            </a:prstGeom>
            <a:solidFill>
              <a:schemeClr val="bg1"/>
            </a:solidFill>
            <a:ln w="12700" cap="flat" cmpd="sng" algn="ctr">
              <a:solidFill>
                <a:srgbClr val="FF0000"/>
              </a:solidFill>
              <a:prstDash val="solid"/>
              <a:round/>
              <a:headEnd type="triangle" w="med" len="med"/>
              <a:tailEnd type="triangle" w="med" len="med"/>
            </a:ln>
            <a:effectLst/>
          </p:spPr>
        </p:cxnSp>
      </p:grpSp>
      <p:sp>
        <p:nvSpPr>
          <p:cNvPr id="2" name="타원 1"/>
          <p:cNvSpPr/>
          <p:nvPr/>
        </p:nvSpPr>
        <p:spPr>
          <a:xfrm>
            <a:off x="1596939" y="2958465"/>
            <a:ext cx="1440000" cy="454432"/>
          </a:xfrm>
          <a:prstGeom prst="ellipse">
            <a:avLst/>
          </a:prstGeom>
          <a:solidFill>
            <a:schemeClr val="tx1">
              <a:lumMod val="50000"/>
              <a:lumOff val="50000"/>
            </a:schemeClr>
          </a:solidFill>
        </p:spPr>
        <p:txBody>
          <a:bodyPr wrap="square" rtlCol="0" anchor="ctr">
            <a:spAutoFit/>
          </a:bodyPr>
          <a:lstStyle/>
          <a:p>
            <a:pPr defTabSz="685800" latinLnBrk="0">
              <a:defRPr/>
            </a:pPr>
            <a:endParaRPr lang="ko-KR" altLang="en-US" sz="1500" b="1" dirty="0" err="1">
              <a:solidFill>
                <a:srgbClr val="000000"/>
              </a:solidFill>
              <a:latin typeface="나눔스퀘어" panose="020B0600000101010101" pitchFamily="50" charset="-127"/>
              <a:ea typeface="나눔스퀘어" panose="020B0600000101010101" pitchFamily="50" charset="-127"/>
            </a:endParaRPr>
          </a:p>
        </p:txBody>
      </p:sp>
      <p:sp>
        <p:nvSpPr>
          <p:cNvPr id="4" name="Text Box 2"/>
          <p:cNvSpPr txBox="1">
            <a:spLocks noChangeArrowheads="1"/>
          </p:cNvSpPr>
          <p:nvPr/>
        </p:nvSpPr>
        <p:spPr bwMode="auto">
          <a:xfrm>
            <a:off x="1520364" y="2933163"/>
            <a:ext cx="1583537"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1500" dirty="0">
                <a:solidFill>
                  <a:srgbClr val="FFFFFF"/>
                </a:solidFill>
                <a:latin typeface="나눔스퀘어 ExtraBold" panose="020B0600000101010101" pitchFamily="50" charset="-127"/>
                <a:ea typeface="나눔스퀘어 ExtraBold" panose="020B0600000101010101" pitchFamily="50" charset="-127"/>
              </a:rPr>
              <a:t>극소수를</a:t>
            </a:r>
            <a:br>
              <a:rPr lang="en-US" altLang="ko-KR" sz="1500" dirty="0">
                <a:solidFill>
                  <a:srgbClr val="FFFFFF"/>
                </a:solidFill>
                <a:latin typeface="나눔스퀘어 ExtraBold" panose="020B0600000101010101" pitchFamily="50" charset="-127"/>
                <a:ea typeface="나눔스퀘어 ExtraBold" panose="020B0600000101010101" pitchFamily="50" charset="-127"/>
              </a:rPr>
            </a:br>
            <a:r>
              <a:rPr lang="ko-KR" altLang="en-US" sz="1500" dirty="0">
                <a:solidFill>
                  <a:srgbClr val="FFFFFF"/>
                </a:solidFill>
                <a:latin typeface="나눔스퀘어 ExtraBold" panose="020B0600000101010101" pitchFamily="50" charset="-127"/>
                <a:ea typeface="나눔스퀘어 ExtraBold" panose="020B0600000101010101" pitchFamily="50" charset="-127"/>
              </a:rPr>
              <a:t>위한 디자인</a:t>
            </a:r>
            <a:endParaRPr lang="en-US" altLang="ko-KR" sz="1500" dirty="0">
              <a:solidFill>
                <a:srgbClr val="FFFFFF"/>
              </a:solidFill>
              <a:latin typeface="나눔스퀘어 ExtraBold" panose="020B0600000101010101" pitchFamily="50" charset="-127"/>
              <a:ea typeface="나눔스퀘어 ExtraBold" panose="020B0600000101010101" pitchFamily="50" charset="-127"/>
            </a:endParaRPr>
          </a:p>
        </p:txBody>
      </p:sp>
      <p:sp>
        <p:nvSpPr>
          <p:cNvPr id="5" name="타원 4"/>
          <p:cNvSpPr/>
          <p:nvPr/>
        </p:nvSpPr>
        <p:spPr>
          <a:xfrm>
            <a:off x="3862684" y="2958465"/>
            <a:ext cx="1440000" cy="454432"/>
          </a:xfrm>
          <a:prstGeom prst="ellipse">
            <a:avLst/>
          </a:prstGeom>
          <a:solidFill>
            <a:schemeClr val="tx1">
              <a:lumMod val="50000"/>
              <a:lumOff val="50000"/>
            </a:schemeClr>
          </a:solidFill>
        </p:spPr>
        <p:txBody>
          <a:bodyPr wrap="square" rtlCol="0" anchor="ctr">
            <a:spAutoFit/>
          </a:bodyPr>
          <a:lstStyle/>
          <a:p>
            <a:pPr defTabSz="685800" latinLnBrk="0">
              <a:defRPr/>
            </a:pPr>
            <a:endParaRPr lang="ko-KR" altLang="en-US" sz="1500" b="1" dirty="0" err="1">
              <a:solidFill>
                <a:srgbClr val="000000"/>
              </a:solidFill>
              <a:latin typeface="나눔스퀘어" panose="020B0600000101010101" pitchFamily="50" charset="-127"/>
              <a:ea typeface="나눔스퀘어" panose="020B0600000101010101" pitchFamily="50" charset="-127"/>
            </a:endParaRPr>
          </a:p>
        </p:txBody>
      </p:sp>
      <p:sp>
        <p:nvSpPr>
          <p:cNvPr id="7" name="타원 6"/>
          <p:cNvSpPr/>
          <p:nvPr/>
        </p:nvSpPr>
        <p:spPr>
          <a:xfrm>
            <a:off x="6128428" y="2958465"/>
            <a:ext cx="1440000" cy="454432"/>
          </a:xfrm>
          <a:prstGeom prst="ellipse">
            <a:avLst/>
          </a:prstGeom>
          <a:solidFill>
            <a:schemeClr val="tx1">
              <a:lumMod val="50000"/>
              <a:lumOff val="50000"/>
            </a:schemeClr>
          </a:solidFill>
        </p:spPr>
        <p:txBody>
          <a:bodyPr wrap="square" rtlCol="0" anchor="ctr">
            <a:spAutoFit/>
          </a:bodyPr>
          <a:lstStyle/>
          <a:p>
            <a:pPr defTabSz="685800" latinLnBrk="0">
              <a:defRPr/>
            </a:pPr>
            <a:endParaRPr lang="ko-KR" altLang="en-US" sz="1500" b="1" dirty="0" err="1">
              <a:solidFill>
                <a:srgbClr val="000000"/>
              </a:solidFill>
              <a:latin typeface="나눔스퀘어" panose="020B0600000101010101" pitchFamily="50" charset="-127"/>
              <a:ea typeface="나눔스퀘어" panose="020B0600000101010101" pitchFamily="50" charset="-127"/>
            </a:endParaRPr>
          </a:p>
        </p:txBody>
      </p:sp>
      <p:sp>
        <p:nvSpPr>
          <p:cNvPr id="9" name="Text Box 2"/>
          <p:cNvSpPr txBox="1">
            <a:spLocks noChangeArrowheads="1"/>
          </p:cNvSpPr>
          <p:nvPr/>
        </p:nvSpPr>
        <p:spPr bwMode="auto">
          <a:xfrm>
            <a:off x="3781768" y="2933163"/>
            <a:ext cx="1583537"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1500" dirty="0">
                <a:solidFill>
                  <a:srgbClr val="FFFFFF"/>
                </a:solidFill>
                <a:latin typeface="나눔스퀘어 ExtraBold" panose="020B0600000101010101" pitchFamily="50" charset="-127"/>
                <a:ea typeface="나눔스퀘어 ExtraBold" panose="020B0600000101010101" pitchFamily="50" charset="-127"/>
              </a:rPr>
              <a:t>평균을</a:t>
            </a:r>
            <a:br>
              <a:rPr lang="en-US" altLang="ko-KR" sz="1500" dirty="0">
                <a:solidFill>
                  <a:srgbClr val="FFFFFF"/>
                </a:solidFill>
                <a:latin typeface="나눔스퀘어 ExtraBold" panose="020B0600000101010101" pitchFamily="50" charset="-127"/>
                <a:ea typeface="나눔스퀘어 ExtraBold" panose="020B0600000101010101" pitchFamily="50" charset="-127"/>
              </a:rPr>
            </a:br>
            <a:r>
              <a:rPr lang="ko-KR" altLang="en-US" sz="1500" dirty="0">
                <a:solidFill>
                  <a:srgbClr val="FFFFFF"/>
                </a:solidFill>
                <a:latin typeface="나눔스퀘어 ExtraBold" panose="020B0600000101010101" pitchFamily="50" charset="-127"/>
                <a:ea typeface="나눔스퀘어 ExtraBold" panose="020B0600000101010101" pitchFamily="50" charset="-127"/>
              </a:rPr>
              <a:t>위한 디자인</a:t>
            </a:r>
            <a:endParaRPr lang="en-US" altLang="ko-KR" sz="1500" dirty="0">
              <a:solidFill>
                <a:srgbClr val="FFFFFF"/>
              </a:solidFill>
              <a:latin typeface="나눔스퀘어 ExtraBold" panose="020B0600000101010101" pitchFamily="50" charset="-127"/>
              <a:ea typeface="나눔스퀘어 ExtraBold" panose="020B0600000101010101" pitchFamily="50" charset="-127"/>
            </a:endParaRPr>
          </a:p>
        </p:txBody>
      </p:sp>
      <p:sp>
        <p:nvSpPr>
          <p:cNvPr id="10" name="Text Box 2"/>
          <p:cNvSpPr txBox="1">
            <a:spLocks noChangeArrowheads="1"/>
          </p:cNvSpPr>
          <p:nvPr/>
        </p:nvSpPr>
        <p:spPr bwMode="auto">
          <a:xfrm>
            <a:off x="6043172" y="2933163"/>
            <a:ext cx="1583537"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1500" dirty="0">
                <a:solidFill>
                  <a:srgbClr val="FFFFFF"/>
                </a:solidFill>
                <a:latin typeface="나눔스퀘어 ExtraBold" panose="020B0600000101010101" pitchFamily="50" charset="-127"/>
                <a:ea typeface="나눔스퀘어 ExtraBold" panose="020B0600000101010101" pitchFamily="50" charset="-127"/>
              </a:rPr>
              <a:t>모두를 위한 </a:t>
            </a:r>
            <a:br>
              <a:rPr lang="en-US" altLang="ko-KR" sz="1500" dirty="0">
                <a:solidFill>
                  <a:srgbClr val="FFFFFF"/>
                </a:solidFill>
                <a:latin typeface="나눔스퀘어 ExtraBold" panose="020B0600000101010101" pitchFamily="50" charset="-127"/>
                <a:ea typeface="나눔스퀘어 ExtraBold" panose="020B0600000101010101" pitchFamily="50" charset="-127"/>
              </a:rPr>
            </a:br>
            <a:r>
              <a:rPr lang="ko-KR" altLang="en-US" sz="1500" dirty="0">
                <a:solidFill>
                  <a:srgbClr val="FFFFFF"/>
                </a:solidFill>
                <a:latin typeface="나눔스퀘어 ExtraBold" panose="020B0600000101010101" pitchFamily="50" charset="-127"/>
                <a:ea typeface="나눔스퀘어 ExtraBold" panose="020B0600000101010101" pitchFamily="50" charset="-127"/>
              </a:rPr>
              <a:t>디자인</a:t>
            </a:r>
            <a:endParaRPr lang="en-US" altLang="ko-KR" sz="1500" dirty="0">
              <a:solidFill>
                <a:srgbClr val="FFFFFF"/>
              </a:solidFill>
              <a:latin typeface="나눔스퀘어 ExtraBold" panose="020B0600000101010101" pitchFamily="50" charset="-127"/>
              <a:ea typeface="나눔스퀘어 ExtraBold" panose="020B0600000101010101" pitchFamily="50" charset="-127"/>
            </a:endParaRPr>
          </a:p>
        </p:txBody>
      </p:sp>
      <p:sp>
        <p:nvSpPr>
          <p:cNvPr id="11" name="TextBox 10"/>
          <p:cNvSpPr txBox="1"/>
          <p:nvPr/>
        </p:nvSpPr>
        <p:spPr>
          <a:xfrm>
            <a:off x="3610406" y="1916832"/>
            <a:ext cx="1998222" cy="553998"/>
          </a:xfrm>
          <a:prstGeom prst="rect">
            <a:avLst/>
          </a:prstGeom>
          <a:noFill/>
        </p:spPr>
        <p:txBody>
          <a:bodyPr wrap="square" rtlCol="0">
            <a:spAutoFit/>
          </a:bodyPr>
          <a:lstStyle/>
          <a:p>
            <a:pPr defTabSz="685800">
              <a:defRPr/>
            </a:pPr>
            <a:r>
              <a:rPr lang="ko-KR" altLang="en-US" sz="1500" dirty="0">
                <a:solidFill>
                  <a:srgbClr val="000000"/>
                </a:solidFill>
                <a:latin typeface="나눔스퀘어" panose="020B0600000101010101" pitchFamily="50" charset="-127"/>
                <a:ea typeface="나눔스퀘어" panose="020B0600000101010101" pitchFamily="50" charset="-127"/>
              </a:rPr>
              <a:t>제한된 자원 </a:t>
            </a:r>
            <a:br>
              <a:rPr lang="en-US" altLang="ko-KR" sz="1500" dirty="0">
                <a:solidFill>
                  <a:srgbClr val="000000"/>
                </a:solidFill>
                <a:latin typeface="나눔스퀘어" panose="020B0600000101010101" pitchFamily="50" charset="-127"/>
                <a:ea typeface="나눔스퀘어" panose="020B0600000101010101" pitchFamily="50" charset="-127"/>
              </a:rPr>
            </a:br>
            <a:r>
              <a:rPr lang="ko-KR" altLang="en-US" sz="1500" dirty="0">
                <a:solidFill>
                  <a:srgbClr val="000000"/>
                </a:solidFill>
                <a:latin typeface="나눔스퀘어" panose="020B0600000101010101" pitchFamily="50" charset="-127"/>
                <a:ea typeface="나눔스퀘어" panose="020B0600000101010101" pitchFamily="50" charset="-127"/>
              </a:rPr>
              <a:t>비용편익 최대화</a:t>
            </a:r>
          </a:p>
        </p:txBody>
      </p:sp>
      <p:sp>
        <p:nvSpPr>
          <p:cNvPr id="12" name="TextBox 11"/>
          <p:cNvSpPr txBox="1"/>
          <p:nvPr/>
        </p:nvSpPr>
        <p:spPr>
          <a:xfrm>
            <a:off x="5889172" y="1916832"/>
            <a:ext cx="1998222" cy="553998"/>
          </a:xfrm>
          <a:prstGeom prst="rect">
            <a:avLst/>
          </a:prstGeom>
          <a:noFill/>
        </p:spPr>
        <p:txBody>
          <a:bodyPr wrap="square" rtlCol="0">
            <a:spAutoFit/>
          </a:bodyPr>
          <a:lstStyle/>
          <a:p>
            <a:pPr defTabSz="685800">
              <a:defRPr/>
            </a:pPr>
            <a:r>
              <a:rPr lang="ko-KR" altLang="en-US" sz="1500" dirty="0">
                <a:solidFill>
                  <a:srgbClr val="000000"/>
                </a:solidFill>
                <a:latin typeface="나눔스퀘어" panose="020B0600000101010101" pitchFamily="50" charset="-127"/>
                <a:ea typeface="나눔스퀘어" panose="020B0600000101010101" pitchFamily="50" charset="-127"/>
              </a:rPr>
              <a:t>다양한 사용자 고려</a:t>
            </a:r>
            <a:br>
              <a:rPr lang="en-US" altLang="ko-KR" sz="1500" dirty="0">
                <a:solidFill>
                  <a:srgbClr val="000000"/>
                </a:solidFill>
                <a:latin typeface="나눔스퀘어" panose="020B0600000101010101" pitchFamily="50" charset="-127"/>
                <a:ea typeface="나눔스퀘어" panose="020B0600000101010101" pitchFamily="50" charset="-127"/>
              </a:rPr>
            </a:br>
            <a:r>
              <a:rPr lang="ko-KR" altLang="en-US" sz="1500" dirty="0">
                <a:solidFill>
                  <a:srgbClr val="000000"/>
                </a:solidFill>
                <a:latin typeface="나눔스퀘어" panose="020B0600000101010101" pitchFamily="50" charset="-127"/>
                <a:ea typeface="나눔스퀘어" panose="020B0600000101010101" pitchFamily="50" charset="-127"/>
              </a:rPr>
              <a:t>비용 증가</a:t>
            </a:r>
          </a:p>
        </p:txBody>
      </p:sp>
      <p:sp>
        <p:nvSpPr>
          <p:cNvPr id="13" name="TextBox 12"/>
          <p:cNvSpPr txBox="1"/>
          <p:nvPr/>
        </p:nvSpPr>
        <p:spPr>
          <a:xfrm>
            <a:off x="1331640" y="1916832"/>
            <a:ext cx="1998222" cy="553998"/>
          </a:xfrm>
          <a:prstGeom prst="rect">
            <a:avLst/>
          </a:prstGeom>
          <a:noFill/>
        </p:spPr>
        <p:txBody>
          <a:bodyPr wrap="square" rtlCol="0">
            <a:spAutoFit/>
          </a:bodyPr>
          <a:lstStyle/>
          <a:p>
            <a:pPr defTabSz="685800">
              <a:defRPr/>
            </a:pPr>
            <a:r>
              <a:rPr lang="ko-KR" altLang="en-US" sz="1500" dirty="0">
                <a:solidFill>
                  <a:srgbClr val="000000"/>
                </a:solidFill>
                <a:latin typeface="나눔스퀘어" panose="020B0600000101010101" pitchFamily="50" charset="-127"/>
                <a:ea typeface="나눔스퀘어" panose="020B0600000101010101" pitchFamily="50" charset="-127"/>
              </a:rPr>
              <a:t>규모의 문제</a:t>
            </a:r>
            <a:br>
              <a:rPr lang="en-US" altLang="ko-KR" sz="1500" dirty="0">
                <a:solidFill>
                  <a:srgbClr val="000000"/>
                </a:solidFill>
                <a:latin typeface="나눔스퀘어" panose="020B0600000101010101" pitchFamily="50" charset="-127"/>
                <a:ea typeface="나눔스퀘어" panose="020B0600000101010101" pitchFamily="50" charset="-127"/>
              </a:rPr>
            </a:br>
            <a:r>
              <a:rPr lang="ko-KR" altLang="en-US" sz="1500" dirty="0">
                <a:solidFill>
                  <a:srgbClr val="000000"/>
                </a:solidFill>
                <a:latin typeface="나눔스퀘어" panose="020B0600000101010101" pitchFamily="50" charset="-127"/>
                <a:ea typeface="나눔스퀘어" panose="020B0600000101010101" pitchFamily="50" charset="-127"/>
              </a:rPr>
              <a:t>비용 증가</a:t>
            </a:r>
          </a:p>
        </p:txBody>
      </p:sp>
      <p:sp>
        <p:nvSpPr>
          <p:cNvPr id="25" name="Text Box 3">
            <a:extLst>
              <a:ext uri="{FF2B5EF4-FFF2-40B4-BE49-F238E27FC236}">
                <a16:creationId xmlns:a16="http://schemas.microsoft.com/office/drawing/2014/main" id="{509E49CA-FD0C-B66A-2F80-3F9867452453}"/>
              </a:ext>
            </a:extLst>
          </p:cNvPr>
          <p:cNvSpPr txBox="1">
            <a:spLocks noChangeArrowheads="1"/>
          </p:cNvSpPr>
          <p:nvPr/>
        </p:nvSpPr>
        <p:spPr bwMode="auto">
          <a:xfrm>
            <a:off x="95297" y="272705"/>
            <a:ext cx="4300221"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3000" dirty="0">
                <a:solidFill>
                  <a:srgbClr val="000000"/>
                </a:solidFill>
                <a:latin typeface="나눔스퀘어" panose="020B0600000101010101" pitchFamily="50" charset="-127"/>
                <a:ea typeface="나눔스퀘어" panose="020B0600000101010101" pitchFamily="50" charset="-127"/>
              </a:rPr>
              <a:t>모두를 위한 디자인이란</a:t>
            </a:r>
            <a:r>
              <a:rPr lang="en-US" altLang="ko-KR" sz="3000" dirty="0">
                <a:solidFill>
                  <a:srgbClr val="000000"/>
                </a:solidFill>
                <a:latin typeface="나눔스퀘어" panose="020B0600000101010101" pitchFamily="50" charset="-127"/>
                <a:ea typeface="나눔스퀘어" panose="020B0600000101010101" pitchFamily="50" charset="-127"/>
              </a:rPr>
              <a:t>?</a:t>
            </a:r>
            <a:endParaRPr lang="ko-KR" altLang="en-US" sz="300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35813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81360"/>
                                        </p:tgtEl>
                                        <p:attrNameLst>
                                          <p:attrName>style.visibility</p:attrName>
                                        </p:attrNameLst>
                                      </p:cBhvr>
                                      <p:to>
                                        <p:strVal val="visible"/>
                                      </p:to>
                                    </p:set>
                                    <p:animEffect transition="in" filter="fade">
                                      <p:cBhvr>
                                        <p:cTn id="7" dur="500"/>
                                        <p:tgtEl>
                                          <p:spTgt spid="17081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1346" name="Picture 2" descr="C:\업무관련\서비스디자인_2018\KakaoTalk_20181228_14420009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6000" contrast="43000"/>
                    </a14:imgEffect>
                  </a14:imgLayer>
                </a14:imgProps>
              </a:ext>
              <a:ext uri="{28A0092B-C50C-407E-A947-70E740481C1C}">
                <a14:useLocalDpi xmlns:a14="http://schemas.microsoft.com/office/drawing/2010/main" val="0"/>
              </a:ext>
            </a:extLst>
          </a:blip>
          <a:srcRect t="62057"/>
          <a:stretch/>
        </p:blipFill>
        <p:spPr bwMode="auto">
          <a:xfrm>
            <a:off x="2178258" y="3428170"/>
            <a:ext cx="4789885" cy="9717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1611" y="4447002"/>
            <a:ext cx="7060535" cy="926214"/>
          </a:xfrm>
          <a:prstGeom prst="rect">
            <a:avLst/>
          </a:prstGeom>
          <a:noFill/>
        </p:spPr>
        <p:txBody>
          <a:bodyPr wrap="square" lIns="68577" tIns="34289" rIns="68577" bIns="34289" rtlCol="0">
            <a:spAutoFit/>
          </a:bodyPr>
          <a:lstStyle/>
          <a:p>
            <a:pPr defTabSz="685800" latinLnBrk="0">
              <a:lnSpc>
                <a:spcPct val="150000"/>
              </a:lnSpc>
              <a:defRPr/>
            </a:pPr>
            <a:r>
              <a:rPr lang="ko-KR" altLang="en-US" sz="1950" b="1" dirty="0">
                <a:solidFill>
                  <a:prstClr val="black"/>
                </a:solidFill>
                <a:latin typeface="나눔스퀘어 ExtraBold" panose="020B0600000101010101" pitchFamily="50" charset="-127"/>
                <a:ea typeface="나눔스퀘어 ExtraBold" panose="020B0600000101010101" pitchFamily="50" charset="-127"/>
              </a:rPr>
              <a:t>모두를 위한 디자인</a:t>
            </a:r>
            <a:br>
              <a:rPr lang="en-US" altLang="ko-KR" sz="1950" b="1" dirty="0">
                <a:solidFill>
                  <a:prstClr val="black"/>
                </a:solidFill>
                <a:latin typeface="나눔스퀘어 ExtraBold" panose="020B0600000101010101" pitchFamily="50" charset="-127"/>
                <a:ea typeface="나눔스퀘어 ExtraBold" panose="020B0600000101010101" pitchFamily="50" charset="-127"/>
              </a:rPr>
            </a:br>
            <a:r>
              <a:rPr lang="ko-KR" altLang="en-US" sz="1950" b="1" dirty="0">
                <a:solidFill>
                  <a:prstClr val="black"/>
                </a:solidFill>
                <a:latin typeface="나눔스퀘어 ExtraBold" panose="020B0600000101010101" pitchFamily="50" charset="-127"/>
                <a:ea typeface="나눔스퀘어 ExtraBold" panose="020B0600000101010101" pitchFamily="50" charset="-127"/>
              </a:rPr>
              <a:t>산업성장과 사회적 가치 창출</a:t>
            </a:r>
            <a:r>
              <a:rPr lang="en-US" altLang="ko-KR" sz="1950" b="1" dirty="0">
                <a:solidFill>
                  <a:prstClr val="black"/>
                </a:solidFill>
                <a:latin typeface="나눔스퀘어 ExtraBold" panose="020B0600000101010101" pitchFamily="50" charset="-127"/>
                <a:ea typeface="나눔스퀘어 ExtraBold" panose="020B0600000101010101" pitchFamily="50" charset="-127"/>
              </a:rPr>
              <a:t>,</a:t>
            </a:r>
            <a:r>
              <a:rPr lang="ko-KR" altLang="en-US" sz="1950" b="1" dirty="0">
                <a:solidFill>
                  <a:prstClr val="black"/>
                </a:solidFill>
                <a:latin typeface="나눔스퀘어 ExtraBold" panose="020B0600000101010101" pitchFamily="50" charset="-127"/>
                <a:ea typeface="나눔스퀘어 ExtraBold" panose="020B0600000101010101" pitchFamily="50" charset="-127"/>
              </a:rPr>
              <a:t> 두 마리 토끼를 잡는 디자인</a:t>
            </a:r>
            <a:endParaRPr lang="en-US" altLang="ko-KR" sz="1950" b="1" dirty="0">
              <a:solidFill>
                <a:prstClr val="black"/>
              </a:solidFill>
              <a:latin typeface="나눔스퀘어 ExtraBold" panose="020B0600000101010101" pitchFamily="50" charset="-127"/>
              <a:ea typeface="나눔스퀘어 ExtraBold" panose="020B0600000101010101" pitchFamily="50" charset="-127"/>
            </a:endParaRPr>
          </a:p>
        </p:txBody>
      </p:sp>
      <p:pic>
        <p:nvPicPr>
          <p:cNvPr id="2" name="Picture 2" descr="ë¬¸ê³ ë¦¬ì ëí ì´ë¯¸ì§ ê²ìê²°ê³¼">
            <a:extLst>
              <a:ext uri="{FF2B5EF4-FFF2-40B4-BE49-F238E27FC236}">
                <a16:creationId xmlns:a16="http://schemas.microsoft.com/office/drawing/2014/main" id="{E927FB75-97FB-420E-B697-A0FD785248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66" b="4904"/>
          <a:stretch/>
        </p:blipFill>
        <p:spPr bwMode="auto">
          <a:xfrm>
            <a:off x="2203177" y="1084135"/>
            <a:ext cx="2407421" cy="2234822"/>
          </a:xfrm>
          <a:prstGeom prst="rect">
            <a:avLst/>
          </a:prstGeom>
          <a:noFill/>
          <a:extLst>
            <a:ext uri="{909E8E84-426E-40DD-AFC4-6F175D3DCCD1}">
              <a14:hiddenFill xmlns:a14="http://schemas.microsoft.com/office/drawing/2010/main">
                <a:solidFill>
                  <a:srgbClr val="FFFFFF"/>
                </a:solidFill>
              </a14:hiddenFill>
            </a:ext>
          </a:extLst>
        </p:spPr>
      </p:pic>
      <p:pic>
        <p:nvPicPr>
          <p:cNvPr id="17081350" name="Picture 6" descr="ë¬¸ê³ ë¦¬ì ëí ì´ë¯¸ì§ ê²ìê²°ê³¼">
            <a:extLst>
              <a:ext uri="{FF2B5EF4-FFF2-40B4-BE49-F238E27FC236}">
                <a16:creationId xmlns:a16="http://schemas.microsoft.com/office/drawing/2014/main" id="{A12BFAAB-84A9-4782-9766-B9432E9E89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07" r="22975"/>
          <a:stretch/>
        </p:blipFill>
        <p:spPr bwMode="auto">
          <a:xfrm>
            <a:off x="4610597" y="1079053"/>
            <a:ext cx="2357545" cy="2239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a16="http://schemas.microsoft.com/office/drawing/2014/main" id="{8FE4F4D3-2EB1-990F-A5E0-A572C8256FA2}"/>
              </a:ext>
            </a:extLst>
          </p:cNvPr>
          <p:cNvSpPr txBox="1">
            <a:spLocks noChangeArrowheads="1"/>
          </p:cNvSpPr>
          <p:nvPr/>
        </p:nvSpPr>
        <p:spPr bwMode="auto">
          <a:xfrm>
            <a:off x="95297" y="272705"/>
            <a:ext cx="4300221" cy="530737"/>
          </a:xfrm>
          <a:prstGeom prst="rect">
            <a:avLst/>
          </a:prstGeom>
          <a:noFill/>
          <a:ln w="9525" algn="ctr">
            <a:noFill/>
            <a:miter lim="800000"/>
            <a:headEnd/>
            <a:tailEnd/>
          </a:ln>
        </p:spPr>
        <p:txBody>
          <a:bodyPr wrap="square" lIns="68405" tIns="34202" rIns="68405" bIns="34202">
            <a:spAutoFit/>
          </a:bodyPr>
          <a:lstStyle/>
          <a:p>
            <a:pPr defTabSz="685800">
              <a:defRPr/>
            </a:pPr>
            <a:r>
              <a:rPr lang="ko-KR" altLang="en-US" sz="3000" dirty="0">
                <a:solidFill>
                  <a:srgbClr val="000000"/>
                </a:solidFill>
                <a:latin typeface="나눔스퀘어" panose="020B0600000101010101" pitchFamily="50" charset="-127"/>
                <a:ea typeface="나눔스퀘어" panose="020B0600000101010101" pitchFamily="50" charset="-127"/>
              </a:rPr>
              <a:t>모두를 위한 디자인이란</a:t>
            </a:r>
            <a:r>
              <a:rPr lang="en-US" altLang="ko-KR" sz="3000" dirty="0">
                <a:solidFill>
                  <a:srgbClr val="000000"/>
                </a:solidFill>
                <a:latin typeface="나눔스퀘어" panose="020B0600000101010101" pitchFamily="50" charset="-127"/>
                <a:ea typeface="나눔스퀘어" panose="020B0600000101010101" pitchFamily="50" charset="-127"/>
              </a:rPr>
              <a:t>?</a:t>
            </a:r>
            <a:endParaRPr lang="ko-KR" altLang="en-US" sz="3000" dirty="0">
              <a:solidFill>
                <a:srgbClr val="000000"/>
              </a:solidFill>
              <a:latin typeface="나눔스퀘어" panose="020B0600000101010101" pitchFamily="50" charset="-127"/>
              <a:ea typeface="나눔스퀘어" panose="020B0600000101010101" pitchFamily="50" charset="-127"/>
            </a:endParaRPr>
          </a:p>
        </p:txBody>
      </p:sp>
      <p:sp>
        <p:nvSpPr>
          <p:cNvPr id="9" name="직사각형 8">
            <a:extLst>
              <a:ext uri="{FF2B5EF4-FFF2-40B4-BE49-F238E27FC236}">
                <a16:creationId xmlns:a16="http://schemas.microsoft.com/office/drawing/2014/main" id="{4E8D6BEA-DC52-A8CF-AE62-4322D8C76D78}"/>
              </a:ext>
            </a:extLst>
          </p:cNvPr>
          <p:cNvSpPr/>
          <p:nvPr/>
        </p:nvSpPr>
        <p:spPr>
          <a:xfrm>
            <a:off x="654024" y="5517232"/>
            <a:ext cx="7806408" cy="971292"/>
          </a:xfrm>
          <a:prstGeom prst="rect">
            <a:avLst/>
          </a:prstGeom>
          <a:noFill/>
        </p:spPr>
        <p:txBody>
          <a:bodyPr wrap="square">
            <a:spAutoFit/>
          </a:bodyPr>
          <a:lstStyle/>
          <a:p>
            <a:pPr defTabSz="685772" fontAlgn="auto" latinLnBrk="0">
              <a:lnSpc>
                <a:spcPct val="150000"/>
              </a:lnSpc>
              <a:spcBef>
                <a:spcPts val="0"/>
              </a:spcBef>
              <a:spcAft>
                <a:spcPts val="0"/>
              </a:spcAft>
              <a:defRPr/>
            </a:pP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국가 인프라의 재설계</a:t>
            </a:r>
            <a:endParaRPr kumimoji="0" lang="en-US" altLang="ko-KR" sz="2000" dirty="0">
              <a:solidFill>
                <a:prstClr val="black"/>
              </a:solidFill>
              <a:latin typeface="나눔스퀘어 ExtraBold" panose="020B0600000101010101" pitchFamily="50" charset="-127"/>
              <a:ea typeface="나눔스퀘어 ExtraBold" panose="020B0600000101010101" pitchFamily="50" charset="-127"/>
            </a:endParaRPr>
          </a:p>
          <a:p>
            <a:pPr defTabSz="685772" fontAlgn="auto" latinLnBrk="0">
              <a:lnSpc>
                <a:spcPct val="150000"/>
              </a:lnSpc>
              <a:spcBef>
                <a:spcPts val="0"/>
              </a:spcBef>
              <a:spcAft>
                <a:spcPts val="0"/>
              </a:spcAft>
              <a:defRPr/>
            </a:pP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모두를 위한</a:t>
            </a:r>
            <a:r>
              <a:rPr kumimoji="0" lang="en-US" altLang="ko-KR" sz="2000" dirty="0">
                <a:solidFill>
                  <a:prstClr val="black"/>
                </a:solidFill>
                <a:latin typeface="나눔스퀘어 ExtraBold" panose="020B0600000101010101" pitchFamily="50" charset="-127"/>
                <a:ea typeface="나눔스퀘어 ExtraBold" panose="020B0600000101010101" pitchFamily="50" charset="-127"/>
              </a:rPr>
              <a:t>, </a:t>
            </a:r>
            <a:r>
              <a:rPr kumimoji="0" lang="ko-KR" altLang="en-US" sz="2000" dirty="0">
                <a:solidFill>
                  <a:prstClr val="black"/>
                </a:solidFill>
                <a:latin typeface="나눔스퀘어 ExtraBold" panose="020B0600000101010101" pitchFamily="50" charset="-127"/>
                <a:ea typeface="나눔스퀘어 ExtraBold" panose="020B0600000101010101" pitchFamily="50" charset="-127"/>
              </a:rPr>
              <a:t>인간 중심의 관점에서 출발해야</a:t>
            </a:r>
            <a:endParaRPr kumimoji="0" lang="en-US" altLang="ko-KR" sz="2000" dirty="0">
              <a:solidFill>
                <a:prstClr val="black"/>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279311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BE743BC-D33B-A03F-FD43-CAC82B810E41}"/>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2123728" y="2564904"/>
            <a:ext cx="7020272" cy="1583895"/>
          </a:xfrm>
          <a:prstGeom prst="rect">
            <a:avLst/>
          </a:prstGeom>
          <a:noFill/>
        </p:spPr>
        <p:txBody>
          <a:bodyPr wrap="square">
            <a:spAutoFit/>
          </a:bodyPr>
          <a:lstStyle/>
          <a:p>
            <a:pPr algn="l" defTabSz="685772" fontAlgn="auto" latinLnBrk="0">
              <a:lnSpc>
                <a:spcPct val="15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모두를 배려하는</a:t>
            </a: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 </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모두를 위한 국가 디자인</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u="sng" dirty="0">
                <a:solidFill>
                  <a:schemeClr val="bg1"/>
                </a:solidFill>
                <a:latin typeface="나눔스퀘어 ExtraBold" panose="020B0600000101010101" pitchFamily="50" charset="-127"/>
                <a:ea typeface="나눔스퀘어 ExtraBold" panose="020B0600000101010101" pitchFamily="50" charset="-127"/>
              </a:rPr>
              <a:t>우리 모두가 꿈꿀 만한 미래를 디자인</a:t>
            </a:r>
            <a:endParaRPr kumimoji="0" lang="en-US" altLang="ko-KR" sz="3000" u="sng" dirty="0">
              <a:solidFill>
                <a:schemeClr val="bg1"/>
              </a:solidFill>
              <a:latin typeface="나눔스퀘어 ExtraBold" panose="020B0600000101010101" pitchFamily="50" charset="-127"/>
              <a:ea typeface="나눔스퀘어 ExtraBold" panose="020B0600000101010101" pitchFamily="50" charset="-127"/>
            </a:endParaRPr>
          </a:p>
        </p:txBody>
      </p:sp>
      <p:sp>
        <p:nvSpPr>
          <p:cNvPr id="5" name="직사각형 4">
            <a:extLst>
              <a:ext uri="{FF2B5EF4-FFF2-40B4-BE49-F238E27FC236}">
                <a16:creationId xmlns:a16="http://schemas.microsoft.com/office/drawing/2014/main" id="{8CB727CB-4D95-3A35-2DFB-AAED81C7C21A}"/>
              </a:ext>
            </a:extLst>
          </p:cNvPr>
          <p:cNvSpPr/>
          <p:nvPr/>
        </p:nvSpPr>
        <p:spPr>
          <a:xfrm>
            <a:off x="197072" y="1214751"/>
            <a:ext cx="5167016" cy="784830"/>
          </a:xfrm>
          <a:prstGeom prst="rect">
            <a:avLst/>
          </a:prstGeom>
          <a:noFill/>
        </p:spPr>
        <p:txBody>
          <a:bodyPr wrap="square">
            <a:spAutoFit/>
          </a:bodyPr>
          <a:lstStyle/>
          <a:p>
            <a:pPr algn="l" defTabSz="685772" fontAlgn="auto" latinLnBrk="0">
              <a:spcBef>
                <a:spcPts val="0"/>
              </a:spcBef>
              <a:spcAft>
                <a:spcPts val="0"/>
              </a:spcAft>
              <a:defRPr/>
            </a:pPr>
            <a:r>
              <a:rPr kumimoji="0" lang="en-US" altLang="ko-KR" sz="4500" dirty="0">
                <a:solidFill>
                  <a:schemeClr val="bg1"/>
                </a:solidFill>
                <a:latin typeface="나눔스퀘어 ExtraBold" panose="020B0600000101010101" pitchFamily="50" charset="-127"/>
                <a:ea typeface="나눔스퀘어 ExtraBold" panose="020B0600000101010101" pitchFamily="50" charset="-127"/>
              </a:rPr>
              <a:t>2. </a:t>
            </a: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공공에서의 과제</a:t>
            </a:r>
            <a:endParaRPr kumimoji="0" lang="en-US" altLang="ko-KR" sz="45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3605058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Yoon\Desktop\Aircruise.jpg"/>
          <p:cNvPicPr>
            <a:picLocks noChangeAspect="1" noChangeArrowheads="1"/>
          </p:cNvPicPr>
          <p:nvPr/>
        </p:nvPicPr>
        <p:blipFill>
          <a:blip r:embed="rId3" cstate="print"/>
          <a:srcRect/>
          <a:stretch>
            <a:fillRect/>
          </a:stretch>
        </p:blipFill>
        <p:spPr bwMode="auto">
          <a:xfrm>
            <a:off x="-358172" y="0"/>
            <a:ext cx="9860344" cy="6858000"/>
          </a:xfrm>
          <a:prstGeom prst="rect">
            <a:avLst/>
          </a:prstGeom>
          <a:noFill/>
          <a:ln w="9525">
            <a:noFill/>
            <a:miter lim="800000"/>
            <a:headEnd/>
            <a:tailEnd/>
          </a:ln>
        </p:spPr>
      </p:pic>
      <p:sp>
        <p:nvSpPr>
          <p:cNvPr id="5" name="직사각형 1"/>
          <p:cNvSpPr>
            <a:spLocks noChangeArrowheads="1"/>
          </p:cNvSpPr>
          <p:nvPr/>
        </p:nvSpPr>
        <p:spPr bwMode="auto">
          <a:xfrm>
            <a:off x="1143000" y="6523741"/>
            <a:ext cx="6858000" cy="276821"/>
          </a:xfrm>
          <a:prstGeom prst="rect">
            <a:avLst/>
          </a:prstGeom>
          <a:noFill/>
          <a:ln w="9525">
            <a:noFill/>
            <a:miter lim="800000"/>
            <a:headEnd/>
            <a:tailEnd/>
          </a:ln>
        </p:spPr>
        <p:txBody>
          <a:bodyPr wrap="square" lIns="68405" tIns="34202" rIns="68405" bIns="34202">
            <a:spAutoFit/>
          </a:bodyPr>
          <a:lstStyle/>
          <a:p>
            <a:pPr defTabSz="685800"/>
            <a:r>
              <a:rPr lang="ko-KR" altLang="en-US" sz="1350" dirty="0" err="1">
                <a:solidFill>
                  <a:srgbClr val="FFFFFF"/>
                </a:solidFill>
                <a:latin typeface="나눔스퀘어" panose="020B0600000101010101" pitchFamily="50" charset="-127"/>
                <a:ea typeface="나눔스퀘어" panose="020B0600000101010101" pitchFamily="50" charset="-127"/>
              </a:rPr>
              <a:t>시모어</a:t>
            </a:r>
            <a:r>
              <a:rPr lang="ko-KR" altLang="en-US" sz="1350" dirty="0">
                <a:solidFill>
                  <a:srgbClr val="FFFFFF"/>
                </a:solidFill>
                <a:latin typeface="나눔스퀘어" panose="020B0600000101010101" pitchFamily="50" charset="-127"/>
                <a:ea typeface="나눔스퀘어" panose="020B0600000101010101" pitchFamily="50" charset="-127"/>
              </a:rPr>
              <a:t> </a:t>
            </a:r>
            <a:r>
              <a:rPr lang="ko-KR" altLang="en-US" sz="1350" dirty="0" err="1">
                <a:solidFill>
                  <a:srgbClr val="FFFFFF"/>
                </a:solidFill>
                <a:latin typeface="나눔스퀘어" panose="020B0600000101010101" pitchFamily="50" charset="-127"/>
                <a:ea typeface="나눔스퀘어" panose="020B0600000101010101" pitchFamily="50" charset="-127"/>
              </a:rPr>
              <a:t>파웰</a:t>
            </a:r>
            <a:r>
              <a:rPr lang="en-US" altLang="ko-KR" sz="1350" dirty="0">
                <a:solidFill>
                  <a:srgbClr val="FFFFFF"/>
                </a:solidFill>
                <a:latin typeface="나눔스퀘어" panose="020B0600000101010101" pitchFamily="50" charset="-127"/>
                <a:ea typeface="나눔스퀘어" panose="020B0600000101010101" pitchFamily="50" charset="-127"/>
              </a:rPr>
              <a:t>(</a:t>
            </a:r>
            <a:r>
              <a:rPr lang="ko-KR" altLang="en-US" sz="1350" dirty="0">
                <a:solidFill>
                  <a:srgbClr val="FFFFFF"/>
                </a:solidFill>
                <a:latin typeface="나눔스퀘어" panose="020B0600000101010101" pitchFamily="50" charset="-127"/>
                <a:ea typeface="나눔스퀘어" panose="020B0600000101010101" pitchFamily="50" charset="-127"/>
              </a:rPr>
              <a:t>영국</a:t>
            </a:r>
            <a:r>
              <a:rPr lang="en-US" altLang="ko-KR" sz="1350" dirty="0">
                <a:solidFill>
                  <a:srgbClr val="FFFFFF"/>
                </a:solidFill>
                <a:latin typeface="나눔스퀘어" panose="020B0600000101010101" pitchFamily="50" charset="-127"/>
                <a:ea typeface="나눔스퀘어" panose="020B0600000101010101" pitchFamily="50" charset="-127"/>
              </a:rPr>
              <a:t>)</a:t>
            </a:r>
            <a:r>
              <a:rPr lang="ko-KR" altLang="en-US" sz="1350" dirty="0">
                <a:solidFill>
                  <a:srgbClr val="FFFFFF"/>
                </a:solidFill>
                <a:latin typeface="나눔스퀘어" panose="020B0600000101010101" pitchFamily="50" charset="-127"/>
                <a:ea typeface="나눔스퀘어" panose="020B0600000101010101" pitchFamily="50" charset="-127"/>
              </a:rPr>
              <a:t>이</a:t>
            </a:r>
            <a:r>
              <a:rPr lang="en-US" altLang="ko-KR" sz="1350" dirty="0">
                <a:solidFill>
                  <a:srgbClr val="FFFFFF"/>
                </a:solidFill>
                <a:latin typeface="나눔스퀘어" panose="020B0600000101010101" pitchFamily="50" charset="-127"/>
                <a:ea typeface="나눔스퀘어" panose="020B0600000101010101" pitchFamily="50" charset="-127"/>
              </a:rPr>
              <a:t> </a:t>
            </a:r>
            <a:r>
              <a:rPr lang="ko-KR" altLang="en-US" sz="1350" dirty="0">
                <a:solidFill>
                  <a:srgbClr val="FFFFFF"/>
                </a:solidFill>
                <a:latin typeface="나눔스퀘어" panose="020B0600000101010101" pitchFamily="50" charset="-127"/>
                <a:ea typeface="나눔스퀘어" panose="020B0600000101010101" pitchFamily="50" charset="-127"/>
              </a:rPr>
              <a:t>삼성</a:t>
            </a:r>
            <a:r>
              <a:rPr lang="en-US" altLang="ko-KR" sz="1350" dirty="0">
                <a:solidFill>
                  <a:srgbClr val="FFFFFF"/>
                </a:solidFill>
                <a:latin typeface="나눔스퀘어" panose="020B0600000101010101" pitchFamily="50" charset="-127"/>
                <a:ea typeface="나눔스퀘어" panose="020B0600000101010101" pitchFamily="50" charset="-127"/>
              </a:rPr>
              <a:t>C&amp;T</a:t>
            </a:r>
            <a:r>
              <a:rPr lang="ko-KR" altLang="en-US" sz="1350" dirty="0">
                <a:solidFill>
                  <a:srgbClr val="FFFFFF"/>
                </a:solidFill>
                <a:latin typeface="나눔스퀘어" panose="020B0600000101010101" pitchFamily="50" charset="-127"/>
                <a:ea typeface="나눔스퀘어" panose="020B0600000101010101" pitchFamily="50" charset="-127"/>
              </a:rPr>
              <a:t>에 제안한 관광과 운송에 대한 미래 비전</a:t>
            </a:r>
          </a:p>
        </p:txBody>
      </p:sp>
      <p:sp>
        <p:nvSpPr>
          <p:cNvPr id="6" name="Text Box 4"/>
          <p:cNvSpPr txBox="1">
            <a:spLocks noChangeArrowheads="1"/>
          </p:cNvSpPr>
          <p:nvPr/>
        </p:nvSpPr>
        <p:spPr bwMode="auto">
          <a:xfrm>
            <a:off x="251520" y="262058"/>
            <a:ext cx="3672408" cy="934694"/>
          </a:xfrm>
          <a:prstGeom prst="rect">
            <a:avLst/>
          </a:prstGeom>
          <a:solidFill>
            <a:schemeClr val="bg1">
              <a:alpha val="80000"/>
            </a:schemeClr>
          </a:solidFill>
          <a:ln w="9525" algn="ctr">
            <a:noFill/>
            <a:miter lim="800000"/>
            <a:headEnd/>
            <a:tailEnd/>
          </a:ln>
        </p:spPr>
        <p:txBody>
          <a:bodyPr wrap="square" lIns="68405" tIns="34202" rIns="68405" bIns="34202">
            <a:spAutoFit/>
          </a:bodyPr>
          <a:lstStyle/>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비전 주도의 </a:t>
            </a:r>
            <a:r>
              <a:rPr lang="en-US" altLang="ko-KR" sz="2250" dirty="0">
                <a:solidFill>
                  <a:srgbClr val="000000"/>
                </a:solidFill>
                <a:latin typeface="나눔스퀘어" panose="020B0600000101010101" pitchFamily="50" charset="-127"/>
                <a:ea typeface="나눔스퀘어" panose="020B0600000101010101" pitchFamily="50" charset="-127"/>
              </a:rPr>
              <a:t>R&amp;D,</a:t>
            </a:r>
          </a:p>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산업융합을 통해 </a:t>
            </a:r>
            <a:r>
              <a:rPr lang="ko-KR" altLang="en-US" sz="2250" dirty="0" err="1">
                <a:solidFill>
                  <a:srgbClr val="000000"/>
                </a:solidFill>
                <a:latin typeface="나눔스퀘어" panose="020B0600000101010101" pitchFamily="50" charset="-127"/>
                <a:ea typeface="나눔스퀘어" panose="020B0600000101010101" pitchFamily="50" charset="-127"/>
              </a:rPr>
              <a:t>신산업</a:t>
            </a:r>
            <a:r>
              <a:rPr lang="ko-KR" altLang="en-US" sz="2250" dirty="0">
                <a:solidFill>
                  <a:srgbClr val="000000"/>
                </a:solidFill>
                <a:latin typeface="나눔스퀘어" panose="020B0600000101010101" pitchFamily="50" charset="-127"/>
                <a:ea typeface="나눔스퀘어" panose="020B0600000101010101" pitchFamily="50" charset="-127"/>
              </a:rPr>
              <a:t> 창출</a:t>
            </a:r>
            <a:endParaRPr lang="en-US" altLang="ko-KR" sz="225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3836831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그림 32"/>
          <p:cNvPicPr>
            <a:picLocks noChangeAspect="1"/>
          </p:cNvPicPr>
          <p:nvPr/>
        </p:nvPicPr>
        <p:blipFill rotWithShape="1">
          <a:blip r:embed="rId3"/>
          <a:srcRect r="82230"/>
          <a:stretch>
            <a:fillRect/>
          </a:stretch>
        </p:blipFill>
        <p:spPr>
          <a:xfrm>
            <a:off x="505294" y="1258014"/>
            <a:ext cx="1133964" cy="4642097"/>
          </a:xfrm>
          <a:prstGeom prst="rect">
            <a:avLst/>
          </a:prstGeom>
        </p:spPr>
      </p:pic>
      <p:pic>
        <p:nvPicPr>
          <p:cNvPr id="34" name="그림 33"/>
          <p:cNvPicPr>
            <a:picLocks noChangeAspect="1"/>
          </p:cNvPicPr>
          <p:nvPr/>
        </p:nvPicPr>
        <p:blipFill rotWithShape="1">
          <a:blip r:embed="rId4"/>
          <a:srcRect l="56280"/>
          <a:stretch>
            <a:fillRect/>
          </a:stretch>
        </p:blipFill>
        <p:spPr>
          <a:xfrm>
            <a:off x="5874263" y="1571086"/>
            <a:ext cx="2789588" cy="3658681"/>
          </a:xfrm>
          <a:prstGeom prst="rect">
            <a:avLst/>
          </a:prstGeom>
        </p:spPr>
      </p:pic>
      <p:pic>
        <p:nvPicPr>
          <p:cNvPr id="35" name="그림 34"/>
          <p:cNvPicPr>
            <a:picLocks noChangeAspect="1"/>
          </p:cNvPicPr>
          <p:nvPr/>
        </p:nvPicPr>
        <p:blipFill rotWithShape="1">
          <a:blip r:embed="rId3"/>
          <a:srcRect l="57110"/>
          <a:stretch>
            <a:fillRect/>
          </a:stretch>
        </p:blipFill>
        <p:spPr>
          <a:xfrm>
            <a:off x="1699600" y="1258014"/>
            <a:ext cx="2736669" cy="4642097"/>
          </a:xfrm>
          <a:prstGeom prst="rect">
            <a:avLst/>
          </a:prstGeom>
        </p:spPr>
      </p:pic>
      <p:pic>
        <p:nvPicPr>
          <p:cNvPr id="36" name="그림 35"/>
          <p:cNvPicPr>
            <a:picLocks noChangeAspect="1"/>
          </p:cNvPicPr>
          <p:nvPr/>
        </p:nvPicPr>
        <p:blipFill rotWithShape="1">
          <a:blip r:embed="rId4"/>
          <a:srcRect r="81990"/>
          <a:stretch>
            <a:fillRect/>
          </a:stretch>
        </p:blipFill>
        <p:spPr>
          <a:xfrm>
            <a:off x="4661297" y="1571086"/>
            <a:ext cx="1149083" cy="3658681"/>
          </a:xfrm>
          <a:prstGeom prst="rect">
            <a:avLst/>
          </a:prstGeom>
        </p:spPr>
      </p:pic>
      <p:sp>
        <p:nvSpPr>
          <p:cNvPr id="37" name="TextBox 24"/>
          <p:cNvSpPr txBox="1"/>
          <p:nvPr/>
        </p:nvSpPr>
        <p:spPr>
          <a:xfrm>
            <a:off x="179512" y="796887"/>
            <a:ext cx="7560840" cy="369330"/>
          </a:xfrm>
          <a:prstGeom prst="rect">
            <a:avLst/>
          </a:prstGeom>
          <a:noFill/>
        </p:spPr>
        <p:txBody>
          <a:bodyPr wrap="square" lIns="68577" tIns="34289" rIns="68577" bIns="34289">
            <a:spAutoFit/>
          </a:bodyPr>
          <a:lstStyle/>
          <a:p>
            <a:pPr algn="l" defTabSz="685772" latinLnBrk="0">
              <a:defRPr/>
            </a:pPr>
            <a:r>
              <a:rPr lang="ko-KR" altLang="en-US" sz="1950" dirty="0">
                <a:solidFill>
                  <a:prstClr val="black"/>
                </a:solidFill>
                <a:latin typeface="나눔스퀘어 ExtraBold" panose="020B0600000101010101" pitchFamily="50" charset="-127"/>
                <a:ea typeface="나눔스퀘어 ExtraBold" panose="020B0600000101010101" pitchFamily="50" charset="-127"/>
              </a:rPr>
              <a:t>디자인분류체계 </a:t>
            </a:r>
            <a:r>
              <a:rPr lang="en-US" altLang="ko-KR" sz="1950" dirty="0">
                <a:solidFill>
                  <a:prstClr val="black"/>
                </a:solidFill>
                <a:latin typeface="나눔스퀘어 ExtraBold" panose="020B0600000101010101" pitchFamily="50" charset="-127"/>
                <a:ea typeface="나눔스퀘어 ExtraBold" panose="020B0600000101010101" pitchFamily="50" charset="-127"/>
              </a:rPr>
              <a:t>9C  </a:t>
            </a:r>
            <a:r>
              <a:rPr lang="en-US" altLang="ko-KR" sz="1400" dirty="0">
                <a:solidFill>
                  <a:prstClr val="black"/>
                </a:solidFill>
                <a:latin typeface="나눔스퀘어 ExtraBold" panose="020B0600000101010101" pitchFamily="50" charset="-127"/>
                <a:ea typeface="나눔스퀘어 ExtraBold" panose="020B0600000101010101" pitchFamily="50" charset="-127"/>
              </a:rPr>
              <a:t>* </a:t>
            </a:r>
            <a:r>
              <a:rPr lang="ko-KR" altLang="en-US" sz="1400" dirty="0">
                <a:solidFill>
                  <a:prstClr val="black"/>
                </a:solidFill>
                <a:latin typeface="나눔스퀘어 ExtraBold" panose="020B0600000101010101" pitchFamily="50" charset="-127"/>
                <a:ea typeface="나눔스퀘어 ExtraBold" panose="020B0600000101010101" pitchFamily="50" charset="-127"/>
              </a:rPr>
              <a:t>디자인 분류체계 재정립 연구보고서</a:t>
            </a:r>
            <a:r>
              <a:rPr lang="en-US" altLang="ko-KR" sz="1400" dirty="0">
                <a:solidFill>
                  <a:prstClr val="black"/>
                </a:solidFill>
                <a:latin typeface="나눔스퀘어 ExtraBold" panose="020B0600000101010101" pitchFamily="50" charset="-127"/>
                <a:ea typeface="나눔스퀘어 ExtraBold" panose="020B0600000101010101" pitchFamily="50" charset="-127"/>
              </a:rPr>
              <a:t>, </a:t>
            </a:r>
            <a:r>
              <a:rPr lang="ko-KR" altLang="en-US" sz="1400" dirty="0">
                <a:solidFill>
                  <a:prstClr val="black"/>
                </a:solidFill>
                <a:latin typeface="나눔스퀘어 ExtraBold" panose="020B0600000101010101" pitchFamily="50" charset="-127"/>
                <a:ea typeface="나눔스퀘어 ExtraBold" panose="020B0600000101010101" pitchFamily="50" charset="-127"/>
              </a:rPr>
              <a:t>한국디자인진흥원</a:t>
            </a:r>
            <a:r>
              <a:rPr lang="en-US" altLang="ko-KR" sz="1400" dirty="0">
                <a:solidFill>
                  <a:prstClr val="black"/>
                </a:solidFill>
                <a:latin typeface="나눔스퀘어 ExtraBold" panose="020B0600000101010101" pitchFamily="50" charset="-127"/>
                <a:ea typeface="나눔스퀘어 ExtraBold" panose="020B0600000101010101" pitchFamily="50" charset="-127"/>
              </a:rPr>
              <a:t>, 2019</a:t>
            </a:r>
          </a:p>
        </p:txBody>
      </p:sp>
      <p:pic>
        <p:nvPicPr>
          <p:cNvPr id="38" name="그림 37"/>
          <p:cNvPicPr>
            <a:picLocks noChangeAspect="1"/>
          </p:cNvPicPr>
          <p:nvPr/>
        </p:nvPicPr>
        <p:blipFill rotWithShape="1">
          <a:blip r:embed="rId5"/>
          <a:srcRect r="82260"/>
          <a:stretch>
            <a:fillRect/>
          </a:stretch>
        </p:blipFill>
        <p:spPr>
          <a:xfrm>
            <a:off x="4661297" y="1250870"/>
            <a:ext cx="1156804" cy="419099"/>
          </a:xfrm>
          <a:prstGeom prst="rect">
            <a:avLst/>
          </a:prstGeom>
        </p:spPr>
      </p:pic>
      <p:pic>
        <p:nvPicPr>
          <p:cNvPr id="39" name="그림 38"/>
          <p:cNvPicPr>
            <a:picLocks noChangeAspect="1"/>
          </p:cNvPicPr>
          <p:nvPr/>
        </p:nvPicPr>
        <p:blipFill rotWithShape="1">
          <a:blip r:embed="rId5"/>
          <a:srcRect l="57260"/>
          <a:stretch>
            <a:fillRect/>
          </a:stretch>
        </p:blipFill>
        <p:spPr>
          <a:xfrm>
            <a:off x="5874264" y="1250870"/>
            <a:ext cx="2786412" cy="419099"/>
          </a:xfrm>
          <a:prstGeom prst="rect">
            <a:avLst/>
          </a:prstGeom>
        </p:spPr>
      </p:pic>
      <p:sp>
        <p:nvSpPr>
          <p:cNvPr id="9" name="Rectangle 2">
            <a:extLst>
              <a:ext uri="{FF2B5EF4-FFF2-40B4-BE49-F238E27FC236}">
                <a16:creationId xmlns:a16="http://schemas.microsoft.com/office/drawing/2014/main" id="{7A2963F3-2950-C205-48C5-318B2520B6D2}"/>
              </a:ext>
            </a:extLst>
          </p:cNvPr>
          <p:cNvSpPr>
            <a:spLocks noChangeArrowheads="1"/>
          </p:cNvSpPr>
          <p:nvPr/>
        </p:nvSpPr>
        <p:spPr bwMode="auto">
          <a:xfrm>
            <a:off x="179512" y="188640"/>
            <a:ext cx="6264696" cy="530737"/>
          </a:xfrm>
          <a:prstGeom prst="rect">
            <a:avLst/>
          </a:prstGeom>
          <a:noFill/>
          <a:ln w="9525">
            <a:noFill/>
            <a:miter lim="800000"/>
            <a:headEnd/>
            <a:tailEnd/>
          </a:ln>
        </p:spPr>
        <p:txBody>
          <a:bodyPr wrap="square" lIns="68405" tIns="34202" rIns="68405" bIns="34202">
            <a:spAutoFit/>
          </a:bodyPr>
          <a:lstStyle/>
          <a:p>
            <a:pPr algn="l" defTabSz="685800">
              <a:spcBef>
                <a:spcPct val="0"/>
              </a:spcBef>
            </a:pPr>
            <a:r>
              <a:rPr lang="ko-KR" altLang="en-US" sz="3000" dirty="0">
                <a:solidFill>
                  <a:srgbClr val="000000"/>
                </a:solidFill>
                <a:latin typeface="나눔스퀘어 ExtraBold" panose="020B0600000101010101" pitchFamily="50" charset="-127"/>
                <a:ea typeface="나눔스퀘어 ExtraBold" panose="020B0600000101010101" pitchFamily="50" charset="-127"/>
              </a:rPr>
              <a:t>디자인의 영역이 확장되고 있습니다</a:t>
            </a:r>
            <a:r>
              <a:rPr lang="en-US" altLang="ko-KR" sz="3000" dirty="0">
                <a:solidFill>
                  <a:srgbClr val="000000"/>
                </a:solidFill>
                <a:latin typeface="나눔스퀘어 ExtraBold" panose="020B0600000101010101" pitchFamily="50" charset="-127"/>
                <a:ea typeface="나눔스퀘어 ExtraBold" panose="020B0600000101010101" pitchFamily="50" charset="-127"/>
              </a:rPr>
              <a:t>.</a:t>
            </a:r>
            <a:endParaRPr lang="ko-KR" altLang="en-US" sz="160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67009282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Users\Yoon\Desktop\1-hk-comp110221142.jpg"/>
          <p:cNvPicPr>
            <a:picLocks noChangeAspect="1" noChangeArrowheads="1"/>
          </p:cNvPicPr>
          <p:nvPr/>
        </p:nvPicPr>
        <p:blipFill>
          <a:blip r:embed="rId3" cstate="print"/>
          <a:srcRect/>
          <a:stretch>
            <a:fillRect/>
          </a:stretch>
        </p:blipFill>
        <p:spPr bwMode="auto">
          <a:xfrm>
            <a:off x="-4342" y="0"/>
            <a:ext cx="9232418" cy="7533456"/>
          </a:xfrm>
          <a:prstGeom prst="rect">
            <a:avLst/>
          </a:prstGeom>
          <a:noFill/>
          <a:ln w="9525">
            <a:noFill/>
            <a:miter lim="800000"/>
            <a:headEnd/>
            <a:tailEnd/>
          </a:ln>
        </p:spPr>
      </p:pic>
      <p:sp>
        <p:nvSpPr>
          <p:cNvPr id="7" name="직사각형 1"/>
          <p:cNvSpPr>
            <a:spLocks noChangeArrowheads="1"/>
          </p:cNvSpPr>
          <p:nvPr/>
        </p:nvSpPr>
        <p:spPr bwMode="auto">
          <a:xfrm>
            <a:off x="1143000" y="6381328"/>
            <a:ext cx="6858000" cy="276821"/>
          </a:xfrm>
          <a:prstGeom prst="rect">
            <a:avLst/>
          </a:prstGeom>
          <a:noFill/>
          <a:ln w="9525">
            <a:noFill/>
            <a:miter lim="800000"/>
            <a:headEnd/>
            <a:tailEnd/>
          </a:ln>
        </p:spPr>
        <p:txBody>
          <a:bodyPr wrap="square" lIns="68405" tIns="34202" rIns="68405" bIns="34202">
            <a:spAutoFit/>
          </a:bodyPr>
          <a:lstStyle/>
          <a:p>
            <a:pPr defTabSz="685800"/>
            <a:r>
              <a:rPr lang="ko-KR" altLang="en-US" sz="1350" dirty="0" err="1">
                <a:solidFill>
                  <a:srgbClr val="FFFFFF"/>
                </a:solidFill>
                <a:latin typeface="나눔스퀘어" panose="020B0600000101010101" pitchFamily="50" charset="-127"/>
                <a:ea typeface="나눔스퀘어" panose="020B0600000101010101" pitchFamily="50" charset="-127"/>
              </a:rPr>
              <a:t>시모어</a:t>
            </a:r>
            <a:r>
              <a:rPr lang="ko-KR" altLang="en-US" sz="1350" dirty="0">
                <a:solidFill>
                  <a:srgbClr val="FFFFFF"/>
                </a:solidFill>
                <a:latin typeface="나눔스퀘어" panose="020B0600000101010101" pitchFamily="50" charset="-127"/>
                <a:ea typeface="나눔스퀘어" panose="020B0600000101010101" pitchFamily="50" charset="-127"/>
              </a:rPr>
              <a:t> </a:t>
            </a:r>
            <a:r>
              <a:rPr lang="ko-KR" altLang="en-US" sz="1350" dirty="0" err="1">
                <a:solidFill>
                  <a:srgbClr val="FFFFFF"/>
                </a:solidFill>
                <a:latin typeface="나눔스퀘어" panose="020B0600000101010101" pitchFamily="50" charset="-127"/>
                <a:ea typeface="나눔스퀘어" panose="020B0600000101010101" pitchFamily="50" charset="-127"/>
              </a:rPr>
              <a:t>파웰</a:t>
            </a:r>
            <a:r>
              <a:rPr lang="en-US" altLang="ko-KR" sz="1350" dirty="0">
                <a:solidFill>
                  <a:srgbClr val="FFFFFF"/>
                </a:solidFill>
                <a:latin typeface="나눔스퀘어" panose="020B0600000101010101" pitchFamily="50" charset="-127"/>
                <a:ea typeface="나눔스퀘어" panose="020B0600000101010101" pitchFamily="50" charset="-127"/>
              </a:rPr>
              <a:t>(</a:t>
            </a:r>
            <a:r>
              <a:rPr lang="ko-KR" altLang="en-US" sz="1350" dirty="0">
                <a:solidFill>
                  <a:srgbClr val="FFFFFF"/>
                </a:solidFill>
                <a:latin typeface="나눔스퀘어" panose="020B0600000101010101" pitchFamily="50" charset="-127"/>
                <a:ea typeface="나눔스퀘어" panose="020B0600000101010101" pitchFamily="50" charset="-127"/>
              </a:rPr>
              <a:t>영국</a:t>
            </a:r>
            <a:r>
              <a:rPr lang="en-US" altLang="ko-KR" sz="1350" dirty="0">
                <a:solidFill>
                  <a:srgbClr val="FFFFFF"/>
                </a:solidFill>
                <a:latin typeface="나눔스퀘어" panose="020B0600000101010101" pitchFamily="50" charset="-127"/>
                <a:ea typeface="나눔스퀘어" panose="020B0600000101010101" pitchFamily="50" charset="-127"/>
              </a:rPr>
              <a:t>)</a:t>
            </a:r>
            <a:r>
              <a:rPr lang="ko-KR" altLang="en-US" sz="1350" dirty="0">
                <a:solidFill>
                  <a:srgbClr val="FFFFFF"/>
                </a:solidFill>
                <a:latin typeface="나눔스퀘어" panose="020B0600000101010101" pitchFamily="50" charset="-127"/>
                <a:ea typeface="나눔스퀘어" panose="020B0600000101010101" pitchFamily="50" charset="-127"/>
              </a:rPr>
              <a:t>이</a:t>
            </a:r>
            <a:r>
              <a:rPr lang="en-US" altLang="ko-KR" sz="1350" dirty="0">
                <a:solidFill>
                  <a:srgbClr val="FFFFFF"/>
                </a:solidFill>
                <a:latin typeface="나눔스퀘어" panose="020B0600000101010101" pitchFamily="50" charset="-127"/>
                <a:ea typeface="나눔스퀘어" panose="020B0600000101010101" pitchFamily="50" charset="-127"/>
              </a:rPr>
              <a:t> </a:t>
            </a:r>
            <a:r>
              <a:rPr lang="ko-KR" altLang="en-US" sz="1350" dirty="0">
                <a:solidFill>
                  <a:srgbClr val="FFFFFF"/>
                </a:solidFill>
                <a:latin typeface="나눔스퀘어" panose="020B0600000101010101" pitchFamily="50" charset="-127"/>
                <a:ea typeface="나눔스퀘어" panose="020B0600000101010101" pitchFamily="50" charset="-127"/>
              </a:rPr>
              <a:t>삼성</a:t>
            </a:r>
            <a:r>
              <a:rPr lang="en-US" altLang="ko-KR" sz="1350" dirty="0">
                <a:solidFill>
                  <a:srgbClr val="FFFFFF"/>
                </a:solidFill>
                <a:latin typeface="나눔스퀘어" panose="020B0600000101010101" pitchFamily="50" charset="-127"/>
                <a:ea typeface="나눔스퀘어" panose="020B0600000101010101" pitchFamily="50" charset="-127"/>
              </a:rPr>
              <a:t>C&amp;T</a:t>
            </a:r>
            <a:r>
              <a:rPr lang="ko-KR" altLang="en-US" sz="1350" dirty="0">
                <a:solidFill>
                  <a:srgbClr val="FFFFFF"/>
                </a:solidFill>
                <a:latin typeface="나눔스퀘어" panose="020B0600000101010101" pitchFamily="50" charset="-127"/>
                <a:ea typeface="나눔스퀘어" panose="020B0600000101010101" pitchFamily="50" charset="-127"/>
              </a:rPr>
              <a:t>에 제안한 관광과 운송에 대한 미래 비전</a:t>
            </a:r>
          </a:p>
        </p:txBody>
      </p:sp>
      <p:sp>
        <p:nvSpPr>
          <p:cNvPr id="10" name="Text Box 4">
            <a:extLst>
              <a:ext uri="{FF2B5EF4-FFF2-40B4-BE49-F238E27FC236}">
                <a16:creationId xmlns:a16="http://schemas.microsoft.com/office/drawing/2014/main" id="{927A2653-8AE3-AB2A-51D1-880B21EC3210}"/>
              </a:ext>
            </a:extLst>
          </p:cNvPr>
          <p:cNvSpPr txBox="1">
            <a:spLocks noChangeArrowheads="1"/>
          </p:cNvSpPr>
          <p:nvPr/>
        </p:nvSpPr>
        <p:spPr bwMode="auto">
          <a:xfrm>
            <a:off x="251520" y="262058"/>
            <a:ext cx="3672408" cy="934694"/>
          </a:xfrm>
          <a:prstGeom prst="rect">
            <a:avLst/>
          </a:prstGeom>
          <a:solidFill>
            <a:schemeClr val="bg1">
              <a:alpha val="80000"/>
            </a:schemeClr>
          </a:solidFill>
          <a:ln w="9525" algn="ctr">
            <a:noFill/>
            <a:miter lim="800000"/>
            <a:headEnd/>
            <a:tailEnd/>
          </a:ln>
        </p:spPr>
        <p:txBody>
          <a:bodyPr wrap="square" lIns="68405" tIns="34202" rIns="68405" bIns="34202">
            <a:spAutoFit/>
          </a:bodyPr>
          <a:lstStyle/>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비전 주도의 </a:t>
            </a:r>
            <a:r>
              <a:rPr lang="en-US" altLang="ko-KR" sz="2250" dirty="0">
                <a:solidFill>
                  <a:srgbClr val="000000"/>
                </a:solidFill>
                <a:latin typeface="나눔스퀘어" panose="020B0600000101010101" pitchFamily="50" charset="-127"/>
                <a:ea typeface="나눔스퀘어" panose="020B0600000101010101" pitchFamily="50" charset="-127"/>
              </a:rPr>
              <a:t>R&amp;D,</a:t>
            </a:r>
          </a:p>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산업융합을 통해 </a:t>
            </a:r>
            <a:r>
              <a:rPr lang="ko-KR" altLang="en-US" sz="2250" dirty="0" err="1">
                <a:solidFill>
                  <a:srgbClr val="000000"/>
                </a:solidFill>
                <a:latin typeface="나눔스퀘어" panose="020B0600000101010101" pitchFamily="50" charset="-127"/>
                <a:ea typeface="나눔스퀘어" panose="020B0600000101010101" pitchFamily="50" charset="-127"/>
              </a:rPr>
              <a:t>신산업</a:t>
            </a:r>
            <a:r>
              <a:rPr lang="ko-KR" altLang="en-US" sz="2250" dirty="0">
                <a:solidFill>
                  <a:srgbClr val="000000"/>
                </a:solidFill>
                <a:latin typeface="나눔스퀘어" panose="020B0600000101010101" pitchFamily="50" charset="-127"/>
                <a:ea typeface="나눔스퀘어" panose="020B0600000101010101" pitchFamily="50" charset="-127"/>
              </a:rPr>
              <a:t> 창출</a:t>
            </a:r>
            <a:endParaRPr lang="en-US" altLang="ko-KR" sz="225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255499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타원 3"/>
          <p:cNvSpPr/>
          <p:nvPr/>
        </p:nvSpPr>
        <p:spPr>
          <a:xfrm>
            <a:off x="2519773" y="1592796"/>
            <a:ext cx="3888432" cy="3888432"/>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5" name="타원 4"/>
          <p:cNvSpPr/>
          <p:nvPr/>
        </p:nvSpPr>
        <p:spPr>
          <a:xfrm>
            <a:off x="3323575" y="2396598"/>
            <a:ext cx="2280828" cy="2280828"/>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6" name="타원 5"/>
          <p:cNvSpPr/>
          <p:nvPr/>
        </p:nvSpPr>
        <p:spPr>
          <a:xfrm>
            <a:off x="3923929" y="2996953"/>
            <a:ext cx="1080120" cy="108012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7" name="타원 6"/>
          <p:cNvSpPr/>
          <p:nvPr/>
        </p:nvSpPr>
        <p:spPr>
          <a:xfrm>
            <a:off x="4247965" y="3320989"/>
            <a:ext cx="432048" cy="432048"/>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8" name="TextBox 7"/>
          <p:cNvSpPr txBox="1"/>
          <p:nvPr/>
        </p:nvSpPr>
        <p:spPr>
          <a:xfrm>
            <a:off x="4210076" y="3376297"/>
            <a:ext cx="540060"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기술</a:t>
            </a:r>
          </a:p>
        </p:txBody>
      </p:sp>
      <p:sp>
        <p:nvSpPr>
          <p:cNvPr id="9" name="TextBox 8"/>
          <p:cNvSpPr txBox="1"/>
          <p:nvPr/>
        </p:nvSpPr>
        <p:spPr>
          <a:xfrm>
            <a:off x="4210076" y="3019606"/>
            <a:ext cx="540060"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제품</a:t>
            </a:r>
          </a:p>
        </p:txBody>
      </p:sp>
      <p:sp>
        <p:nvSpPr>
          <p:cNvPr id="10" name="TextBox 9"/>
          <p:cNvSpPr txBox="1"/>
          <p:nvPr/>
        </p:nvSpPr>
        <p:spPr>
          <a:xfrm>
            <a:off x="3994052" y="2402898"/>
            <a:ext cx="972108"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서비스</a:t>
            </a:r>
          </a:p>
        </p:txBody>
      </p:sp>
      <p:sp>
        <p:nvSpPr>
          <p:cNvPr id="11" name="TextBox 10"/>
          <p:cNvSpPr txBox="1"/>
          <p:nvPr/>
        </p:nvSpPr>
        <p:spPr>
          <a:xfrm>
            <a:off x="3994052" y="1592807"/>
            <a:ext cx="972108"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산업</a:t>
            </a:r>
          </a:p>
        </p:txBody>
      </p:sp>
      <p:sp>
        <p:nvSpPr>
          <p:cNvPr id="12" name="Text Box 4">
            <a:extLst>
              <a:ext uri="{FF2B5EF4-FFF2-40B4-BE49-F238E27FC236}">
                <a16:creationId xmlns:a16="http://schemas.microsoft.com/office/drawing/2014/main" id="{19683969-52AC-694C-2341-7524A3614D32}"/>
              </a:ext>
            </a:extLst>
          </p:cNvPr>
          <p:cNvSpPr txBox="1">
            <a:spLocks noChangeArrowheads="1"/>
          </p:cNvSpPr>
          <p:nvPr/>
        </p:nvSpPr>
        <p:spPr bwMode="auto">
          <a:xfrm>
            <a:off x="251520" y="262058"/>
            <a:ext cx="3672408" cy="934694"/>
          </a:xfrm>
          <a:prstGeom prst="rect">
            <a:avLst/>
          </a:prstGeom>
          <a:solidFill>
            <a:schemeClr val="bg1">
              <a:alpha val="80000"/>
            </a:schemeClr>
          </a:solidFill>
          <a:ln w="9525" algn="ctr">
            <a:noFill/>
            <a:miter lim="800000"/>
            <a:headEnd/>
            <a:tailEnd/>
          </a:ln>
        </p:spPr>
        <p:txBody>
          <a:bodyPr wrap="square" lIns="68405" tIns="34202" rIns="68405" bIns="34202">
            <a:spAutoFit/>
          </a:bodyPr>
          <a:lstStyle/>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비전 주도의 </a:t>
            </a:r>
            <a:r>
              <a:rPr lang="en-US" altLang="ko-KR" sz="2250" dirty="0">
                <a:solidFill>
                  <a:srgbClr val="000000"/>
                </a:solidFill>
                <a:latin typeface="나눔스퀘어" panose="020B0600000101010101" pitchFamily="50" charset="-127"/>
                <a:ea typeface="나눔스퀘어" panose="020B0600000101010101" pitchFamily="50" charset="-127"/>
              </a:rPr>
              <a:t>R&amp;D,</a:t>
            </a:r>
          </a:p>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산업융합을 통해 </a:t>
            </a:r>
            <a:r>
              <a:rPr lang="ko-KR" altLang="en-US" sz="2250" dirty="0" err="1">
                <a:solidFill>
                  <a:srgbClr val="000000"/>
                </a:solidFill>
                <a:latin typeface="나눔스퀘어" panose="020B0600000101010101" pitchFamily="50" charset="-127"/>
                <a:ea typeface="나눔스퀘어" panose="020B0600000101010101" pitchFamily="50" charset="-127"/>
              </a:rPr>
              <a:t>신산업</a:t>
            </a:r>
            <a:r>
              <a:rPr lang="ko-KR" altLang="en-US" sz="2250" dirty="0">
                <a:solidFill>
                  <a:srgbClr val="000000"/>
                </a:solidFill>
                <a:latin typeface="나눔스퀘어" panose="020B0600000101010101" pitchFamily="50" charset="-127"/>
                <a:ea typeface="나눔스퀘어" panose="020B0600000101010101" pitchFamily="50" charset="-127"/>
              </a:rPr>
              <a:t> 창출</a:t>
            </a:r>
            <a:endParaRPr lang="en-US" altLang="ko-KR" sz="225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1581371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직사각형 20"/>
          <p:cNvSpPr/>
          <p:nvPr/>
        </p:nvSpPr>
        <p:spPr>
          <a:xfrm>
            <a:off x="1439654" y="1106744"/>
            <a:ext cx="6264696"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20" name="자유형 19"/>
          <p:cNvSpPr/>
          <p:nvPr/>
        </p:nvSpPr>
        <p:spPr>
          <a:xfrm>
            <a:off x="3589022" y="1899378"/>
            <a:ext cx="1965960" cy="3371850"/>
          </a:xfrm>
          <a:custGeom>
            <a:avLst/>
            <a:gdLst>
              <a:gd name="connsiteX0" fmla="*/ 1325880 w 2621280"/>
              <a:gd name="connsiteY0" fmla="*/ 0 h 4495800"/>
              <a:gd name="connsiteX1" fmla="*/ 944880 w 2621280"/>
              <a:gd name="connsiteY1" fmla="*/ 243840 h 4495800"/>
              <a:gd name="connsiteX2" fmla="*/ 655320 w 2621280"/>
              <a:gd name="connsiteY2" fmla="*/ 518160 h 4495800"/>
              <a:gd name="connsiteX3" fmla="*/ 472440 w 2621280"/>
              <a:gd name="connsiteY3" fmla="*/ 777240 h 4495800"/>
              <a:gd name="connsiteX4" fmla="*/ 243840 w 2621280"/>
              <a:gd name="connsiteY4" fmla="*/ 1158240 h 4495800"/>
              <a:gd name="connsiteX5" fmla="*/ 91440 w 2621280"/>
              <a:gd name="connsiteY5" fmla="*/ 1539240 h 4495800"/>
              <a:gd name="connsiteX6" fmla="*/ 0 w 2621280"/>
              <a:gd name="connsiteY6" fmla="*/ 1981200 h 4495800"/>
              <a:gd name="connsiteX7" fmla="*/ 0 w 2621280"/>
              <a:gd name="connsiteY7" fmla="*/ 2529840 h 4495800"/>
              <a:gd name="connsiteX8" fmla="*/ 76200 w 2621280"/>
              <a:gd name="connsiteY8" fmla="*/ 2971800 h 4495800"/>
              <a:gd name="connsiteX9" fmla="*/ 289560 w 2621280"/>
              <a:gd name="connsiteY9" fmla="*/ 3413760 h 4495800"/>
              <a:gd name="connsiteX10" fmla="*/ 426720 w 2621280"/>
              <a:gd name="connsiteY10" fmla="*/ 3733800 h 4495800"/>
              <a:gd name="connsiteX11" fmla="*/ 716280 w 2621280"/>
              <a:gd name="connsiteY11" fmla="*/ 4023360 h 4495800"/>
              <a:gd name="connsiteX12" fmla="*/ 1036320 w 2621280"/>
              <a:gd name="connsiteY12" fmla="*/ 4358640 h 4495800"/>
              <a:gd name="connsiteX13" fmla="*/ 1295400 w 2621280"/>
              <a:gd name="connsiteY13" fmla="*/ 4495800 h 4495800"/>
              <a:gd name="connsiteX14" fmla="*/ 1661160 w 2621280"/>
              <a:gd name="connsiteY14" fmla="*/ 4267200 h 4495800"/>
              <a:gd name="connsiteX15" fmla="*/ 1950720 w 2621280"/>
              <a:gd name="connsiteY15" fmla="*/ 3992880 h 4495800"/>
              <a:gd name="connsiteX16" fmla="*/ 2194560 w 2621280"/>
              <a:gd name="connsiteY16" fmla="*/ 3718560 h 4495800"/>
              <a:gd name="connsiteX17" fmla="*/ 2346960 w 2621280"/>
              <a:gd name="connsiteY17" fmla="*/ 3398520 h 4495800"/>
              <a:gd name="connsiteX18" fmla="*/ 2484120 w 2621280"/>
              <a:gd name="connsiteY18" fmla="*/ 3093720 h 4495800"/>
              <a:gd name="connsiteX19" fmla="*/ 2575560 w 2621280"/>
              <a:gd name="connsiteY19" fmla="*/ 2712720 h 4495800"/>
              <a:gd name="connsiteX20" fmla="*/ 2621280 w 2621280"/>
              <a:gd name="connsiteY20" fmla="*/ 2286000 h 4495800"/>
              <a:gd name="connsiteX21" fmla="*/ 2575560 w 2621280"/>
              <a:gd name="connsiteY21" fmla="*/ 1920240 h 4495800"/>
              <a:gd name="connsiteX22" fmla="*/ 2499360 w 2621280"/>
              <a:gd name="connsiteY22" fmla="*/ 1554480 h 4495800"/>
              <a:gd name="connsiteX23" fmla="*/ 2362200 w 2621280"/>
              <a:gd name="connsiteY23" fmla="*/ 1143000 h 4495800"/>
              <a:gd name="connsiteX24" fmla="*/ 2179320 w 2621280"/>
              <a:gd name="connsiteY24" fmla="*/ 792480 h 4495800"/>
              <a:gd name="connsiteX25" fmla="*/ 1905000 w 2621280"/>
              <a:gd name="connsiteY25" fmla="*/ 487680 h 4495800"/>
              <a:gd name="connsiteX26" fmla="*/ 1600200 w 2621280"/>
              <a:gd name="connsiteY26" fmla="*/ 198120 h 4495800"/>
              <a:gd name="connsiteX27" fmla="*/ 1325880 w 2621280"/>
              <a:gd name="connsiteY27" fmla="*/ 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21280" h="4495800">
                <a:moveTo>
                  <a:pt x="1325880" y="0"/>
                </a:moveTo>
                <a:lnTo>
                  <a:pt x="944880" y="243840"/>
                </a:lnTo>
                <a:lnTo>
                  <a:pt x="655320" y="518160"/>
                </a:lnTo>
                <a:lnTo>
                  <a:pt x="472440" y="777240"/>
                </a:lnTo>
                <a:lnTo>
                  <a:pt x="243840" y="1158240"/>
                </a:lnTo>
                <a:lnTo>
                  <a:pt x="91440" y="1539240"/>
                </a:lnTo>
                <a:lnTo>
                  <a:pt x="0" y="1981200"/>
                </a:lnTo>
                <a:lnTo>
                  <a:pt x="0" y="2529840"/>
                </a:lnTo>
                <a:lnTo>
                  <a:pt x="76200" y="2971800"/>
                </a:lnTo>
                <a:lnTo>
                  <a:pt x="289560" y="3413760"/>
                </a:lnTo>
                <a:lnTo>
                  <a:pt x="426720" y="3733800"/>
                </a:lnTo>
                <a:lnTo>
                  <a:pt x="716280" y="4023360"/>
                </a:lnTo>
                <a:lnTo>
                  <a:pt x="1036320" y="4358640"/>
                </a:lnTo>
                <a:lnTo>
                  <a:pt x="1295400" y="4495800"/>
                </a:lnTo>
                <a:lnTo>
                  <a:pt x="1661160" y="4267200"/>
                </a:lnTo>
                <a:lnTo>
                  <a:pt x="1950720" y="3992880"/>
                </a:lnTo>
                <a:lnTo>
                  <a:pt x="2194560" y="3718560"/>
                </a:lnTo>
                <a:lnTo>
                  <a:pt x="2346960" y="3398520"/>
                </a:lnTo>
                <a:lnTo>
                  <a:pt x="2484120" y="3093720"/>
                </a:lnTo>
                <a:lnTo>
                  <a:pt x="2575560" y="2712720"/>
                </a:lnTo>
                <a:lnTo>
                  <a:pt x="2621280" y="2286000"/>
                </a:lnTo>
                <a:lnTo>
                  <a:pt x="2575560" y="1920240"/>
                </a:lnTo>
                <a:lnTo>
                  <a:pt x="2499360" y="1554480"/>
                </a:lnTo>
                <a:lnTo>
                  <a:pt x="2362200" y="1143000"/>
                </a:lnTo>
                <a:lnTo>
                  <a:pt x="2179320" y="792480"/>
                </a:lnTo>
                <a:lnTo>
                  <a:pt x="1905000" y="487680"/>
                </a:lnTo>
                <a:lnTo>
                  <a:pt x="1600200" y="198120"/>
                </a:lnTo>
                <a:lnTo>
                  <a:pt x="1325880" y="0"/>
                </a:lnTo>
                <a:close/>
              </a:path>
            </a:pathLst>
          </a:custGeom>
          <a:solidFill>
            <a:srgbClr val="00B0F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4" name="타원 3"/>
          <p:cNvSpPr/>
          <p:nvPr/>
        </p:nvSpPr>
        <p:spPr>
          <a:xfrm>
            <a:off x="1655676" y="1646802"/>
            <a:ext cx="3888432" cy="3888432"/>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5" name="타원 4"/>
          <p:cNvSpPr/>
          <p:nvPr/>
        </p:nvSpPr>
        <p:spPr>
          <a:xfrm>
            <a:off x="2459478" y="2450604"/>
            <a:ext cx="2280828" cy="2280828"/>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6" name="타원 5"/>
          <p:cNvSpPr/>
          <p:nvPr/>
        </p:nvSpPr>
        <p:spPr>
          <a:xfrm>
            <a:off x="3059832" y="3050959"/>
            <a:ext cx="1080120" cy="108012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7" name="타원 6"/>
          <p:cNvSpPr/>
          <p:nvPr/>
        </p:nvSpPr>
        <p:spPr>
          <a:xfrm>
            <a:off x="3383868" y="3374995"/>
            <a:ext cx="432048" cy="432048"/>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05" tIns="34202" rIns="68405" bIns="34202"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8" name="TextBox 7"/>
          <p:cNvSpPr txBox="1"/>
          <p:nvPr/>
        </p:nvSpPr>
        <p:spPr>
          <a:xfrm>
            <a:off x="3345980" y="3430303"/>
            <a:ext cx="540060"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기술</a:t>
            </a:r>
          </a:p>
        </p:txBody>
      </p:sp>
      <p:sp>
        <p:nvSpPr>
          <p:cNvPr id="9" name="TextBox 8"/>
          <p:cNvSpPr txBox="1"/>
          <p:nvPr/>
        </p:nvSpPr>
        <p:spPr>
          <a:xfrm>
            <a:off x="3345980" y="3073612"/>
            <a:ext cx="540060"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제품</a:t>
            </a:r>
          </a:p>
        </p:txBody>
      </p:sp>
      <p:sp>
        <p:nvSpPr>
          <p:cNvPr id="10" name="TextBox 9"/>
          <p:cNvSpPr txBox="1"/>
          <p:nvPr/>
        </p:nvSpPr>
        <p:spPr>
          <a:xfrm>
            <a:off x="3129956" y="2456904"/>
            <a:ext cx="972108"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서비스</a:t>
            </a:r>
          </a:p>
        </p:txBody>
      </p:sp>
      <p:sp>
        <p:nvSpPr>
          <p:cNvPr id="11" name="TextBox 10"/>
          <p:cNvSpPr txBox="1"/>
          <p:nvPr/>
        </p:nvSpPr>
        <p:spPr>
          <a:xfrm>
            <a:off x="3129956" y="1646813"/>
            <a:ext cx="972108" cy="322988"/>
          </a:xfrm>
          <a:prstGeom prst="rect">
            <a:avLst/>
          </a:prstGeom>
          <a:noFill/>
        </p:spPr>
        <p:txBody>
          <a:bodyPr wrap="square" lIns="68405" tIns="34202" rIns="68405" bIns="34202"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산업</a:t>
            </a:r>
          </a:p>
        </p:txBody>
      </p:sp>
      <p:grpSp>
        <p:nvGrpSpPr>
          <p:cNvPr id="2" name="그룹 19"/>
          <p:cNvGrpSpPr/>
          <p:nvPr/>
        </p:nvGrpSpPr>
        <p:grpSpPr>
          <a:xfrm>
            <a:off x="3578121" y="1646802"/>
            <a:ext cx="3888432" cy="3888432"/>
            <a:chOff x="3203848" y="836712"/>
            <a:chExt cx="5184576" cy="5184576"/>
          </a:xfrm>
        </p:grpSpPr>
        <p:sp>
          <p:nvSpPr>
            <p:cNvPr id="12" name="타원 11"/>
            <p:cNvSpPr/>
            <p:nvPr/>
          </p:nvSpPr>
          <p:spPr>
            <a:xfrm>
              <a:off x="3203848" y="836712"/>
              <a:ext cx="5184576" cy="5184576"/>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13" name="타원 12"/>
            <p:cNvSpPr/>
            <p:nvPr/>
          </p:nvSpPr>
          <p:spPr>
            <a:xfrm>
              <a:off x="4275584" y="1908448"/>
              <a:ext cx="3041104" cy="3041104"/>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14" name="타원 13"/>
            <p:cNvSpPr/>
            <p:nvPr/>
          </p:nvSpPr>
          <p:spPr>
            <a:xfrm>
              <a:off x="5076056" y="2708920"/>
              <a:ext cx="1440160" cy="144016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15" name="타원 14"/>
            <p:cNvSpPr/>
            <p:nvPr/>
          </p:nvSpPr>
          <p:spPr>
            <a:xfrm>
              <a:off x="5508104" y="3140968"/>
              <a:ext cx="576064" cy="576064"/>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ko-KR" altLang="en-US" dirty="0">
                <a:solidFill>
                  <a:srgbClr val="FFFFFF"/>
                </a:solidFill>
                <a:latin typeface="나눔스퀘어" panose="020B0600000101010101" pitchFamily="50" charset="-127"/>
                <a:ea typeface="나눔스퀘어" panose="020B0600000101010101" pitchFamily="50" charset="-127"/>
              </a:endParaRPr>
            </a:p>
          </p:txBody>
        </p:sp>
        <p:sp>
          <p:nvSpPr>
            <p:cNvPr id="16" name="TextBox 15"/>
            <p:cNvSpPr txBox="1"/>
            <p:nvPr/>
          </p:nvSpPr>
          <p:spPr>
            <a:xfrm>
              <a:off x="5457587" y="3214699"/>
              <a:ext cx="720080" cy="800219"/>
            </a:xfrm>
            <a:prstGeom prst="rect">
              <a:avLst/>
            </a:prstGeom>
            <a:noFill/>
          </p:spPr>
          <p:txBody>
            <a:bodyPr wrap="square"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기술</a:t>
              </a:r>
            </a:p>
          </p:txBody>
        </p:sp>
        <p:sp>
          <p:nvSpPr>
            <p:cNvPr id="17" name="TextBox 16"/>
            <p:cNvSpPr txBox="1"/>
            <p:nvPr/>
          </p:nvSpPr>
          <p:spPr>
            <a:xfrm>
              <a:off x="5457587" y="2739109"/>
              <a:ext cx="720080" cy="800219"/>
            </a:xfrm>
            <a:prstGeom prst="rect">
              <a:avLst/>
            </a:prstGeom>
            <a:noFill/>
          </p:spPr>
          <p:txBody>
            <a:bodyPr wrap="square"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제품</a:t>
              </a:r>
            </a:p>
          </p:txBody>
        </p:sp>
        <p:sp>
          <p:nvSpPr>
            <p:cNvPr id="18" name="TextBox 17"/>
            <p:cNvSpPr txBox="1"/>
            <p:nvPr/>
          </p:nvSpPr>
          <p:spPr>
            <a:xfrm>
              <a:off x="5169555" y="1916832"/>
              <a:ext cx="1296144" cy="461665"/>
            </a:xfrm>
            <a:prstGeom prst="rect">
              <a:avLst/>
            </a:prstGeom>
            <a:noFill/>
          </p:spPr>
          <p:txBody>
            <a:bodyPr wrap="square"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서비스</a:t>
              </a:r>
            </a:p>
          </p:txBody>
        </p:sp>
        <p:sp>
          <p:nvSpPr>
            <p:cNvPr id="19" name="TextBox 18"/>
            <p:cNvSpPr txBox="1"/>
            <p:nvPr/>
          </p:nvSpPr>
          <p:spPr>
            <a:xfrm>
              <a:off x="5169555" y="836712"/>
              <a:ext cx="1296144" cy="461665"/>
            </a:xfrm>
            <a:prstGeom prst="rect">
              <a:avLst/>
            </a:prstGeom>
            <a:noFill/>
          </p:spPr>
          <p:txBody>
            <a:bodyPr wrap="square" rtlCol="0">
              <a:spAutoFit/>
            </a:bodyPr>
            <a:lstStyle/>
            <a:p>
              <a:pPr defTabSz="685800"/>
              <a:r>
                <a:rPr lang="ko-KR" altLang="en-US" sz="1650" dirty="0">
                  <a:solidFill>
                    <a:srgbClr val="000000"/>
                  </a:solidFill>
                  <a:latin typeface="나눔스퀘어" panose="020B0600000101010101" pitchFamily="50" charset="-127"/>
                  <a:ea typeface="나눔스퀘어" panose="020B0600000101010101" pitchFamily="50" charset="-127"/>
                </a:rPr>
                <a:t>산업</a:t>
              </a:r>
            </a:p>
          </p:txBody>
        </p:sp>
      </p:grpSp>
      <p:sp>
        <p:nvSpPr>
          <p:cNvPr id="22" name="Text Box 4">
            <a:extLst>
              <a:ext uri="{FF2B5EF4-FFF2-40B4-BE49-F238E27FC236}">
                <a16:creationId xmlns:a16="http://schemas.microsoft.com/office/drawing/2014/main" id="{C8E31AD7-EED0-DC19-CE48-A45AD6CF9767}"/>
              </a:ext>
            </a:extLst>
          </p:cNvPr>
          <p:cNvSpPr txBox="1">
            <a:spLocks noChangeArrowheads="1"/>
          </p:cNvSpPr>
          <p:nvPr/>
        </p:nvSpPr>
        <p:spPr bwMode="auto">
          <a:xfrm>
            <a:off x="251520" y="262058"/>
            <a:ext cx="3672408" cy="934694"/>
          </a:xfrm>
          <a:prstGeom prst="rect">
            <a:avLst/>
          </a:prstGeom>
          <a:solidFill>
            <a:schemeClr val="bg1">
              <a:alpha val="80000"/>
            </a:schemeClr>
          </a:solidFill>
          <a:ln w="9525" algn="ctr">
            <a:noFill/>
            <a:miter lim="800000"/>
            <a:headEnd/>
            <a:tailEnd/>
          </a:ln>
        </p:spPr>
        <p:txBody>
          <a:bodyPr wrap="square" lIns="68405" tIns="34202" rIns="68405" bIns="34202">
            <a:spAutoFit/>
          </a:bodyPr>
          <a:lstStyle/>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비전 주도의 </a:t>
            </a:r>
            <a:r>
              <a:rPr lang="en-US" altLang="ko-KR" sz="2250" dirty="0">
                <a:solidFill>
                  <a:srgbClr val="000000"/>
                </a:solidFill>
                <a:latin typeface="나눔스퀘어" panose="020B0600000101010101" pitchFamily="50" charset="-127"/>
                <a:ea typeface="나눔스퀘어" panose="020B0600000101010101" pitchFamily="50" charset="-127"/>
              </a:rPr>
              <a:t>R&amp;D,</a:t>
            </a:r>
          </a:p>
          <a:p>
            <a:pPr algn="l" defTabSz="685800"/>
            <a:r>
              <a:rPr lang="ko-KR" altLang="en-US" sz="2250" dirty="0">
                <a:solidFill>
                  <a:srgbClr val="000000"/>
                </a:solidFill>
                <a:latin typeface="나눔스퀘어" panose="020B0600000101010101" pitchFamily="50" charset="-127"/>
                <a:ea typeface="나눔스퀘어" panose="020B0600000101010101" pitchFamily="50" charset="-127"/>
              </a:rPr>
              <a:t>산업융합을 통해 </a:t>
            </a:r>
            <a:r>
              <a:rPr lang="ko-KR" altLang="en-US" sz="2250" dirty="0" err="1">
                <a:solidFill>
                  <a:srgbClr val="000000"/>
                </a:solidFill>
                <a:latin typeface="나눔스퀘어" panose="020B0600000101010101" pitchFamily="50" charset="-127"/>
                <a:ea typeface="나눔스퀘어" panose="020B0600000101010101" pitchFamily="50" charset="-127"/>
              </a:rPr>
              <a:t>신산업</a:t>
            </a:r>
            <a:r>
              <a:rPr lang="ko-KR" altLang="en-US" sz="2250" dirty="0">
                <a:solidFill>
                  <a:srgbClr val="000000"/>
                </a:solidFill>
                <a:latin typeface="나눔스퀘어" panose="020B0600000101010101" pitchFamily="50" charset="-127"/>
                <a:ea typeface="나눔스퀘어" panose="020B0600000101010101" pitchFamily="50" charset="-127"/>
              </a:rPr>
              <a:t> 창출</a:t>
            </a:r>
            <a:endParaRPr lang="en-US" altLang="ko-KR" sz="2250" dirty="0">
              <a:solidFill>
                <a:srgbClr val="000000"/>
              </a:solidFill>
              <a:latin typeface="나눔스퀘어" panose="020B0600000101010101" pitchFamily="50" charset="-127"/>
              <a:ea typeface="나눔스퀘어" panose="020B0600000101010101" pitchFamily="50" charset="-127"/>
            </a:endParaRPr>
          </a:p>
        </p:txBody>
      </p:sp>
    </p:spTree>
    <p:extLst>
      <p:ext uri="{BB962C8B-B14F-4D97-AF65-F5344CB8AC3E}">
        <p14:creationId xmlns:p14="http://schemas.microsoft.com/office/powerpoint/2010/main" val="2539203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1A35BF7-CCC6-5196-DF1A-8181C2D314AD}"/>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2123728" y="1200678"/>
            <a:ext cx="6181292" cy="1814728"/>
          </a:xfrm>
          <a:prstGeom prst="rect">
            <a:avLst/>
          </a:prstGeom>
          <a:noFill/>
        </p:spPr>
        <p:txBody>
          <a:bodyPr wrap="square">
            <a:spAutoFit/>
          </a:bodyPr>
          <a:lstStyle/>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산업의 서비스화에 대한 대응</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인간</a:t>
            </a: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수요자 중심으로 전환</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
        <p:nvSpPr>
          <p:cNvPr id="5" name="직사각형 4">
            <a:extLst>
              <a:ext uri="{FF2B5EF4-FFF2-40B4-BE49-F238E27FC236}">
                <a16:creationId xmlns:a16="http://schemas.microsoft.com/office/drawing/2014/main" id="{8CB727CB-4D95-3A35-2DFB-AAED81C7C21A}"/>
              </a:ext>
            </a:extLst>
          </p:cNvPr>
          <p:cNvSpPr/>
          <p:nvPr/>
        </p:nvSpPr>
        <p:spPr>
          <a:xfrm>
            <a:off x="197072" y="692696"/>
            <a:ext cx="6351210" cy="553998"/>
          </a:xfrm>
          <a:prstGeom prst="rect">
            <a:avLst/>
          </a:prstGeom>
          <a:noFill/>
        </p:spPr>
        <p:txBody>
          <a:bodyPr wrap="square">
            <a:spAutoFit/>
          </a:bodyPr>
          <a:lstStyle/>
          <a:p>
            <a:pPr algn="l" defTabSz="685772" fontAlgn="auto" latinLnBrk="0">
              <a:spcBef>
                <a:spcPts val="0"/>
              </a:spcBef>
              <a:spcAft>
                <a:spcPts val="0"/>
              </a:spcAft>
              <a:defRPr/>
            </a:pP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1. </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산업에서의 과제</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
        <p:nvSpPr>
          <p:cNvPr id="7" name="직사각형 6">
            <a:extLst>
              <a:ext uri="{FF2B5EF4-FFF2-40B4-BE49-F238E27FC236}">
                <a16:creationId xmlns:a16="http://schemas.microsoft.com/office/drawing/2014/main" id="{DD1A5C43-8CB9-CAF4-C5F7-6B93190F38B7}"/>
              </a:ext>
            </a:extLst>
          </p:cNvPr>
          <p:cNvSpPr/>
          <p:nvPr/>
        </p:nvSpPr>
        <p:spPr>
          <a:xfrm>
            <a:off x="2123728" y="4080999"/>
            <a:ext cx="7200800" cy="1814728"/>
          </a:xfrm>
          <a:prstGeom prst="rect">
            <a:avLst/>
          </a:prstGeom>
          <a:noFill/>
        </p:spPr>
        <p:txBody>
          <a:bodyPr wrap="square">
            <a:spAutoFit/>
          </a:bodyPr>
          <a:lstStyle/>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모두를 배려하는</a:t>
            </a: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 </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모두를 위한 국가 디자인</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우리 모두가 꿈꿀 만한 미래를 디자인</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
        <p:nvSpPr>
          <p:cNvPr id="8" name="직사각형 7">
            <a:extLst>
              <a:ext uri="{FF2B5EF4-FFF2-40B4-BE49-F238E27FC236}">
                <a16:creationId xmlns:a16="http://schemas.microsoft.com/office/drawing/2014/main" id="{07CC97D3-80AC-DA95-9C1A-C99D697E993C}"/>
              </a:ext>
            </a:extLst>
          </p:cNvPr>
          <p:cNvSpPr/>
          <p:nvPr/>
        </p:nvSpPr>
        <p:spPr>
          <a:xfrm>
            <a:off x="197071" y="3573016"/>
            <a:ext cx="6096333" cy="553998"/>
          </a:xfrm>
          <a:prstGeom prst="rect">
            <a:avLst/>
          </a:prstGeom>
          <a:noFill/>
        </p:spPr>
        <p:txBody>
          <a:bodyPr wrap="square">
            <a:spAutoFit/>
          </a:bodyPr>
          <a:lstStyle/>
          <a:p>
            <a:pPr algn="l" defTabSz="685772" fontAlgn="auto" latinLnBrk="0">
              <a:spcBef>
                <a:spcPts val="0"/>
              </a:spcBef>
              <a:spcAft>
                <a:spcPts val="0"/>
              </a:spcAft>
              <a:defRPr/>
            </a:pP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2. </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공공에서의 과제</a:t>
            </a:r>
            <a:endParaRPr kumimoji="0" lang="en-US" altLang="ko-KR" sz="3000" dirty="0">
              <a:solidFill>
                <a:schemeClr val="bg1"/>
              </a:solidFill>
              <a:latin typeface="나눔스퀘어 ExtraBold" panose="020B0600000101010101" pitchFamily="50" charset="-127"/>
              <a:ea typeface="나눔스퀘어 ExtraBold" panose="020B0600000101010101" pitchFamily="50" charset="-127"/>
            </a:endParaRPr>
          </a:p>
        </p:txBody>
      </p:sp>
    </p:spTree>
    <p:extLst>
      <p:ext uri="{BB962C8B-B14F-4D97-AF65-F5344CB8AC3E}">
        <p14:creationId xmlns:p14="http://schemas.microsoft.com/office/powerpoint/2010/main" val="2022333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BE743BC-D33B-A03F-FD43-CAC82B810E41}"/>
              </a:ext>
            </a:extLst>
          </p:cNvPr>
          <p:cNvPicPr>
            <a:picLocks noChangeAspect="1" noChangeArrowheads="1"/>
          </p:cNvPicPr>
          <p:nvPr/>
        </p:nvPicPr>
        <p:blipFill>
          <a:blip r:embed="rId2" cstate="print"/>
          <a:srcRect/>
          <a:stretch>
            <a:fillRect/>
          </a:stretch>
        </p:blipFill>
        <p:spPr bwMode="auto">
          <a:xfrm>
            <a:off x="0" y="2"/>
            <a:ext cx="9144000" cy="6884988"/>
          </a:xfrm>
          <a:prstGeom prst="rect">
            <a:avLst/>
          </a:prstGeom>
          <a:noFill/>
          <a:ln w="9525" algn="ctr">
            <a:noFill/>
            <a:miter lim="800000"/>
            <a:headEnd/>
            <a:tailEnd/>
          </a:ln>
        </p:spPr>
      </p:pic>
      <p:sp>
        <p:nvSpPr>
          <p:cNvPr id="4" name="직사각형 3">
            <a:extLst>
              <a:ext uri="{FF2B5EF4-FFF2-40B4-BE49-F238E27FC236}">
                <a16:creationId xmlns:a16="http://schemas.microsoft.com/office/drawing/2014/main" id="{9D0322FA-7BF0-75A9-4A81-40EA50069A3B}"/>
              </a:ext>
            </a:extLst>
          </p:cNvPr>
          <p:cNvSpPr/>
          <p:nvPr/>
        </p:nvSpPr>
        <p:spPr>
          <a:xfrm>
            <a:off x="1979712" y="2276872"/>
            <a:ext cx="6264696" cy="2738057"/>
          </a:xfrm>
          <a:prstGeom prst="rect">
            <a:avLst/>
          </a:prstGeom>
          <a:noFill/>
        </p:spPr>
        <p:txBody>
          <a:bodyPr wrap="square">
            <a:spAutoFit/>
          </a:bodyPr>
          <a:lstStyle/>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사용자와 공감하고</a:t>
            </a:r>
            <a:r>
              <a:rPr kumimoji="0" lang="en-US" altLang="ko-KR" sz="3000" dirty="0">
                <a:solidFill>
                  <a:schemeClr val="bg1"/>
                </a:solidFill>
                <a:latin typeface="나눔스퀘어 ExtraBold" panose="020B0600000101010101" pitchFamily="50" charset="-127"/>
                <a:ea typeface="나눔스퀘어 ExtraBold" panose="020B0600000101010101" pitchFamily="50" charset="-127"/>
              </a:rPr>
              <a:t>, </a:t>
            </a: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관찰하라</a:t>
            </a: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오감을 통해 민감하게 느껴라</a:t>
            </a:r>
          </a:p>
          <a:p>
            <a:pPr algn="l" defTabSz="685772" fontAlgn="auto" latinLnBrk="0">
              <a:lnSpc>
                <a:spcPct val="200000"/>
              </a:lnSpc>
              <a:spcBef>
                <a:spcPts val="0"/>
              </a:spcBef>
              <a:spcAft>
                <a:spcPts val="0"/>
              </a:spcAft>
              <a:defRPr/>
            </a:pPr>
            <a:r>
              <a:rPr kumimoji="0" lang="ko-KR" altLang="en-US" sz="3000" dirty="0">
                <a:solidFill>
                  <a:schemeClr val="bg1"/>
                </a:solidFill>
                <a:latin typeface="나눔스퀘어 ExtraBold" panose="020B0600000101010101" pitchFamily="50" charset="-127"/>
                <a:ea typeface="나눔스퀘어 ExtraBold" panose="020B0600000101010101" pitchFamily="50" charset="-127"/>
              </a:rPr>
              <a:t>가능한 가시화</a:t>
            </a:r>
          </a:p>
        </p:txBody>
      </p:sp>
      <p:sp>
        <p:nvSpPr>
          <p:cNvPr id="5" name="직사각형 4">
            <a:extLst>
              <a:ext uri="{FF2B5EF4-FFF2-40B4-BE49-F238E27FC236}">
                <a16:creationId xmlns:a16="http://schemas.microsoft.com/office/drawing/2014/main" id="{8CB727CB-4D95-3A35-2DFB-AAED81C7C21A}"/>
              </a:ext>
            </a:extLst>
          </p:cNvPr>
          <p:cNvSpPr/>
          <p:nvPr/>
        </p:nvSpPr>
        <p:spPr>
          <a:xfrm>
            <a:off x="197072" y="260648"/>
            <a:ext cx="6535168" cy="1477328"/>
          </a:xfrm>
          <a:prstGeom prst="rect">
            <a:avLst/>
          </a:prstGeom>
          <a:noFill/>
        </p:spPr>
        <p:txBody>
          <a:bodyPr wrap="square">
            <a:spAutoFit/>
          </a:bodyPr>
          <a:lstStyle/>
          <a:p>
            <a:pPr algn="l" defTabSz="685772" fontAlgn="auto" latinLnBrk="0">
              <a:spcBef>
                <a:spcPts val="0"/>
              </a:spcBef>
              <a:spcAft>
                <a:spcPts val="0"/>
              </a:spcAft>
              <a:defRPr/>
            </a:pP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인간 중심 디자인</a:t>
            </a:r>
            <a:b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br>
            <a:r>
              <a:rPr kumimoji="0" lang="ko-KR" altLang="en-US" sz="4500" dirty="0">
                <a:solidFill>
                  <a:schemeClr val="bg1"/>
                </a:solidFill>
                <a:latin typeface="나눔스퀘어 ExtraBold" panose="020B0600000101010101" pitchFamily="50" charset="-127"/>
                <a:ea typeface="나눔스퀘어 ExtraBold" panose="020B0600000101010101" pitchFamily="50" charset="-127"/>
              </a:rPr>
              <a:t>실현을 위한 행동지침</a:t>
            </a:r>
          </a:p>
        </p:txBody>
      </p:sp>
    </p:spTree>
    <p:extLst>
      <p:ext uri="{BB962C8B-B14F-4D97-AF65-F5344CB8AC3E}">
        <p14:creationId xmlns:p14="http://schemas.microsoft.com/office/powerpoint/2010/main" val="2924461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CB2C3DC8-000B-E9EC-776B-95719FF85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063" y="993868"/>
            <a:ext cx="2942098" cy="2942098"/>
          </a:xfrm>
          <a:prstGeom prst="rect">
            <a:avLst/>
          </a:prstGeom>
        </p:spPr>
      </p:pic>
      <p:sp>
        <p:nvSpPr>
          <p:cNvPr id="7" name="Rectangle 4"/>
          <p:cNvSpPr>
            <a:spLocks noChangeArrowheads="1"/>
          </p:cNvSpPr>
          <p:nvPr/>
        </p:nvSpPr>
        <p:spPr bwMode="auto">
          <a:xfrm>
            <a:off x="3275857" y="3962345"/>
            <a:ext cx="2592610" cy="1692533"/>
          </a:xfrm>
          <a:prstGeom prst="rect">
            <a:avLst/>
          </a:prstGeom>
          <a:noFill/>
          <a:ln w="9525">
            <a:noFill/>
            <a:miter lim="800000"/>
            <a:headEnd/>
            <a:tailEnd/>
          </a:ln>
        </p:spPr>
        <p:txBody>
          <a:bodyPr wrap="square" lIns="91206" tIns="45602" rIns="91206" bIns="45602">
            <a:spAutoFit/>
          </a:bodyPr>
          <a:lstStyle/>
          <a:p>
            <a:pPr marL="0" marR="0" lvl="0" indent="0" algn="ctr" defTabSz="914400" rtl="0" eaLnBrk="1" fontAlgn="base" latinLnBrk="1" hangingPunct="1">
              <a:lnSpc>
                <a:spcPct val="130000"/>
              </a:lnSpc>
              <a:spcBef>
                <a:spcPct val="0"/>
              </a:spcBef>
              <a:spcAft>
                <a:spcPct val="0"/>
              </a:spcAft>
              <a:buClrTx/>
              <a:buSzTx/>
              <a:buFontTx/>
              <a:buNone/>
              <a:tabLst/>
              <a:defRPr/>
            </a:pPr>
            <a:r>
              <a:rPr kumimoji="1" lang="ko-KR" altLang="en-US"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t>한국디자인진흥원</a:t>
            </a:r>
            <a:br>
              <a:rPr kumimoji="1" lang="en-US" altLang="ko-KR"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br>
            <a:r>
              <a:rPr kumimoji="1" lang="ko-KR" altLang="en-US"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t>윤성원</a:t>
            </a:r>
            <a:br>
              <a:rPr kumimoji="1" lang="en-US" altLang="ko-KR"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br>
            <a:r>
              <a:rPr kumimoji="1" lang="en-US" altLang="ko-KR"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hlinkClick r:id="rId4"/>
              </a:rPr>
              <a:t>design@naver.com</a:t>
            </a:r>
            <a:br>
              <a:rPr kumimoji="1" lang="en-US" altLang="ko-KR"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br>
            <a:r>
              <a:rPr kumimoji="1" lang="en-US" altLang="ko-KR" sz="2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t>www.usable.co.kr</a:t>
            </a:r>
          </a:p>
        </p:txBody>
      </p:sp>
      <p:sp>
        <p:nvSpPr>
          <p:cNvPr id="8" name="Rectangle 4"/>
          <p:cNvSpPr>
            <a:spLocks noChangeArrowheads="1"/>
          </p:cNvSpPr>
          <p:nvPr/>
        </p:nvSpPr>
        <p:spPr bwMode="auto">
          <a:xfrm>
            <a:off x="1043608" y="548680"/>
            <a:ext cx="7128792" cy="648786"/>
          </a:xfrm>
          <a:prstGeom prst="rect">
            <a:avLst/>
          </a:prstGeom>
          <a:noFill/>
          <a:ln w="9525">
            <a:noFill/>
            <a:miter lim="800000"/>
            <a:headEnd/>
            <a:tailEnd/>
          </a:ln>
        </p:spPr>
        <p:txBody>
          <a:bodyPr wrap="square" lIns="91206" tIns="45602" rIns="91206" bIns="45602">
            <a:spAutoFit/>
          </a:bodyPr>
          <a:lstStyle/>
          <a:p>
            <a:pPr marL="0" marR="0" lvl="0" indent="0" algn="ctr" defTabSz="914400" rtl="0" eaLnBrk="1" fontAlgn="base" latinLnBrk="1" hangingPunct="1">
              <a:lnSpc>
                <a:spcPct val="130000"/>
              </a:lnSpc>
              <a:spcBef>
                <a:spcPct val="0"/>
              </a:spcBef>
              <a:spcAft>
                <a:spcPct val="0"/>
              </a:spcAft>
              <a:buClrTx/>
              <a:buSzTx/>
              <a:buFontTx/>
              <a:buNone/>
              <a:tabLst/>
              <a:defRPr/>
            </a:pPr>
            <a:r>
              <a:rPr kumimoji="1" lang="ko-KR" altLang="en-US" sz="3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t>감사합니다</a:t>
            </a:r>
            <a:r>
              <a:rPr kumimoji="1" lang="en-US" altLang="ko-KR" sz="30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rPr>
              <a:t>!</a:t>
            </a:r>
            <a:endParaRPr kumimoji="1" lang="en-US" altLang="ko-KR" sz="1400" b="0" i="0" u="none" strike="noStrike" kern="1200" cap="none" spc="0" normalizeH="0" baseline="0" noProof="0" dirty="0">
              <a:ln>
                <a:noFill/>
              </a:ln>
              <a:solidFill>
                <a:srgbClr val="000000"/>
              </a:solidFill>
              <a:effectLst/>
              <a:uLnTx/>
              <a:uFillTx/>
              <a:latin typeface="나눔스퀘어" panose="020B0600000101010101" pitchFamily="50" charset="-127"/>
              <a:ea typeface="나눔스퀘어" panose="020B0600000101010101" pitchFamily="50" charset="-127"/>
              <a:cs typeface="+mn-cs"/>
            </a:endParaRPr>
          </a:p>
        </p:txBody>
      </p:sp>
      <p:sp>
        <p:nvSpPr>
          <p:cNvPr id="6" name="Rectangle 4"/>
          <p:cNvSpPr>
            <a:spLocks noChangeArrowheads="1"/>
          </p:cNvSpPr>
          <p:nvPr/>
        </p:nvSpPr>
        <p:spPr bwMode="auto">
          <a:xfrm>
            <a:off x="184628" y="5949284"/>
            <a:ext cx="8712968" cy="652248"/>
          </a:xfrm>
          <a:prstGeom prst="rect">
            <a:avLst/>
          </a:prstGeom>
          <a:noFill/>
          <a:ln w="9525">
            <a:noFill/>
            <a:miter lim="800000"/>
            <a:headEnd/>
            <a:tailEnd/>
          </a:ln>
        </p:spPr>
        <p:txBody>
          <a:bodyPr wrap="square" lIns="91206" tIns="45602" rIns="91206" bIns="45602">
            <a:spAutoFit/>
          </a:bodyPr>
          <a:lstStyle/>
          <a:p>
            <a:pPr marL="0" marR="0" lvl="0" indent="0" algn="ctr" defTabSz="914400" rtl="0" eaLnBrk="1" fontAlgn="base" latinLnBrk="1" hangingPunct="1">
              <a:lnSpc>
                <a:spcPct val="130000"/>
              </a:lnSpc>
              <a:spcBef>
                <a:spcPct val="0"/>
              </a:spcBef>
              <a:spcAft>
                <a:spcPct val="0"/>
              </a:spcAft>
              <a:buClrTx/>
              <a:buSzTx/>
              <a:buFontTx/>
              <a:buNone/>
              <a:tabLst/>
              <a:defRPr/>
            </a:pPr>
            <a:r>
              <a:rPr kumimoji="1" lang="ko-KR" altLang="en-US"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이 내용은 개인의 의견이며 한국디자인진흥원의 공식 입장과 다를 수 있습니다</a:t>
            </a:r>
            <a:r>
              <a:rPr kumimoji="1" lang="en-US" altLang="ko-KR"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 </a:t>
            </a:r>
          </a:p>
          <a:p>
            <a:pPr marL="0" marR="0" lvl="0" indent="0" algn="ctr" defTabSz="914400" rtl="0" eaLnBrk="1" fontAlgn="base" latinLnBrk="1" hangingPunct="1">
              <a:lnSpc>
                <a:spcPct val="130000"/>
              </a:lnSpc>
              <a:spcBef>
                <a:spcPct val="0"/>
              </a:spcBef>
              <a:spcAft>
                <a:spcPct val="0"/>
              </a:spcAft>
              <a:buClrTx/>
              <a:buSzTx/>
              <a:buFontTx/>
              <a:buNone/>
              <a:tabLst/>
              <a:defRPr/>
            </a:pPr>
            <a:r>
              <a:rPr kumimoji="1" lang="ko-KR" altLang="en-US"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내용 중 오류가 있다면 저의 책임입니다</a:t>
            </a:r>
            <a:r>
              <a:rPr kumimoji="1" lang="en-US" altLang="ko-KR"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 (</a:t>
            </a:r>
            <a:r>
              <a:rPr kumimoji="1" lang="ko-KR" altLang="en-US"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작성 </a:t>
            </a:r>
            <a:r>
              <a:rPr kumimoji="1" lang="en-US" altLang="ko-KR" sz="1400" b="0" i="0" u="none" strike="noStrike" kern="1200" cap="none" spc="0" normalizeH="0" baseline="0" noProof="0" dirty="0">
                <a:ln>
                  <a:noFill/>
                </a:ln>
                <a:solidFill>
                  <a:srgbClr val="000000">
                    <a:lumMod val="65000"/>
                    <a:lumOff val="35000"/>
                  </a:srgbClr>
                </a:solidFill>
                <a:effectLst/>
                <a:uLnTx/>
                <a:uFillTx/>
                <a:latin typeface="나눔스퀘어" panose="020B0600000101010101" pitchFamily="50" charset="-127"/>
                <a:ea typeface="나눔스퀘어" panose="020B0600000101010101" pitchFamily="50" charset="-127"/>
                <a:cs typeface="+mn-cs"/>
              </a:rPr>
              <a:t>2009~2021)</a:t>
            </a:r>
          </a:p>
        </p:txBody>
      </p:sp>
    </p:spTree>
    <p:extLst>
      <p:ext uri="{BB962C8B-B14F-4D97-AF65-F5344CB8AC3E}">
        <p14:creationId xmlns:p14="http://schemas.microsoft.com/office/powerpoint/2010/main" val="329665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169982" y="242433"/>
            <a:ext cx="3096344" cy="6569650"/>
          </a:xfrm>
          <a:prstGeom prst="rect">
            <a:avLst/>
          </a:prstGeom>
        </p:spPr>
        <p:txBody>
          <a:bodyPr wrap="square" lIns="91206" tIns="45602" rIns="91206" bIns="45602">
            <a:spAutoFit/>
          </a:bodyPr>
          <a:lstStyle/>
          <a:p>
            <a:r>
              <a:rPr lang="ko-KR" altLang="en-US" sz="2000" dirty="0">
                <a:solidFill>
                  <a:schemeClr val="tx1"/>
                </a:solidFill>
                <a:latin typeface="나눔스퀘어OTF" panose="020B0600000101010101" pitchFamily="34" charset="-127"/>
                <a:ea typeface="나눔스퀘어OTF" panose="020B0600000101010101" pitchFamily="34" charset="-127"/>
              </a:rPr>
              <a:t>신제품 기획</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신서비스</a:t>
            </a:r>
            <a:r>
              <a:rPr lang="ko-KR" altLang="en-US" sz="2000" dirty="0">
                <a:solidFill>
                  <a:schemeClr val="tx1"/>
                </a:solidFill>
                <a:latin typeface="나눔스퀘어OTF" panose="020B0600000101010101" pitchFamily="34" charset="-127"/>
                <a:ea typeface="나눔스퀘어OTF" panose="020B0600000101010101" pitchFamily="34" charset="-127"/>
              </a:rPr>
              <a:t> 개발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신사업</a:t>
            </a:r>
            <a:r>
              <a:rPr lang="ko-KR" altLang="en-US" sz="2000" dirty="0">
                <a:solidFill>
                  <a:schemeClr val="tx1"/>
                </a:solidFill>
                <a:latin typeface="나눔스퀘어OTF" panose="020B0600000101010101" pitchFamily="34" charset="-127"/>
                <a:ea typeface="나눔스퀘어OTF" panose="020B0600000101010101" pitchFamily="34" charset="-127"/>
              </a:rPr>
              <a:t> 개발 </a:t>
            </a:r>
          </a:p>
          <a:p>
            <a:r>
              <a:rPr lang="en-US" altLang="ko-KR" sz="2000" dirty="0">
                <a:solidFill>
                  <a:schemeClr val="tx1"/>
                </a:solidFill>
                <a:latin typeface="나눔스퀘어OTF" panose="020B0600000101010101" pitchFamily="34" charset="-127"/>
                <a:ea typeface="나눔스퀘어OTF" panose="020B0600000101010101" pitchFamily="34" charset="-127"/>
              </a:rPr>
              <a:t>R&amp;D </a:t>
            </a:r>
            <a:r>
              <a:rPr lang="ko-KR" altLang="en-US" sz="2000" dirty="0">
                <a:solidFill>
                  <a:schemeClr val="tx1"/>
                </a:solidFill>
                <a:latin typeface="나눔스퀘어OTF" panose="020B0600000101010101" pitchFamily="34" charset="-127"/>
                <a:ea typeface="나눔스퀘어OTF" panose="020B0600000101010101" pitchFamily="34" charset="-127"/>
              </a:rPr>
              <a:t>전략 개발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사용자 리서치</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정보 시각화</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각종 서식</a:t>
            </a:r>
          </a:p>
          <a:p>
            <a:r>
              <a:rPr lang="ko-KR" altLang="en-US" sz="2000" dirty="0">
                <a:solidFill>
                  <a:schemeClr val="tx1"/>
                </a:solidFill>
                <a:latin typeface="나눔스퀘어OTF" panose="020B0600000101010101" pitchFamily="34" charset="-127"/>
                <a:ea typeface="나눔스퀘어OTF" panose="020B0600000101010101" pitchFamily="34" charset="-127"/>
              </a:rPr>
              <a:t>패키지</a:t>
            </a:r>
          </a:p>
          <a:p>
            <a:r>
              <a:rPr lang="ko-KR" altLang="en-US" sz="2000" dirty="0">
                <a:solidFill>
                  <a:schemeClr val="tx1"/>
                </a:solidFill>
                <a:latin typeface="나눔스퀘어OTF" panose="020B0600000101010101" pitchFamily="34" charset="-127"/>
                <a:ea typeface="나눔스퀘어OTF" panose="020B0600000101010101" pitchFamily="34" charset="-127"/>
              </a:rPr>
              <a:t>광고</a:t>
            </a:r>
          </a:p>
          <a:p>
            <a:r>
              <a:rPr lang="ko-KR" altLang="en-US" sz="2000" dirty="0">
                <a:solidFill>
                  <a:schemeClr val="tx1"/>
                </a:solidFill>
                <a:latin typeface="나눔스퀘어OTF" panose="020B0600000101010101" pitchFamily="34" charset="-127"/>
                <a:ea typeface="나눔스퀘어OTF" panose="020B0600000101010101" pitchFamily="34" charset="-127"/>
              </a:rPr>
              <a:t>제품</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가구</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건축</a:t>
            </a:r>
          </a:p>
          <a:p>
            <a:r>
              <a:rPr lang="ko-KR" altLang="en-US" sz="2000" dirty="0">
                <a:solidFill>
                  <a:schemeClr val="tx1"/>
                </a:solidFill>
                <a:latin typeface="나눔스퀘어OTF" panose="020B0600000101010101" pitchFamily="34" charset="-127"/>
                <a:ea typeface="나눔스퀘어OTF" panose="020B0600000101010101" pitchFamily="34" charset="-127"/>
              </a:rPr>
              <a:t>인테리어</a:t>
            </a:r>
          </a:p>
          <a:p>
            <a:r>
              <a:rPr lang="ko-KR" altLang="en-US" sz="2000" dirty="0">
                <a:solidFill>
                  <a:schemeClr val="tx1"/>
                </a:solidFill>
                <a:latin typeface="나눔스퀘어OTF" panose="020B0600000101010101" pitchFamily="34" charset="-127"/>
                <a:ea typeface="나눔스퀘어OTF" panose="020B0600000101010101" pitchFamily="34" charset="-127"/>
              </a:rPr>
              <a:t>고객 동선</a:t>
            </a:r>
            <a:endParaRPr lang="en-US" altLang="ko-KR" sz="2000" dirty="0">
              <a:solidFill>
                <a:schemeClr val="tx1"/>
              </a:solidFill>
              <a:latin typeface="나눔스퀘어OTF" panose="020B0600000101010101" pitchFamily="34" charset="-127"/>
              <a:ea typeface="나눔스퀘어OTF" panose="020B0600000101010101" pitchFamily="34" charset="-127"/>
            </a:endParaRPr>
          </a:p>
        </p:txBody>
      </p:sp>
      <p:sp>
        <p:nvSpPr>
          <p:cNvPr id="9" name="직사각형 8"/>
          <p:cNvSpPr/>
          <p:nvPr/>
        </p:nvSpPr>
        <p:spPr>
          <a:xfrm>
            <a:off x="4266326" y="242433"/>
            <a:ext cx="3816424" cy="6569650"/>
          </a:xfrm>
          <a:prstGeom prst="rect">
            <a:avLst/>
          </a:prstGeom>
        </p:spPr>
        <p:txBody>
          <a:bodyPr wrap="square" lIns="91206" tIns="45602" rIns="91206" bIns="45602">
            <a:spAutoFit/>
          </a:bodyPr>
          <a:lstStyle/>
          <a:p>
            <a:r>
              <a:rPr lang="ko-KR" altLang="en-US" sz="2000" dirty="0">
                <a:solidFill>
                  <a:schemeClr val="tx1"/>
                </a:solidFill>
                <a:latin typeface="나눔스퀘어OTF" panose="020B0600000101010101" pitchFamily="34" charset="-127"/>
                <a:ea typeface="나눔스퀘어OTF" panose="020B0600000101010101" pitchFamily="34" charset="-127"/>
              </a:rPr>
              <a:t>서비스 전달체계</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en-US" altLang="ko-KR" sz="2000" dirty="0">
                <a:solidFill>
                  <a:schemeClr val="tx1"/>
                </a:solidFill>
                <a:latin typeface="나눔스퀘어OTF" panose="020B0600000101010101" pitchFamily="34" charset="-127"/>
                <a:ea typeface="나눔스퀘어OTF" panose="020B0600000101010101" pitchFamily="34" charset="-127"/>
              </a:rPr>
              <a:t>IT</a:t>
            </a:r>
            <a:r>
              <a:rPr lang="ko-KR" altLang="en-US" sz="2000" dirty="0">
                <a:solidFill>
                  <a:schemeClr val="tx1"/>
                </a:solidFill>
                <a:latin typeface="나눔스퀘어OTF" panose="020B0600000101010101" pitchFamily="34" charset="-127"/>
                <a:ea typeface="나눔스퀘어OTF" panose="020B0600000101010101" pitchFamily="34" charset="-127"/>
              </a:rPr>
              <a:t>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제조</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서비스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교통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세금 징수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투표 관련 절차</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업무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병원내</a:t>
            </a:r>
            <a:r>
              <a:rPr lang="ko-KR" altLang="en-US" sz="2000" dirty="0">
                <a:solidFill>
                  <a:schemeClr val="tx1"/>
                </a:solidFill>
                <a:latin typeface="나눔스퀘어OTF" panose="020B0600000101010101" pitchFamily="34" charset="-127"/>
                <a:ea typeface="나눔스퀘어OTF" panose="020B0600000101010101" pitchFamily="34" charset="-127"/>
              </a:rPr>
              <a:t> 세균 감염 억제</a:t>
            </a:r>
          </a:p>
          <a:p>
            <a:r>
              <a:rPr lang="ko-KR" altLang="en-US" sz="2000" dirty="0">
                <a:solidFill>
                  <a:schemeClr val="tx1"/>
                </a:solidFill>
                <a:latin typeface="나눔스퀘어OTF" panose="020B0600000101010101" pitchFamily="34" charset="-127"/>
                <a:ea typeface="나눔스퀘어OTF" panose="020B0600000101010101" pitchFamily="34" charset="-127"/>
              </a:rPr>
              <a:t>병원 진료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조직 관리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지역 커뮤니티 활성화</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시민의 건강을 지키는 규칙</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에너지 소비를 줄이는 고지서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저축을 유도하는 금융서비스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p:txBody>
      </p:sp>
    </p:spTree>
    <p:extLst>
      <p:ext uri="{BB962C8B-B14F-4D97-AF65-F5344CB8AC3E}">
        <p14:creationId xmlns:p14="http://schemas.microsoft.com/office/powerpoint/2010/main" val="2212966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169982" y="242433"/>
            <a:ext cx="3096344" cy="6569650"/>
          </a:xfrm>
          <a:prstGeom prst="rect">
            <a:avLst/>
          </a:prstGeom>
        </p:spPr>
        <p:txBody>
          <a:bodyPr wrap="square" lIns="91206" tIns="45602" rIns="91206" bIns="45602">
            <a:spAutoFit/>
          </a:bodyPr>
          <a:lstStyle/>
          <a:p>
            <a:r>
              <a:rPr lang="ko-KR" altLang="en-US" sz="2000" dirty="0">
                <a:solidFill>
                  <a:schemeClr val="tx1"/>
                </a:solidFill>
                <a:latin typeface="나눔스퀘어OTF" panose="020B0600000101010101" pitchFamily="34" charset="-127"/>
                <a:ea typeface="나눔스퀘어OTF" panose="020B0600000101010101" pitchFamily="34" charset="-127"/>
              </a:rPr>
              <a:t>신제품 기획</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신서비스</a:t>
            </a:r>
            <a:r>
              <a:rPr lang="ko-KR" altLang="en-US" sz="2000" dirty="0">
                <a:solidFill>
                  <a:schemeClr val="tx1"/>
                </a:solidFill>
                <a:latin typeface="나눔스퀘어OTF" panose="020B0600000101010101" pitchFamily="34" charset="-127"/>
                <a:ea typeface="나눔스퀘어OTF" panose="020B0600000101010101" pitchFamily="34" charset="-127"/>
              </a:rPr>
              <a:t> 개발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신사업</a:t>
            </a:r>
            <a:r>
              <a:rPr lang="ko-KR" altLang="en-US" sz="2000" dirty="0">
                <a:solidFill>
                  <a:schemeClr val="tx1"/>
                </a:solidFill>
                <a:latin typeface="나눔스퀘어OTF" panose="020B0600000101010101" pitchFamily="34" charset="-127"/>
                <a:ea typeface="나눔스퀘어OTF" panose="020B0600000101010101" pitchFamily="34" charset="-127"/>
              </a:rPr>
              <a:t> 개발 </a:t>
            </a:r>
          </a:p>
          <a:p>
            <a:r>
              <a:rPr lang="en-US" altLang="ko-KR" sz="2000" dirty="0">
                <a:solidFill>
                  <a:schemeClr val="tx1"/>
                </a:solidFill>
                <a:latin typeface="나눔스퀘어OTF" panose="020B0600000101010101" pitchFamily="34" charset="-127"/>
                <a:ea typeface="나눔스퀘어OTF" panose="020B0600000101010101" pitchFamily="34" charset="-127"/>
              </a:rPr>
              <a:t>R&amp;D </a:t>
            </a:r>
            <a:r>
              <a:rPr lang="ko-KR" altLang="en-US" sz="2000" dirty="0">
                <a:solidFill>
                  <a:schemeClr val="tx1"/>
                </a:solidFill>
                <a:latin typeface="나눔스퀘어OTF" panose="020B0600000101010101" pitchFamily="34" charset="-127"/>
                <a:ea typeface="나눔스퀘어OTF" panose="020B0600000101010101" pitchFamily="34" charset="-127"/>
              </a:rPr>
              <a:t>전략 개발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사용자 리서치</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정보 시각화</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각종 서식</a:t>
            </a:r>
          </a:p>
          <a:p>
            <a:r>
              <a:rPr lang="ko-KR" altLang="en-US" sz="2000" dirty="0">
                <a:solidFill>
                  <a:schemeClr val="tx1"/>
                </a:solidFill>
                <a:latin typeface="나눔스퀘어OTF" panose="020B0600000101010101" pitchFamily="34" charset="-127"/>
                <a:ea typeface="나눔스퀘어OTF" panose="020B0600000101010101" pitchFamily="34" charset="-127"/>
              </a:rPr>
              <a:t>패키지</a:t>
            </a:r>
          </a:p>
          <a:p>
            <a:r>
              <a:rPr lang="ko-KR" altLang="en-US" sz="2000" dirty="0">
                <a:solidFill>
                  <a:schemeClr val="tx1"/>
                </a:solidFill>
                <a:latin typeface="나눔스퀘어OTF" panose="020B0600000101010101" pitchFamily="34" charset="-127"/>
                <a:ea typeface="나눔스퀘어OTF" panose="020B0600000101010101" pitchFamily="34" charset="-127"/>
              </a:rPr>
              <a:t>광고</a:t>
            </a:r>
          </a:p>
          <a:p>
            <a:r>
              <a:rPr lang="ko-KR" altLang="en-US" sz="2000" dirty="0">
                <a:solidFill>
                  <a:schemeClr val="tx1"/>
                </a:solidFill>
                <a:latin typeface="나눔스퀘어OTF" panose="020B0600000101010101" pitchFamily="34" charset="-127"/>
                <a:ea typeface="나눔스퀘어OTF" panose="020B0600000101010101" pitchFamily="34" charset="-127"/>
              </a:rPr>
              <a:t>제품</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가구</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건축</a:t>
            </a:r>
          </a:p>
          <a:p>
            <a:r>
              <a:rPr lang="ko-KR" altLang="en-US" sz="2000" dirty="0">
                <a:solidFill>
                  <a:schemeClr val="tx1"/>
                </a:solidFill>
                <a:latin typeface="나눔스퀘어OTF" panose="020B0600000101010101" pitchFamily="34" charset="-127"/>
                <a:ea typeface="나눔스퀘어OTF" panose="020B0600000101010101" pitchFamily="34" charset="-127"/>
              </a:rPr>
              <a:t>인테리어</a:t>
            </a:r>
          </a:p>
          <a:p>
            <a:r>
              <a:rPr lang="ko-KR" altLang="en-US" sz="2000" dirty="0">
                <a:solidFill>
                  <a:schemeClr val="tx1"/>
                </a:solidFill>
                <a:latin typeface="나눔스퀘어OTF" panose="020B0600000101010101" pitchFamily="34" charset="-127"/>
                <a:ea typeface="나눔스퀘어OTF" panose="020B0600000101010101" pitchFamily="34" charset="-127"/>
              </a:rPr>
              <a:t>고객 동선</a:t>
            </a:r>
            <a:endParaRPr lang="en-US" altLang="ko-KR" sz="2000" dirty="0">
              <a:solidFill>
                <a:schemeClr val="tx1"/>
              </a:solidFill>
              <a:latin typeface="나눔스퀘어OTF" panose="020B0600000101010101" pitchFamily="34" charset="-127"/>
              <a:ea typeface="나눔스퀘어OTF" panose="020B0600000101010101" pitchFamily="34" charset="-127"/>
            </a:endParaRPr>
          </a:p>
        </p:txBody>
      </p:sp>
      <p:sp>
        <p:nvSpPr>
          <p:cNvPr id="9" name="직사각형 8"/>
          <p:cNvSpPr/>
          <p:nvPr/>
        </p:nvSpPr>
        <p:spPr>
          <a:xfrm>
            <a:off x="4266326" y="242433"/>
            <a:ext cx="3816424" cy="6569650"/>
          </a:xfrm>
          <a:prstGeom prst="rect">
            <a:avLst/>
          </a:prstGeom>
        </p:spPr>
        <p:txBody>
          <a:bodyPr wrap="square" lIns="91206" tIns="45602" rIns="91206" bIns="45602">
            <a:spAutoFit/>
          </a:bodyPr>
          <a:lstStyle/>
          <a:p>
            <a:r>
              <a:rPr lang="ko-KR" altLang="en-US" sz="2000" dirty="0">
                <a:solidFill>
                  <a:schemeClr val="tx1"/>
                </a:solidFill>
                <a:latin typeface="나눔스퀘어OTF" panose="020B0600000101010101" pitchFamily="34" charset="-127"/>
                <a:ea typeface="나눔스퀘어OTF" panose="020B0600000101010101" pitchFamily="34" charset="-127"/>
              </a:rPr>
              <a:t>서비스 전달체계</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en-US" altLang="ko-KR" sz="2000" dirty="0">
                <a:solidFill>
                  <a:schemeClr val="tx1"/>
                </a:solidFill>
                <a:latin typeface="나눔스퀘어OTF" panose="020B0600000101010101" pitchFamily="34" charset="-127"/>
                <a:ea typeface="나눔스퀘어OTF" panose="020B0600000101010101" pitchFamily="34" charset="-127"/>
              </a:rPr>
              <a:t>IT</a:t>
            </a:r>
            <a:r>
              <a:rPr lang="ko-KR" altLang="en-US" sz="2000" dirty="0">
                <a:solidFill>
                  <a:schemeClr val="tx1"/>
                </a:solidFill>
                <a:latin typeface="나눔스퀘어OTF" panose="020B0600000101010101" pitchFamily="34" charset="-127"/>
                <a:ea typeface="나눔스퀘어OTF" panose="020B0600000101010101" pitchFamily="34" charset="-127"/>
              </a:rPr>
              <a:t>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제조</a:t>
            </a:r>
            <a:r>
              <a:rPr lang="en-US" altLang="ko-KR" sz="2000" dirty="0">
                <a:solidFill>
                  <a:schemeClr val="tx1"/>
                </a:solidFill>
                <a:latin typeface="나눔스퀘어OTF" panose="020B0600000101010101" pitchFamily="34" charset="-127"/>
                <a:ea typeface="나눔스퀘어OTF" panose="020B0600000101010101" pitchFamily="34" charset="-127"/>
              </a:rPr>
              <a:t>-</a:t>
            </a:r>
            <a:r>
              <a:rPr lang="ko-KR" altLang="en-US" sz="2000" dirty="0">
                <a:solidFill>
                  <a:schemeClr val="tx1"/>
                </a:solidFill>
                <a:latin typeface="나눔스퀘어OTF" panose="020B0600000101010101" pitchFamily="34" charset="-127"/>
                <a:ea typeface="나눔스퀘어OTF" panose="020B0600000101010101" pitchFamily="34" charset="-127"/>
              </a:rPr>
              <a:t>서비스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교통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세금 징수 시스템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투표 관련 절차</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업무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err="1">
                <a:solidFill>
                  <a:schemeClr val="tx1"/>
                </a:solidFill>
                <a:latin typeface="나눔스퀘어OTF" panose="020B0600000101010101" pitchFamily="34" charset="-127"/>
                <a:ea typeface="나눔스퀘어OTF" panose="020B0600000101010101" pitchFamily="34" charset="-127"/>
              </a:rPr>
              <a:t>병원내</a:t>
            </a:r>
            <a:r>
              <a:rPr lang="ko-KR" altLang="en-US" sz="2000" dirty="0">
                <a:solidFill>
                  <a:schemeClr val="tx1"/>
                </a:solidFill>
                <a:latin typeface="나눔스퀘어OTF" panose="020B0600000101010101" pitchFamily="34" charset="-127"/>
                <a:ea typeface="나눔스퀘어OTF" panose="020B0600000101010101" pitchFamily="34" charset="-127"/>
              </a:rPr>
              <a:t> 세균 감염 억제</a:t>
            </a:r>
          </a:p>
          <a:p>
            <a:r>
              <a:rPr lang="ko-KR" altLang="en-US" sz="2000" dirty="0">
                <a:solidFill>
                  <a:schemeClr val="tx1"/>
                </a:solidFill>
                <a:latin typeface="나눔스퀘어OTF" panose="020B0600000101010101" pitchFamily="34" charset="-127"/>
                <a:ea typeface="나눔스퀘어OTF" panose="020B0600000101010101" pitchFamily="34" charset="-127"/>
              </a:rPr>
              <a:t>병원 진료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조직 관리 프로세스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지역 커뮤니티 활성화</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시민의 건강을 지키는 규칙</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에너지 소비를 줄이는 고지서</a:t>
            </a:r>
            <a:endParaRPr lang="en-US" altLang="ko-KR" sz="2000" dirty="0">
              <a:solidFill>
                <a:schemeClr val="tx1"/>
              </a:solidFill>
              <a:latin typeface="나눔스퀘어OTF" panose="020B0600000101010101" pitchFamily="34" charset="-127"/>
              <a:ea typeface="나눔스퀘어OTF" panose="020B0600000101010101" pitchFamily="34" charset="-127"/>
            </a:endParaRPr>
          </a:p>
          <a:p>
            <a:r>
              <a:rPr lang="ko-KR" altLang="en-US" sz="2000" dirty="0">
                <a:solidFill>
                  <a:schemeClr val="tx1"/>
                </a:solidFill>
                <a:latin typeface="나눔스퀘어OTF" panose="020B0600000101010101" pitchFamily="34" charset="-127"/>
                <a:ea typeface="나눔스퀘어OTF" panose="020B0600000101010101" pitchFamily="34" charset="-127"/>
              </a:rPr>
              <a:t>저축을 유도하는 금융서비스</a:t>
            </a:r>
            <a:endParaRPr lang="en-US" altLang="ko-KR" sz="2000" dirty="0">
              <a:solidFill>
                <a:schemeClr val="tx1"/>
              </a:solidFill>
              <a:latin typeface="나눔스퀘어OTF" panose="020B0600000101010101" pitchFamily="34" charset="-127"/>
              <a:ea typeface="나눔스퀘어OTF" panose="020B0600000101010101" pitchFamily="34" charset="-127"/>
            </a:endParaRPr>
          </a:p>
        </p:txBody>
      </p:sp>
      <p:sp>
        <p:nvSpPr>
          <p:cNvPr id="10" name="직사각형 9"/>
          <p:cNvSpPr/>
          <p:nvPr/>
        </p:nvSpPr>
        <p:spPr>
          <a:xfrm>
            <a:off x="845227" y="2016710"/>
            <a:ext cx="7327174" cy="2803290"/>
          </a:xfrm>
          <a:prstGeom prst="rect">
            <a:avLst/>
          </a:prstGeom>
        </p:spPr>
        <p:txBody>
          <a:bodyPr wrap="square" lIns="91206" tIns="45602" rIns="91206" bIns="45602">
            <a:spAutoFit/>
          </a:bodyPr>
          <a:lstStyle/>
          <a:p>
            <a:r>
              <a:rPr lang="en-US" altLang="ko-KR" sz="17000" dirty="0">
                <a:latin typeface="나눔스퀘어OTF" panose="020B0600000101010101" pitchFamily="34" charset="-127"/>
                <a:ea typeface="나눔스퀘어OTF" panose="020B0600000101010101" pitchFamily="34" charset="-127"/>
              </a:rPr>
              <a:t>100%</a:t>
            </a:r>
          </a:p>
        </p:txBody>
      </p:sp>
    </p:spTree>
    <p:extLst>
      <p:ext uri="{BB962C8B-B14F-4D97-AF65-F5344CB8AC3E}">
        <p14:creationId xmlns:p14="http://schemas.microsoft.com/office/powerpoint/2010/main" val="41708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spAutoFit/>
      </a:bodyPr>
      <a:lstStyle>
        <a:defPPr algn="l" latinLnBrk="0">
          <a:defRPr sz="2000" b="1" dirty="0" err="1">
            <a:solidFill>
              <a:schemeClr val="tx1"/>
            </a:solidFill>
            <a:latin typeface="나눔고딕"/>
            <a:ea typeface="나눔고딕"/>
          </a:defRPr>
        </a:defPPr>
      </a:lstStyle>
    </a:spDef>
    <a:lnDef>
      <a:spPr>
        <a:solidFill>
          <a:schemeClr val="bg1"/>
        </a:solidFill>
        <a:ln w="9525" cap="flat" cmpd="sng" algn="ctr">
          <a:solidFill>
            <a:schemeClr val="tx1"/>
          </a:solidFill>
          <a:prstDash val="solid"/>
          <a:roun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FontTx/>
          <a:buNone/>
          <a:defRPr kumimoji="1" lang="ko-KR" altLang="en-US" sz="1600" b="1" i="0" u="none" strike="noStrike" cap="none" normalizeH="0" baseline="0" smtClean="0">
            <a:solidFill>
              <a:schemeClr val="tx1"/>
            </a:solidFill>
            <a:effectLst/>
            <a:latin typeface="나눔명조"/>
            <a:ea typeface="나눔명조"/>
          </a:defRPr>
        </a:defPPr>
      </a:lstStyle>
    </a:lnDef>
    <a:txDef>
      <a:spPr/>
      <a:bodyPr/>
      <a:lstStyle/>
    </a:txDef>
  </a:objectDefaults>
  <a:extraClrSchemeLst/>
</a:theme>
</file>

<file path=ppt/theme/theme2.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KIDP_ppt템플릿">
      <a:dk1>
        <a:sysClr val="windowText" lastClr="000000"/>
      </a:dk1>
      <a:lt1>
        <a:sysClr val="window" lastClr="FFFFFF"/>
      </a:lt1>
      <a:dk2>
        <a:srgbClr val="DF2718"/>
      </a:dk2>
      <a:lt2>
        <a:srgbClr val="C0C0C0"/>
      </a:lt2>
      <a:accent1>
        <a:srgbClr val="DF2718"/>
      </a:accent1>
      <a:accent2>
        <a:srgbClr val="DF2718"/>
      </a:accent2>
      <a:accent3>
        <a:srgbClr val="DF2718"/>
      </a:accent3>
      <a:accent4>
        <a:srgbClr val="DF2718"/>
      </a:accent4>
      <a:accent5>
        <a:srgbClr val="DF2718"/>
      </a:accent5>
      <a:accent6>
        <a:srgbClr val="DF2718"/>
      </a:accent6>
      <a:hlink>
        <a:srgbClr val="00B0F0"/>
      </a:hlink>
      <a:folHlink>
        <a:srgbClr val="00B0F0"/>
      </a:folHlink>
    </a:clrScheme>
    <a:fontScheme name="Noto Sans CJK KR Regular">
      <a:majorFont>
        <a:latin typeface="Noto Sans CJK KR Bold"/>
        <a:ea typeface="Noto Sans CJK KR Bold"/>
        <a:cs typeface=""/>
      </a:majorFont>
      <a:minorFont>
        <a:latin typeface="Noto Sans CJK KR Regular"/>
        <a:ea typeface="Noto Sans CJK KR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spAutoFit/>
      </a:bodyPr>
      <a:lstStyle>
        <a:defPPr algn="l" latinLnBrk="0">
          <a:defRPr sz="2000" b="1" dirty="0" err="1">
            <a:solidFill>
              <a:schemeClr val="tx1"/>
            </a:solidFill>
            <a:latin typeface="나눔고딕" panose="020D0604000000000000" pitchFamily="50" charset="-127"/>
            <a:ea typeface="나눔고딕" panose="020D0604000000000000" pitchFamily="50" charset="-127"/>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600" b="1" i="0" u="none" strike="noStrike" cap="none" normalizeH="0" baseline="0" smtClean="0">
            <a:ln>
              <a:noFill/>
            </a:ln>
            <a:solidFill>
              <a:schemeClr val="tx1"/>
            </a:solidFill>
            <a:effectLst/>
            <a:latin typeface="나눔명조" pitchFamily="18" charset="-127"/>
            <a:ea typeface="나눔명조" pitchFamily="18"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spAutoFit/>
      </a:bodyPr>
      <a:lstStyle>
        <a:defPPr algn="l" latinLnBrk="0">
          <a:defRPr sz="2000" b="1" dirty="0" err="1">
            <a:solidFill>
              <a:schemeClr val="tx1"/>
            </a:solidFill>
            <a:latin typeface="나눔고딕" panose="020D0604000000000000" pitchFamily="50" charset="-127"/>
            <a:ea typeface="나눔고딕" panose="020D0604000000000000" pitchFamily="50" charset="-127"/>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600" b="1" i="0" u="none" strike="noStrike" cap="none" normalizeH="0" baseline="0" smtClean="0">
            <a:ln>
              <a:noFill/>
            </a:ln>
            <a:solidFill>
              <a:schemeClr val="tx1"/>
            </a:solidFill>
            <a:effectLst/>
            <a:latin typeface="나눔명조" pitchFamily="18" charset="-127"/>
            <a:ea typeface="나눔명조" pitchFamily="18"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MS PGothic"/>
        <a:font script="Hang" typeface="맑은 고딕"/>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MS PGothic"/>
        <a:font script="Hang" typeface="맑은 고딕"/>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TotalTime>
  <Words>17626</Words>
  <Application>Microsoft Office PowerPoint</Application>
  <PresentationFormat>화면 슬라이드 쇼(4:3)</PresentationFormat>
  <Paragraphs>1127</Paragraphs>
  <Slides>75</Slides>
  <Notes>65</Notes>
  <HiddenSlides>0</HiddenSlides>
  <MMClips>0</MMClips>
  <ScaleCrop>false</ScaleCrop>
  <HeadingPairs>
    <vt:vector size="6" baseType="variant">
      <vt:variant>
        <vt:lpstr>사용한 글꼴</vt:lpstr>
      </vt:variant>
      <vt:variant>
        <vt:i4>9</vt:i4>
      </vt:variant>
      <vt:variant>
        <vt:lpstr>테마</vt:lpstr>
      </vt:variant>
      <vt:variant>
        <vt:i4>7</vt:i4>
      </vt:variant>
      <vt:variant>
        <vt:lpstr>슬라이드 제목</vt:lpstr>
      </vt:variant>
      <vt:variant>
        <vt:i4>75</vt:i4>
      </vt:variant>
    </vt:vector>
  </HeadingPairs>
  <TitlesOfParts>
    <vt:vector size="91" baseType="lpstr">
      <vt:lpstr>맑은 고딕</vt:lpstr>
      <vt:lpstr>Noto Sans CJK KR Regular</vt:lpstr>
      <vt:lpstr>나눔스퀘어</vt:lpstr>
      <vt:lpstr>Source Sans Pro</vt:lpstr>
      <vt:lpstr>Yoon 윤고딕 550_TT</vt:lpstr>
      <vt:lpstr>나눔스퀘어OTF</vt:lpstr>
      <vt:lpstr>나눔스퀘어 ExtraBold</vt:lpstr>
      <vt:lpstr>굴림</vt:lpstr>
      <vt:lpstr>Arial</vt:lpstr>
      <vt:lpstr>기본 디자인</vt:lpstr>
      <vt:lpstr>디자인 사용자 지정</vt:lpstr>
      <vt:lpstr>1_Office 테마</vt:lpstr>
      <vt:lpstr>Office Theme</vt:lpstr>
      <vt:lpstr>1_기본 디자인</vt:lpstr>
      <vt:lpstr>2_Office 테마</vt:lpstr>
      <vt:lpstr>2_기본 디자인</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Manager/>
  <Company>KIDP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Yoon</dc:creator>
  <cp:lastModifiedBy>윤 성원</cp:lastModifiedBy>
  <cp:revision>5468</cp:revision>
  <dcterms:created xsi:type="dcterms:W3CDTF">2009-11-19T06:25:14Z</dcterms:created>
  <dcterms:modified xsi:type="dcterms:W3CDTF">2022-12-25T04:06:16Z</dcterms:modified>
  <cp:version>1000.0000.01</cp:version>
</cp:coreProperties>
</file>